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14"/>
  </p:notesMasterIdLst>
  <p:sldIdLst>
    <p:sldId id="256" r:id="rId2"/>
    <p:sldId id="267" r:id="rId3"/>
    <p:sldId id="280" r:id="rId4"/>
    <p:sldId id="281" r:id="rId5"/>
    <p:sldId id="282" r:id="rId6"/>
    <p:sldId id="269" r:id="rId7"/>
    <p:sldId id="268" r:id="rId8"/>
    <p:sldId id="257" r:id="rId9"/>
    <p:sldId id="264" r:id="rId10"/>
    <p:sldId id="270" r:id="rId11"/>
    <p:sldId id="272" r:id="rId12"/>
    <p:sldId id="273" r:id="rId13"/>
    <p:sldId id="279" r:id="rId14"/>
    <p:sldId id="274" r:id="rId15"/>
    <p:sldId id="275" r:id="rId16"/>
    <p:sldId id="277" r:id="rId17"/>
    <p:sldId id="294" r:id="rId18"/>
    <p:sldId id="276" r:id="rId19"/>
    <p:sldId id="271" r:id="rId20"/>
    <p:sldId id="283" r:id="rId21"/>
    <p:sldId id="284" r:id="rId22"/>
    <p:sldId id="285" r:id="rId23"/>
    <p:sldId id="295" r:id="rId24"/>
    <p:sldId id="297" r:id="rId25"/>
    <p:sldId id="298" r:id="rId26"/>
    <p:sldId id="299" r:id="rId27"/>
    <p:sldId id="300" r:id="rId28"/>
    <p:sldId id="296" r:id="rId29"/>
    <p:sldId id="288" r:id="rId30"/>
    <p:sldId id="290" r:id="rId31"/>
    <p:sldId id="291" r:id="rId32"/>
    <p:sldId id="292" r:id="rId33"/>
    <p:sldId id="293" r:id="rId34"/>
    <p:sldId id="306" r:id="rId35"/>
    <p:sldId id="302" r:id="rId36"/>
    <p:sldId id="304" r:id="rId37"/>
    <p:sldId id="305" r:id="rId38"/>
    <p:sldId id="301" r:id="rId39"/>
    <p:sldId id="309" r:id="rId40"/>
    <p:sldId id="311" r:id="rId41"/>
    <p:sldId id="312" r:id="rId42"/>
    <p:sldId id="313" r:id="rId43"/>
    <p:sldId id="314" r:id="rId44"/>
    <p:sldId id="287" r:id="rId45"/>
    <p:sldId id="286" r:id="rId46"/>
    <p:sldId id="315" r:id="rId47"/>
    <p:sldId id="325" r:id="rId48"/>
    <p:sldId id="324" r:id="rId49"/>
    <p:sldId id="321" r:id="rId50"/>
    <p:sldId id="322" r:id="rId51"/>
    <p:sldId id="323" r:id="rId52"/>
    <p:sldId id="328" r:id="rId53"/>
    <p:sldId id="326" r:id="rId54"/>
    <p:sldId id="327" r:id="rId55"/>
    <p:sldId id="332" r:id="rId56"/>
    <p:sldId id="331" r:id="rId57"/>
    <p:sldId id="330" r:id="rId58"/>
    <p:sldId id="333" r:id="rId59"/>
    <p:sldId id="334" r:id="rId60"/>
    <p:sldId id="335" r:id="rId61"/>
    <p:sldId id="320" r:id="rId62"/>
    <p:sldId id="336" r:id="rId63"/>
    <p:sldId id="351" r:id="rId64"/>
    <p:sldId id="337" r:id="rId65"/>
    <p:sldId id="352" r:id="rId66"/>
    <p:sldId id="338" r:id="rId67"/>
    <p:sldId id="350" r:id="rId68"/>
    <p:sldId id="349" r:id="rId69"/>
    <p:sldId id="339" r:id="rId70"/>
    <p:sldId id="353" r:id="rId71"/>
    <p:sldId id="317" r:id="rId72"/>
    <p:sldId id="354" r:id="rId73"/>
    <p:sldId id="355" r:id="rId74"/>
    <p:sldId id="356" r:id="rId75"/>
    <p:sldId id="358" r:id="rId76"/>
    <p:sldId id="359" r:id="rId77"/>
    <p:sldId id="360" r:id="rId78"/>
    <p:sldId id="357" r:id="rId79"/>
    <p:sldId id="368" r:id="rId80"/>
    <p:sldId id="369" r:id="rId81"/>
    <p:sldId id="365" r:id="rId82"/>
    <p:sldId id="366" r:id="rId83"/>
    <p:sldId id="367" r:id="rId84"/>
    <p:sldId id="363" r:id="rId85"/>
    <p:sldId id="370" r:id="rId86"/>
    <p:sldId id="372" r:id="rId87"/>
    <p:sldId id="373" r:id="rId88"/>
    <p:sldId id="375" r:id="rId89"/>
    <p:sldId id="376" r:id="rId90"/>
    <p:sldId id="374" r:id="rId91"/>
    <p:sldId id="394" r:id="rId92"/>
    <p:sldId id="395" r:id="rId93"/>
    <p:sldId id="396" r:id="rId94"/>
    <p:sldId id="371" r:id="rId95"/>
    <p:sldId id="380" r:id="rId96"/>
    <p:sldId id="379" r:id="rId97"/>
    <p:sldId id="381" r:id="rId98"/>
    <p:sldId id="382" r:id="rId99"/>
    <p:sldId id="383" r:id="rId100"/>
    <p:sldId id="377" r:id="rId101"/>
    <p:sldId id="384" r:id="rId102"/>
    <p:sldId id="385" r:id="rId103"/>
    <p:sldId id="386" r:id="rId104"/>
    <p:sldId id="387" r:id="rId105"/>
    <p:sldId id="389" r:id="rId106"/>
    <p:sldId id="388" r:id="rId107"/>
    <p:sldId id="391" r:id="rId108"/>
    <p:sldId id="390" r:id="rId109"/>
    <p:sldId id="392" r:id="rId110"/>
    <p:sldId id="393" r:id="rId111"/>
    <p:sldId id="378" r:id="rId112"/>
    <p:sldId id="266" r:id="rId113"/>
  </p:sldIdLst>
  <p:sldSz cx="18288000" cy="10287000"/>
  <p:notesSz cx="6858000" cy="9144000"/>
  <p:embeddedFontLst>
    <p:embeddedFont>
      <p:font typeface="Source Han Sans KR" panose="020B0600000101010101" charset="-127"/>
      <p:regular r:id="rId115"/>
    </p:embeddedFont>
    <p:embeddedFont>
      <p:font typeface="Source Han Sans KR Bold" panose="020B0600000101010101" charset="-127"/>
      <p:regular r:id="rId116"/>
    </p:embeddedFont>
    <p:embeddedFont>
      <p:font typeface="Source Han Sans KR Medium" panose="020B0600000101010101" charset="-127"/>
      <p:regular r:id="rId117"/>
    </p:embeddedFont>
    <p:embeddedFont>
      <p:font typeface="Consolas" panose="020B0609020204030204" pitchFamily="49" charset="0"/>
      <p:regular r:id="rId118"/>
      <p:bold r:id="rId119"/>
      <p:italic r:id="rId120"/>
      <p:boldItalic r:id="rId121"/>
    </p:embeddedFont>
    <p:embeddedFont>
      <p:font typeface="Inter" panose="020B0600000101010101" charset="0"/>
      <p:regular r:id="rId122"/>
    </p:embeddedFont>
    <p:embeddedFont>
      <p:font typeface="Inter Bold" panose="020B0600000101010101" charset="0"/>
      <p:regular r:id="rId123"/>
    </p:embeddedFont>
    <p:embeddedFont>
      <p:font typeface="Inter Light" panose="020B0600000101010101" charset="0"/>
      <p:regular r:id="rId124"/>
    </p:embeddedFont>
    <p:embeddedFont>
      <p:font typeface="맑은 고딕" panose="020B0503020000020004" pitchFamily="50" charset="-127"/>
      <p:regular r:id="rId125"/>
      <p:bold r:id="rId1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2A6AE"/>
    <a:srgbClr val="D0D8E8"/>
    <a:srgbClr val="E9ED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0" d="100"/>
          <a:sy n="40" d="100"/>
        </p:scale>
        <p:origin x="860" y="2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font" Target="fonts/font3.fntdata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font" Target="fonts/font9.fntdata"/><Relationship Id="rId128" Type="http://schemas.openxmlformats.org/officeDocument/2006/relationships/viewProps" Target="view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font" Target="fonts/font4.fntdata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font" Target="fonts/font10.fntdata"/><Relationship Id="rId129" Type="http://schemas.openxmlformats.org/officeDocument/2006/relationships/theme" Target="theme/theme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notesMaster" Target="notesMasters/notesMaster1.xml"/><Relationship Id="rId119" Type="http://schemas.openxmlformats.org/officeDocument/2006/relationships/font" Target="fonts/font5.fntdata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tableStyles" Target="tableStyle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font" Target="fonts/font6.fntdata"/><Relationship Id="rId125" Type="http://schemas.openxmlformats.org/officeDocument/2006/relationships/font" Target="fonts/font11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font" Target="fonts/font1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font" Target="fonts/font12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font" Target="fonts/font7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font" Target="fonts/font2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9F1265-0B61-45B0-8000-4ED6C4CC02BA}" type="datetimeFigureOut">
              <a:rPr lang="ko-KR" altLang="en-US" smtClean="0"/>
              <a:t>2025-05-21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A4421A-1B0D-4053-859D-E856EF6227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38236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import platform</a:t>
            </a:r>
          </a:p>
          <a:p>
            <a:r>
              <a:rPr lang="en-US" altLang="ko-KR" dirty="0"/>
              <a:t>import </a:t>
            </a:r>
            <a:r>
              <a:rPr lang="en-US" altLang="ko-KR" dirty="0" err="1"/>
              <a:t>psutil</a:t>
            </a:r>
            <a:endParaRPr lang="en-US" altLang="ko-KR" dirty="0"/>
          </a:p>
          <a:p>
            <a:r>
              <a:rPr lang="en-US" altLang="ko-KR" dirty="0"/>
              <a:t>import subprocess</a:t>
            </a:r>
          </a:p>
          <a:p>
            <a:r>
              <a:rPr lang="en-US" altLang="ko-KR" dirty="0"/>
              <a:t>import </a:t>
            </a:r>
            <a:r>
              <a:rPr lang="en-US" altLang="ko-KR" dirty="0" err="1"/>
              <a:t>json</a:t>
            </a:r>
            <a:endParaRPr lang="en-US" altLang="ko-KR" dirty="0"/>
          </a:p>
          <a:p>
            <a:r>
              <a:rPr lang="en-US" altLang="ko-KR" dirty="0"/>
              <a:t>import </a:t>
            </a:r>
            <a:r>
              <a:rPr lang="en-US" altLang="ko-KR" dirty="0" err="1"/>
              <a:t>os</a:t>
            </a:r>
            <a:endParaRPr lang="en-US" altLang="ko-KR" dirty="0"/>
          </a:p>
          <a:p>
            <a:r>
              <a:rPr lang="en-US" altLang="ko-KR" dirty="0"/>
              <a:t>from </a:t>
            </a:r>
            <a:r>
              <a:rPr lang="en-US" altLang="ko-KR" dirty="0" err="1"/>
              <a:t>pathlib</a:t>
            </a:r>
            <a:r>
              <a:rPr lang="en-US" altLang="ko-KR" dirty="0"/>
              <a:t> import Path</a:t>
            </a:r>
          </a:p>
          <a:p>
            <a:endParaRPr lang="en-US" altLang="ko-KR" dirty="0"/>
          </a:p>
          <a:p>
            <a:r>
              <a:rPr lang="en-US" altLang="ko-KR" dirty="0"/>
              <a:t>def </a:t>
            </a:r>
            <a:r>
              <a:rPr lang="en-US" altLang="ko-KR" dirty="0" err="1"/>
              <a:t>get_filesystem_type</a:t>
            </a:r>
            <a:r>
              <a:rPr lang="en-US" altLang="ko-KR" dirty="0"/>
              <a:t>():</a:t>
            </a:r>
          </a:p>
          <a:p>
            <a:r>
              <a:rPr lang="en-US" altLang="ko-KR" dirty="0"/>
              <a:t>    try:</a:t>
            </a:r>
          </a:p>
          <a:p>
            <a:r>
              <a:rPr lang="en-US" altLang="ko-KR" dirty="0"/>
              <a:t>        result = </a:t>
            </a:r>
            <a:r>
              <a:rPr lang="en-US" altLang="ko-KR" dirty="0" err="1"/>
              <a:t>subprocess.run</a:t>
            </a:r>
            <a:r>
              <a:rPr lang="en-US" altLang="ko-KR" dirty="0"/>
              <a:t>(['</a:t>
            </a:r>
            <a:r>
              <a:rPr lang="en-US" altLang="ko-KR" dirty="0" err="1"/>
              <a:t>df</a:t>
            </a:r>
            <a:r>
              <a:rPr lang="en-US" altLang="ko-KR" dirty="0"/>
              <a:t>', '-T', '/'], </a:t>
            </a:r>
            <a:r>
              <a:rPr lang="en-US" altLang="ko-KR" dirty="0" err="1"/>
              <a:t>capture_output</a:t>
            </a:r>
            <a:r>
              <a:rPr lang="en-US" altLang="ko-KR" dirty="0"/>
              <a:t>=True, text=True)</a:t>
            </a:r>
          </a:p>
          <a:p>
            <a:r>
              <a:rPr lang="en-US" altLang="ko-KR" dirty="0"/>
              <a:t>        lines = </a:t>
            </a:r>
            <a:r>
              <a:rPr lang="en-US" altLang="ko-KR" dirty="0" err="1"/>
              <a:t>result.stdout.splitlines</a:t>
            </a:r>
            <a:r>
              <a:rPr lang="en-US" altLang="ko-KR" dirty="0"/>
              <a:t>()</a:t>
            </a:r>
          </a:p>
          <a:p>
            <a:r>
              <a:rPr lang="en-US" altLang="ko-KR" dirty="0"/>
              <a:t>        if </a:t>
            </a:r>
            <a:r>
              <a:rPr lang="en-US" altLang="ko-KR" dirty="0" err="1"/>
              <a:t>len</a:t>
            </a:r>
            <a:r>
              <a:rPr lang="en-US" altLang="ko-KR" dirty="0"/>
              <a:t>(lines) &gt; 1: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filesystem_type</a:t>
            </a:r>
            <a:r>
              <a:rPr lang="en-US" altLang="ko-KR" dirty="0"/>
              <a:t> = lines[1].split()[1]</a:t>
            </a:r>
          </a:p>
          <a:p>
            <a:r>
              <a:rPr lang="en-US" altLang="ko-KR" dirty="0"/>
              <a:t>            return </a:t>
            </a:r>
            <a:r>
              <a:rPr lang="en-US" altLang="ko-KR" dirty="0" err="1"/>
              <a:t>filesystem_type</a:t>
            </a:r>
            <a:endParaRPr lang="en-US" altLang="ko-KR" dirty="0"/>
          </a:p>
          <a:p>
            <a:r>
              <a:rPr lang="en-US" altLang="ko-KR" dirty="0"/>
              <a:t>    except Exception as e:</a:t>
            </a:r>
          </a:p>
          <a:p>
            <a:r>
              <a:rPr lang="en-US" altLang="ko-KR" dirty="0"/>
              <a:t>        print(f"</a:t>
            </a:r>
            <a:r>
              <a:rPr lang="ko-KR" altLang="en-US" dirty="0"/>
              <a:t>파일 시스템 감지 오류</a:t>
            </a:r>
            <a:r>
              <a:rPr lang="en-US" altLang="ko-KR" dirty="0"/>
              <a:t>: {e}")</a:t>
            </a:r>
          </a:p>
          <a:p>
            <a:r>
              <a:rPr lang="en-US" altLang="ko-KR" dirty="0"/>
              <a:t>    return "ext4"</a:t>
            </a:r>
          </a:p>
          <a:p>
            <a:endParaRPr lang="en-US" altLang="ko-KR" dirty="0"/>
          </a:p>
          <a:p>
            <a:r>
              <a:rPr lang="en-US" altLang="ko-KR" dirty="0"/>
              <a:t>def </a:t>
            </a:r>
            <a:r>
              <a:rPr lang="en-US" altLang="ko-KR" dirty="0" err="1"/>
              <a:t>get_system_info</a:t>
            </a:r>
            <a:r>
              <a:rPr lang="en-US" altLang="ko-KR" dirty="0"/>
              <a:t>():</a:t>
            </a:r>
          </a:p>
          <a:p>
            <a:r>
              <a:rPr lang="en-US" altLang="ko-KR" dirty="0"/>
              <a:t>    return {</a:t>
            </a:r>
          </a:p>
          <a:p>
            <a:r>
              <a:rPr lang="en-US" altLang="ko-KR" dirty="0"/>
              <a:t>        "</a:t>
            </a:r>
            <a:r>
              <a:rPr lang="en-US" altLang="ko-KR" dirty="0" err="1"/>
              <a:t>os</a:t>
            </a:r>
            <a:r>
              <a:rPr lang="en-US" altLang="ko-KR" dirty="0"/>
              <a:t>": "Linux",</a:t>
            </a:r>
          </a:p>
          <a:p>
            <a:r>
              <a:rPr lang="en-US" altLang="ko-KR" dirty="0"/>
              <a:t>        "architecture": </a:t>
            </a:r>
            <a:r>
              <a:rPr lang="en-US" altLang="ko-KR" dirty="0" err="1"/>
              <a:t>platform.architecture</a:t>
            </a:r>
            <a:r>
              <a:rPr lang="en-US" altLang="ko-KR" dirty="0"/>
              <a:t>()[0],</a:t>
            </a:r>
          </a:p>
          <a:p>
            <a:r>
              <a:rPr lang="en-US" altLang="ko-KR" dirty="0"/>
              <a:t>        "</a:t>
            </a:r>
            <a:r>
              <a:rPr lang="en-US" altLang="ko-KR" dirty="0" err="1"/>
              <a:t>cpu_count</a:t>
            </a:r>
            <a:r>
              <a:rPr lang="en-US" altLang="ko-KR" dirty="0"/>
              <a:t>": </a:t>
            </a:r>
            <a:r>
              <a:rPr lang="en-US" altLang="ko-KR" dirty="0" err="1"/>
              <a:t>psutil.cpu_count</a:t>
            </a:r>
            <a:r>
              <a:rPr lang="en-US" altLang="ko-KR" dirty="0"/>
              <a:t>(logical=True),</a:t>
            </a:r>
          </a:p>
          <a:p>
            <a:r>
              <a:rPr lang="en-US" altLang="ko-KR" dirty="0"/>
              <a:t>        "</a:t>
            </a:r>
            <a:r>
              <a:rPr lang="en-US" altLang="ko-KR" dirty="0" err="1"/>
              <a:t>memory_total_gb</a:t>
            </a:r>
            <a:r>
              <a:rPr lang="en-US" altLang="ko-KR" dirty="0"/>
              <a:t>": round(</a:t>
            </a:r>
            <a:r>
              <a:rPr lang="en-US" altLang="ko-KR" dirty="0" err="1"/>
              <a:t>psutil.virtual_memory</a:t>
            </a:r>
            <a:r>
              <a:rPr lang="en-US" altLang="ko-KR" dirty="0"/>
              <a:t>().total / (1024 ** 3), 2),</a:t>
            </a:r>
          </a:p>
          <a:p>
            <a:r>
              <a:rPr lang="en-US" altLang="ko-KR" dirty="0"/>
              <a:t>        "</a:t>
            </a:r>
            <a:r>
              <a:rPr lang="en-US" altLang="ko-KR" dirty="0" err="1"/>
              <a:t>disk_usage</a:t>
            </a:r>
            <a:r>
              <a:rPr lang="en-US" altLang="ko-KR" dirty="0"/>
              <a:t>": {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total_gb</a:t>
            </a:r>
            <a:r>
              <a:rPr lang="en-US" altLang="ko-KR" dirty="0"/>
              <a:t>": round(</a:t>
            </a:r>
            <a:r>
              <a:rPr lang="en-US" altLang="ko-KR" dirty="0" err="1"/>
              <a:t>psutil.disk_usage</a:t>
            </a:r>
            <a:r>
              <a:rPr lang="en-US" altLang="ko-KR" dirty="0"/>
              <a:t>('/').total / (1024 ** 3), 2),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used_gb</a:t>
            </a:r>
            <a:r>
              <a:rPr lang="en-US" altLang="ko-KR" dirty="0"/>
              <a:t>": round(</a:t>
            </a:r>
            <a:r>
              <a:rPr lang="en-US" altLang="ko-KR" dirty="0" err="1"/>
              <a:t>psutil.disk_usage</a:t>
            </a:r>
            <a:r>
              <a:rPr lang="en-US" altLang="ko-KR" dirty="0"/>
              <a:t>('/').used / (1024 ** 3), 2),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free_gb</a:t>
            </a:r>
            <a:r>
              <a:rPr lang="en-US" altLang="ko-KR" dirty="0"/>
              <a:t>": round(</a:t>
            </a:r>
            <a:r>
              <a:rPr lang="en-US" altLang="ko-KR" dirty="0" err="1"/>
              <a:t>psutil.disk_usage</a:t>
            </a:r>
            <a:r>
              <a:rPr lang="en-US" altLang="ko-KR" dirty="0"/>
              <a:t>('/').free / (1024 ** 3), 2),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usage_percent</a:t>
            </a:r>
            <a:r>
              <a:rPr lang="en-US" altLang="ko-KR" dirty="0"/>
              <a:t>": </a:t>
            </a:r>
            <a:r>
              <a:rPr lang="en-US" altLang="ko-KR" dirty="0" err="1"/>
              <a:t>psutil.disk_usage</a:t>
            </a:r>
            <a:r>
              <a:rPr lang="en-US" altLang="ko-KR" dirty="0"/>
              <a:t>('/').percent</a:t>
            </a:r>
          </a:p>
          <a:p>
            <a:r>
              <a:rPr lang="en-US" altLang="ko-KR" dirty="0"/>
              <a:t>        },</a:t>
            </a:r>
          </a:p>
          <a:p>
            <a:r>
              <a:rPr lang="en-US" altLang="ko-KR" dirty="0"/>
              <a:t>        "</a:t>
            </a:r>
            <a:r>
              <a:rPr lang="en-US" altLang="ko-KR" dirty="0" err="1"/>
              <a:t>network_interfaces</a:t>
            </a:r>
            <a:r>
              <a:rPr lang="en-US" altLang="ko-KR" dirty="0"/>
              <a:t>": list(</a:t>
            </a:r>
            <a:r>
              <a:rPr lang="en-US" altLang="ko-KR" dirty="0" err="1"/>
              <a:t>psutil.net_if_addrs</a:t>
            </a:r>
            <a:r>
              <a:rPr lang="en-US" altLang="ko-KR" dirty="0"/>
              <a:t>().keys()),</a:t>
            </a:r>
          </a:p>
          <a:p>
            <a:r>
              <a:rPr lang="en-US" altLang="ko-KR" dirty="0"/>
              <a:t>        "filesystem": {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root_partition</a:t>
            </a:r>
            <a:r>
              <a:rPr lang="en-US" altLang="ko-KR" dirty="0"/>
              <a:t>": "/",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filesystem_type</a:t>
            </a:r>
            <a:r>
              <a:rPr lang="en-US" altLang="ko-KR" dirty="0"/>
              <a:t>": </a:t>
            </a:r>
            <a:r>
              <a:rPr lang="en-US" altLang="ko-KR" dirty="0" err="1"/>
              <a:t>get_filesystem_type</a:t>
            </a:r>
            <a:r>
              <a:rPr lang="en-US" altLang="ko-KR" dirty="0"/>
              <a:t>()</a:t>
            </a:r>
          </a:p>
          <a:p>
            <a:r>
              <a:rPr lang="en-US" altLang="ko-KR" dirty="0"/>
              <a:t>        }</a:t>
            </a:r>
          </a:p>
          <a:p>
            <a:r>
              <a:rPr lang="en-US" altLang="ko-KR" dirty="0"/>
              <a:t>    }</a:t>
            </a:r>
          </a:p>
          <a:p>
            <a:endParaRPr lang="en-US" altLang="ko-KR" dirty="0"/>
          </a:p>
          <a:p>
            <a:r>
              <a:rPr lang="en-US" altLang="ko-KR" dirty="0"/>
              <a:t>def </a:t>
            </a:r>
            <a:r>
              <a:rPr lang="en-US" altLang="ko-KR" dirty="0" err="1"/>
              <a:t>get_optimizer_settings</a:t>
            </a:r>
            <a:r>
              <a:rPr lang="en-US" altLang="ko-KR" dirty="0"/>
              <a:t>():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backup_location</a:t>
            </a:r>
            <a:r>
              <a:rPr lang="en-US" altLang="ko-KR" dirty="0"/>
              <a:t> = </a:t>
            </a:r>
            <a:r>
              <a:rPr lang="en-US" altLang="ko-KR" dirty="0" err="1"/>
              <a:t>Path.home</a:t>
            </a:r>
            <a:r>
              <a:rPr lang="en-US" altLang="ko-KR" dirty="0"/>
              <a:t>() / "backups"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backup_location.mkdir</a:t>
            </a:r>
            <a:r>
              <a:rPr lang="en-US" altLang="ko-KR" dirty="0"/>
              <a:t>(parents=True, </a:t>
            </a:r>
            <a:r>
              <a:rPr lang="en-US" altLang="ko-KR" dirty="0" err="1"/>
              <a:t>exist_ok</a:t>
            </a:r>
            <a:r>
              <a:rPr lang="en-US" altLang="ko-KR" dirty="0"/>
              <a:t>=True)</a:t>
            </a:r>
          </a:p>
          <a:p>
            <a:endParaRPr lang="en-US" altLang="ko-KR" dirty="0"/>
          </a:p>
          <a:p>
            <a:r>
              <a:rPr lang="en-US" altLang="ko-KR" dirty="0"/>
              <a:t>    return {</a:t>
            </a:r>
          </a:p>
          <a:p>
            <a:r>
              <a:rPr lang="en-US" altLang="ko-KR" dirty="0"/>
              <a:t>        "</a:t>
            </a:r>
            <a:r>
              <a:rPr lang="en-US" altLang="ko-KR" dirty="0" err="1"/>
              <a:t>performance_optimization</a:t>
            </a:r>
            <a:r>
              <a:rPr lang="en-US" altLang="ko-KR" dirty="0"/>
              <a:t>": {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cpu</a:t>
            </a:r>
            <a:r>
              <a:rPr lang="en-US" altLang="ko-KR" dirty="0"/>
              <a:t>": {</a:t>
            </a:r>
          </a:p>
          <a:p>
            <a:r>
              <a:rPr lang="en-US" altLang="ko-KR" dirty="0"/>
              <a:t>                "</a:t>
            </a:r>
            <a:r>
              <a:rPr lang="en-US" altLang="ko-KR" dirty="0" err="1"/>
              <a:t>enable_scheduler_tuning</a:t>
            </a:r>
            <a:r>
              <a:rPr lang="en-US" altLang="ko-KR" dirty="0"/>
              <a:t>": True,</a:t>
            </a:r>
          </a:p>
          <a:p>
            <a:r>
              <a:rPr lang="en-US" altLang="ko-KR" dirty="0"/>
              <a:t>                "governor": "performance",</a:t>
            </a:r>
          </a:p>
          <a:p>
            <a:r>
              <a:rPr lang="en-US" altLang="ko-KR" dirty="0"/>
              <a:t>                "</a:t>
            </a:r>
            <a:r>
              <a:rPr lang="en-US" altLang="ko-KR" dirty="0" err="1"/>
              <a:t>priority_processes</a:t>
            </a:r>
            <a:r>
              <a:rPr lang="en-US" altLang="ko-KR" dirty="0"/>
              <a:t>": ["python3", "nginx"]</a:t>
            </a:r>
          </a:p>
          <a:p>
            <a:r>
              <a:rPr lang="en-US" altLang="ko-KR" dirty="0"/>
              <a:t>            },</a:t>
            </a:r>
          </a:p>
          <a:p>
            <a:r>
              <a:rPr lang="en-US" altLang="ko-KR" dirty="0"/>
              <a:t>            "io": {</a:t>
            </a:r>
          </a:p>
          <a:p>
            <a:r>
              <a:rPr lang="en-US" altLang="ko-KR" dirty="0"/>
              <a:t>                "enable": True,</a:t>
            </a:r>
          </a:p>
          <a:p>
            <a:r>
              <a:rPr lang="en-US" altLang="ko-KR" dirty="0"/>
              <a:t>                "scheduler": "deadline",</a:t>
            </a:r>
          </a:p>
          <a:p>
            <a:r>
              <a:rPr lang="en-US" altLang="ko-KR" dirty="0"/>
              <a:t>                "</a:t>
            </a:r>
            <a:r>
              <a:rPr lang="en-US" altLang="ko-KR" dirty="0" err="1"/>
              <a:t>read_ahead_kb</a:t>
            </a:r>
            <a:r>
              <a:rPr lang="en-US" altLang="ko-KR" dirty="0"/>
              <a:t>": 128</a:t>
            </a:r>
          </a:p>
          <a:p>
            <a:r>
              <a:rPr lang="en-US" altLang="ko-KR" dirty="0"/>
              <a:t>            }</a:t>
            </a:r>
          </a:p>
          <a:p>
            <a:r>
              <a:rPr lang="en-US" altLang="ko-KR" dirty="0"/>
              <a:t>        },</a:t>
            </a:r>
          </a:p>
          <a:p>
            <a:endParaRPr lang="en-US" altLang="ko-KR" dirty="0"/>
          </a:p>
          <a:p>
            <a:r>
              <a:rPr lang="en-US" altLang="ko-KR" dirty="0"/>
              <a:t>        "</a:t>
            </a:r>
            <a:r>
              <a:rPr lang="en-US" altLang="ko-KR" dirty="0" err="1"/>
              <a:t>memory_optimization</a:t>
            </a:r>
            <a:r>
              <a:rPr lang="en-US" altLang="ko-KR" dirty="0"/>
              <a:t>": {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swappiness</a:t>
            </a:r>
            <a:r>
              <a:rPr lang="en-US" altLang="ko-KR" dirty="0"/>
              <a:t>": 10,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drop_caches_on_schedule</a:t>
            </a:r>
            <a:r>
              <a:rPr lang="en-US" altLang="ko-KR" dirty="0"/>
              <a:t>": True,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drop_cache_mode</a:t>
            </a:r>
            <a:r>
              <a:rPr lang="en-US" altLang="ko-KR" dirty="0"/>
              <a:t>": "3",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low_memory_threshold_percent</a:t>
            </a:r>
            <a:r>
              <a:rPr lang="en-US" altLang="ko-KR" dirty="0"/>
              <a:t>": 15</a:t>
            </a:r>
          </a:p>
          <a:p>
            <a:r>
              <a:rPr lang="en-US" altLang="ko-KR" dirty="0"/>
              <a:t>        },</a:t>
            </a:r>
          </a:p>
          <a:p>
            <a:endParaRPr lang="en-US" altLang="ko-KR" dirty="0"/>
          </a:p>
          <a:p>
            <a:r>
              <a:rPr lang="en-US" altLang="ko-KR" dirty="0"/>
              <a:t>        "</a:t>
            </a:r>
            <a:r>
              <a:rPr lang="en-US" altLang="ko-KR" dirty="0" err="1"/>
              <a:t>service_management</a:t>
            </a:r>
            <a:r>
              <a:rPr lang="en-US" altLang="ko-KR" dirty="0"/>
              <a:t>": {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disable_services</a:t>
            </a:r>
            <a:r>
              <a:rPr lang="en-US" altLang="ko-KR" dirty="0"/>
              <a:t>": ["cups", "</a:t>
            </a:r>
            <a:r>
              <a:rPr lang="en-US" altLang="ko-KR" dirty="0" err="1"/>
              <a:t>bluetooth</a:t>
            </a:r>
            <a:r>
              <a:rPr lang="en-US" altLang="ko-KR" dirty="0"/>
              <a:t>", "avahi-daemon"],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zombie_cleanup</a:t>
            </a:r>
            <a:r>
              <a:rPr lang="en-US" altLang="ko-KR" dirty="0"/>
              <a:t>": {</a:t>
            </a:r>
          </a:p>
          <a:p>
            <a:r>
              <a:rPr lang="en-US" altLang="ko-KR" dirty="0"/>
              <a:t>                "enable": True,</a:t>
            </a:r>
          </a:p>
          <a:p>
            <a:r>
              <a:rPr lang="en-US" altLang="ko-KR" dirty="0"/>
              <a:t>                "</a:t>
            </a:r>
            <a:r>
              <a:rPr lang="en-US" altLang="ko-KR" dirty="0" err="1"/>
              <a:t>check_interval_minutes</a:t>
            </a:r>
            <a:r>
              <a:rPr lang="en-US" altLang="ko-KR" dirty="0"/>
              <a:t>": 30</a:t>
            </a:r>
          </a:p>
          <a:p>
            <a:r>
              <a:rPr lang="en-US" altLang="ko-KR" dirty="0"/>
              <a:t>            }</a:t>
            </a:r>
          </a:p>
          <a:p>
            <a:r>
              <a:rPr lang="en-US" altLang="ko-KR" dirty="0"/>
              <a:t>        },</a:t>
            </a:r>
          </a:p>
          <a:p>
            <a:endParaRPr lang="en-US" altLang="ko-KR" dirty="0"/>
          </a:p>
          <a:p>
            <a:r>
              <a:rPr lang="en-US" altLang="ko-KR" dirty="0"/>
              <a:t>        "automation": {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use_crontab</a:t>
            </a:r>
            <a:r>
              <a:rPr lang="en-US" altLang="ko-KR" dirty="0"/>
              <a:t>": True,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scheduled_tasks</a:t>
            </a:r>
            <a:r>
              <a:rPr lang="en-US" altLang="ko-KR" dirty="0"/>
              <a:t>": [</a:t>
            </a:r>
          </a:p>
          <a:p>
            <a:r>
              <a:rPr lang="en-US" altLang="ko-KR" dirty="0"/>
              <a:t>                {</a:t>
            </a:r>
          </a:p>
          <a:p>
            <a:r>
              <a:rPr lang="en-US" altLang="ko-KR" dirty="0"/>
              <a:t>                    "name": "</a:t>
            </a:r>
            <a:r>
              <a:rPr lang="en-US" altLang="ko-KR" dirty="0" err="1"/>
              <a:t>memory_cache_cleaner</a:t>
            </a:r>
            <a:r>
              <a:rPr lang="en-US" altLang="ko-KR" dirty="0"/>
              <a:t>",</a:t>
            </a:r>
          </a:p>
          <a:p>
            <a:r>
              <a:rPr lang="en-US" altLang="ko-KR" dirty="0"/>
              <a:t>                    "schedule": "0 */6 * * *",</a:t>
            </a:r>
          </a:p>
          <a:p>
            <a:r>
              <a:rPr lang="en-US" altLang="ko-KR" dirty="0"/>
              <a:t>                    "command": "sync; echo 3 &gt; /proc/sys/</a:t>
            </a:r>
            <a:r>
              <a:rPr lang="en-US" altLang="ko-KR" dirty="0" err="1"/>
              <a:t>vm</a:t>
            </a:r>
            <a:r>
              <a:rPr lang="en-US" altLang="ko-KR" dirty="0"/>
              <a:t>/</a:t>
            </a:r>
            <a:r>
              <a:rPr lang="en-US" altLang="ko-KR" dirty="0" err="1"/>
              <a:t>drop_caches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            },</a:t>
            </a:r>
          </a:p>
          <a:p>
            <a:r>
              <a:rPr lang="en-US" altLang="ko-KR" dirty="0"/>
              <a:t>                {</a:t>
            </a:r>
          </a:p>
          <a:p>
            <a:r>
              <a:rPr lang="en-US" altLang="ko-KR" dirty="0"/>
              <a:t>                    "name": "</a:t>
            </a:r>
            <a:r>
              <a:rPr lang="en-US" altLang="ko-KR" dirty="0" err="1"/>
              <a:t>zombie_checker</a:t>
            </a:r>
            <a:r>
              <a:rPr lang="en-US" altLang="ko-KR" dirty="0"/>
              <a:t>",</a:t>
            </a:r>
          </a:p>
          <a:p>
            <a:r>
              <a:rPr lang="en-US" altLang="ko-KR" dirty="0"/>
              <a:t>                    "schedule": "*/30 * * * *",</a:t>
            </a:r>
          </a:p>
          <a:p>
            <a:r>
              <a:rPr lang="en-US" altLang="ko-KR" dirty="0"/>
              <a:t>                    "command": "</a:t>
            </a:r>
            <a:r>
              <a:rPr lang="en-US" altLang="ko-KR" dirty="0" err="1"/>
              <a:t>ps</a:t>
            </a:r>
            <a:r>
              <a:rPr lang="en-US" altLang="ko-KR" dirty="0"/>
              <a:t> -</a:t>
            </a:r>
            <a:r>
              <a:rPr lang="en-US" altLang="ko-KR" dirty="0" err="1"/>
              <a:t>eo</a:t>
            </a:r>
            <a:r>
              <a:rPr lang="en-US" altLang="ko-KR" dirty="0"/>
              <a:t> </a:t>
            </a:r>
            <a:r>
              <a:rPr lang="en-US" altLang="ko-KR" dirty="0" err="1"/>
              <a:t>stat,ppid</a:t>
            </a:r>
            <a:r>
              <a:rPr lang="en-US" altLang="ko-KR" dirty="0"/>
              <a:t> | awk '$1 ~ /Z/ { print $2 }' | </a:t>
            </a:r>
            <a:r>
              <a:rPr lang="en-US" altLang="ko-KR" dirty="0" err="1"/>
              <a:t>xargs</a:t>
            </a:r>
            <a:r>
              <a:rPr lang="en-US" altLang="ko-KR" dirty="0"/>
              <a:t> -r kill -9"</a:t>
            </a:r>
          </a:p>
          <a:p>
            <a:r>
              <a:rPr lang="en-US" altLang="ko-KR" dirty="0"/>
              <a:t>                }</a:t>
            </a:r>
          </a:p>
          <a:p>
            <a:r>
              <a:rPr lang="en-US" altLang="ko-KR" dirty="0"/>
              <a:t>            ]</a:t>
            </a:r>
          </a:p>
          <a:p>
            <a:r>
              <a:rPr lang="en-US" altLang="ko-KR" dirty="0"/>
              <a:t>        },</a:t>
            </a:r>
          </a:p>
          <a:p>
            <a:endParaRPr lang="en-US" altLang="ko-KR" dirty="0"/>
          </a:p>
          <a:p>
            <a:r>
              <a:rPr lang="en-US" altLang="ko-KR" dirty="0"/>
              <a:t>        "</a:t>
            </a:r>
            <a:r>
              <a:rPr lang="en-US" altLang="ko-KR" dirty="0" err="1"/>
              <a:t>security_hardening</a:t>
            </a:r>
            <a:r>
              <a:rPr lang="en-US" altLang="ko-KR" dirty="0"/>
              <a:t>": {</a:t>
            </a:r>
          </a:p>
          <a:p>
            <a:r>
              <a:rPr lang="en-US" altLang="ko-KR" dirty="0"/>
              <a:t>            "firewall": {</a:t>
            </a:r>
          </a:p>
          <a:p>
            <a:r>
              <a:rPr lang="en-US" altLang="ko-KR" dirty="0"/>
              <a:t>                "enable": True,</a:t>
            </a:r>
          </a:p>
          <a:p>
            <a:r>
              <a:rPr lang="en-US" altLang="ko-KR" dirty="0"/>
              <a:t>                "</a:t>
            </a:r>
            <a:r>
              <a:rPr lang="en-US" altLang="ko-KR" dirty="0" err="1"/>
              <a:t>allowed_ports</a:t>
            </a:r>
            <a:r>
              <a:rPr lang="en-US" altLang="ko-KR" dirty="0"/>
              <a:t>": [22, 80, 443],</a:t>
            </a:r>
          </a:p>
          <a:p>
            <a:r>
              <a:rPr lang="en-US" altLang="ko-KR" dirty="0"/>
              <a:t>                "</a:t>
            </a:r>
            <a:r>
              <a:rPr lang="en-US" altLang="ko-KR" dirty="0" err="1"/>
              <a:t>deny_all_by_default</a:t>
            </a:r>
            <a:r>
              <a:rPr lang="en-US" altLang="ko-KR" dirty="0"/>
              <a:t>": True</a:t>
            </a:r>
          </a:p>
          <a:p>
            <a:r>
              <a:rPr lang="en-US" altLang="ko-KR" dirty="0"/>
              <a:t>            },</a:t>
            </a:r>
          </a:p>
          <a:p>
            <a:r>
              <a:rPr lang="en-US" altLang="ko-KR" dirty="0"/>
              <a:t>            "ssh": {</a:t>
            </a:r>
          </a:p>
          <a:p>
            <a:r>
              <a:rPr lang="en-US" altLang="ko-KR" dirty="0"/>
              <a:t>                "</a:t>
            </a:r>
            <a:r>
              <a:rPr lang="en-US" altLang="ko-KR" dirty="0" err="1"/>
              <a:t>permit_root_login</a:t>
            </a:r>
            <a:r>
              <a:rPr lang="en-US" altLang="ko-KR" dirty="0"/>
              <a:t>": "no",</a:t>
            </a:r>
          </a:p>
          <a:p>
            <a:r>
              <a:rPr lang="en-US" altLang="ko-KR" dirty="0"/>
              <a:t>                "</a:t>
            </a:r>
            <a:r>
              <a:rPr lang="en-US" altLang="ko-KR" dirty="0" err="1"/>
              <a:t>password_authentication</a:t>
            </a:r>
            <a:r>
              <a:rPr lang="en-US" altLang="ko-KR" dirty="0"/>
              <a:t>": "no",</a:t>
            </a:r>
          </a:p>
          <a:p>
            <a:r>
              <a:rPr lang="en-US" altLang="ko-KR" dirty="0"/>
              <a:t>                "protocol": 2,</a:t>
            </a:r>
          </a:p>
          <a:p>
            <a:r>
              <a:rPr lang="en-US" altLang="ko-KR" dirty="0"/>
              <a:t>                "</a:t>
            </a:r>
            <a:r>
              <a:rPr lang="en-US" altLang="ko-KR" dirty="0" err="1"/>
              <a:t>max_auth_tries</a:t>
            </a:r>
            <a:r>
              <a:rPr lang="en-US" altLang="ko-KR" dirty="0"/>
              <a:t>": 3</a:t>
            </a:r>
          </a:p>
          <a:p>
            <a:r>
              <a:rPr lang="en-US" altLang="ko-KR" dirty="0"/>
              <a:t>            }</a:t>
            </a:r>
          </a:p>
          <a:p>
            <a:r>
              <a:rPr lang="en-US" altLang="ko-KR" dirty="0"/>
              <a:t>        },</a:t>
            </a:r>
          </a:p>
          <a:p>
            <a:endParaRPr lang="en-US" altLang="ko-KR" dirty="0"/>
          </a:p>
          <a:p>
            <a:r>
              <a:rPr lang="en-US" altLang="ko-KR" dirty="0"/>
              <a:t>        "</a:t>
            </a:r>
            <a:r>
              <a:rPr lang="en-US" altLang="ko-KR" dirty="0" err="1"/>
              <a:t>disk_optimization</a:t>
            </a:r>
            <a:r>
              <a:rPr lang="en-US" altLang="ko-KR" dirty="0"/>
              <a:t>": {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enable_defrag</a:t>
            </a:r>
            <a:r>
              <a:rPr lang="en-US" altLang="ko-KR" dirty="0"/>
              <a:t>": True,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defrag_paths</a:t>
            </a:r>
            <a:r>
              <a:rPr lang="en-US" altLang="ko-KR" dirty="0"/>
              <a:t>": ["/home", "/var"],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inode_cleanup</a:t>
            </a:r>
            <a:r>
              <a:rPr lang="en-US" altLang="ko-KR" dirty="0"/>
              <a:t>": {</a:t>
            </a:r>
          </a:p>
          <a:p>
            <a:r>
              <a:rPr lang="en-US" altLang="ko-KR" dirty="0"/>
              <a:t>                "enable": True,</a:t>
            </a:r>
          </a:p>
          <a:p>
            <a:r>
              <a:rPr lang="en-US" altLang="ko-KR" dirty="0"/>
              <a:t>                "</a:t>
            </a:r>
            <a:r>
              <a:rPr lang="en-US" altLang="ko-KR" dirty="0" err="1"/>
              <a:t>target_paths</a:t>
            </a:r>
            <a:r>
              <a:rPr lang="en-US" altLang="ko-KR" dirty="0"/>
              <a:t>": ["/</a:t>
            </a:r>
            <a:r>
              <a:rPr lang="en-US" altLang="ko-KR" dirty="0" err="1"/>
              <a:t>tmp</a:t>
            </a:r>
            <a:r>
              <a:rPr lang="en-US" altLang="ko-KR" dirty="0"/>
              <a:t>", "/var/</a:t>
            </a:r>
            <a:r>
              <a:rPr lang="en-US" altLang="ko-KR" dirty="0" err="1"/>
              <a:t>tmp</a:t>
            </a:r>
            <a:r>
              <a:rPr lang="en-US" altLang="ko-KR" dirty="0"/>
              <a:t>"],</a:t>
            </a:r>
          </a:p>
          <a:p>
            <a:r>
              <a:rPr lang="en-US" altLang="ko-KR" dirty="0"/>
              <a:t>                "</a:t>
            </a:r>
            <a:r>
              <a:rPr lang="en-US" altLang="ko-KR" dirty="0" err="1"/>
              <a:t>remove_empty_dirs</a:t>
            </a:r>
            <a:r>
              <a:rPr lang="en-US" altLang="ko-KR" dirty="0"/>
              <a:t>": True</a:t>
            </a:r>
          </a:p>
          <a:p>
            <a:r>
              <a:rPr lang="en-US" altLang="ko-KR" dirty="0"/>
              <a:t>            }</a:t>
            </a:r>
          </a:p>
          <a:p>
            <a:r>
              <a:rPr lang="en-US" altLang="ko-KR" dirty="0"/>
              <a:t>        },</a:t>
            </a:r>
          </a:p>
          <a:p>
            <a:endParaRPr lang="en-US" altLang="ko-KR" dirty="0"/>
          </a:p>
          <a:p>
            <a:r>
              <a:rPr lang="en-US" altLang="ko-KR" dirty="0"/>
              <a:t>        "</a:t>
            </a:r>
            <a:r>
              <a:rPr lang="en-US" altLang="ko-KR" dirty="0" err="1"/>
              <a:t>restore_settings</a:t>
            </a:r>
            <a:r>
              <a:rPr lang="en-US" altLang="ko-KR" dirty="0"/>
              <a:t>": {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auto_backup</a:t>
            </a:r>
            <a:r>
              <a:rPr lang="en-US" altLang="ko-KR" dirty="0"/>
              <a:t>": True,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backup_interval_hours</a:t>
            </a:r>
            <a:r>
              <a:rPr lang="en-US" altLang="ko-KR" dirty="0"/>
              <a:t>": 24,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backup_location</a:t>
            </a:r>
            <a:r>
              <a:rPr lang="en-US" altLang="ko-KR" dirty="0"/>
              <a:t>": str(</a:t>
            </a:r>
            <a:r>
              <a:rPr lang="en-US" altLang="ko-KR" dirty="0" err="1"/>
              <a:t>backup_location</a:t>
            </a:r>
            <a:r>
              <a:rPr lang="en-US" altLang="ko-KR" dirty="0"/>
              <a:t>),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backup_format</a:t>
            </a:r>
            <a:r>
              <a:rPr lang="en-US" altLang="ko-KR" dirty="0"/>
              <a:t>": "zip",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restore_cycle_days</a:t>
            </a:r>
            <a:r>
              <a:rPr lang="en-US" altLang="ko-KR" dirty="0"/>
              <a:t>": 7,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restore_points</a:t>
            </a:r>
            <a:r>
              <a:rPr lang="en-US" altLang="ko-KR" dirty="0"/>
              <a:t>": 5</a:t>
            </a:r>
          </a:p>
          <a:p>
            <a:r>
              <a:rPr lang="en-US" altLang="ko-KR" dirty="0"/>
              <a:t>        },</a:t>
            </a:r>
          </a:p>
          <a:p>
            <a:endParaRPr lang="en-US" altLang="ko-KR" dirty="0"/>
          </a:p>
          <a:p>
            <a:r>
              <a:rPr lang="en-US" altLang="ko-KR" dirty="0"/>
              <a:t>        "</a:t>
            </a:r>
            <a:r>
              <a:rPr lang="en-US" altLang="ko-KR" dirty="0" err="1"/>
              <a:t>log_management</a:t>
            </a:r>
            <a:r>
              <a:rPr lang="en-US" altLang="ko-KR" dirty="0"/>
              <a:t>": {</a:t>
            </a:r>
          </a:p>
          <a:p>
            <a:r>
              <a:rPr lang="en-US" altLang="ko-KR" dirty="0"/>
              <a:t>            "enable": True,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log_level</a:t>
            </a:r>
            <a:r>
              <a:rPr lang="en-US" altLang="ko-KR" dirty="0"/>
              <a:t>": "INFO",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log_file_path</a:t>
            </a:r>
            <a:r>
              <a:rPr lang="en-US" altLang="ko-KR" dirty="0"/>
              <a:t>": str(Path("logs/system.log")),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max_log_size_mb</a:t>
            </a:r>
            <a:r>
              <a:rPr lang="en-US" altLang="ko-KR" dirty="0"/>
              <a:t>": 50</a:t>
            </a:r>
          </a:p>
          <a:p>
            <a:r>
              <a:rPr lang="en-US" altLang="ko-KR" dirty="0"/>
              <a:t>        },</a:t>
            </a:r>
          </a:p>
          <a:p>
            <a:endParaRPr lang="en-US" altLang="ko-KR" dirty="0"/>
          </a:p>
          <a:p>
            <a:r>
              <a:rPr lang="en-US" altLang="ko-KR" dirty="0"/>
              <a:t>        "</a:t>
            </a:r>
            <a:r>
              <a:rPr lang="en-US" altLang="ko-KR" dirty="0" err="1"/>
              <a:t>notification_settings</a:t>
            </a:r>
            <a:r>
              <a:rPr lang="en-US" altLang="ko-KR" dirty="0"/>
              <a:t>": {</a:t>
            </a:r>
          </a:p>
          <a:p>
            <a:r>
              <a:rPr lang="en-US" altLang="ko-KR" dirty="0"/>
              <a:t>            "enable": True,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notify_on_completion</a:t>
            </a:r>
            <a:r>
              <a:rPr lang="en-US" altLang="ko-KR" dirty="0"/>
              <a:t>": True,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notify_on_failure</a:t>
            </a:r>
            <a:r>
              <a:rPr lang="en-US" altLang="ko-KR" dirty="0"/>
              <a:t>": True,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notification_method</a:t>
            </a:r>
            <a:r>
              <a:rPr lang="en-US" altLang="ko-KR" dirty="0"/>
              <a:t>": ["email", "desktop"]</a:t>
            </a:r>
          </a:p>
          <a:p>
            <a:r>
              <a:rPr lang="en-US" altLang="ko-KR" dirty="0"/>
              <a:t>        },</a:t>
            </a:r>
          </a:p>
          <a:p>
            <a:endParaRPr lang="en-US" altLang="ko-KR" dirty="0"/>
          </a:p>
          <a:p>
            <a:r>
              <a:rPr lang="en-US" altLang="ko-KR" dirty="0"/>
              <a:t>        "</a:t>
            </a:r>
            <a:r>
              <a:rPr lang="en-US" altLang="ko-KR" dirty="0" err="1"/>
              <a:t>custom_settings</a:t>
            </a:r>
            <a:r>
              <a:rPr lang="en-US" altLang="ko-KR" dirty="0"/>
              <a:t>": {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user_defined_options</a:t>
            </a:r>
            <a:r>
              <a:rPr lang="en-US" altLang="ko-KR" dirty="0"/>
              <a:t>": {}</a:t>
            </a:r>
          </a:p>
          <a:p>
            <a:r>
              <a:rPr lang="en-US" altLang="ko-KR" dirty="0"/>
              <a:t>        }</a:t>
            </a:r>
          </a:p>
          <a:p>
            <a:r>
              <a:rPr lang="en-US" altLang="ko-KR" dirty="0"/>
              <a:t>    }</a:t>
            </a:r>
          </a:p>
          <a:p>
            <a:endParaRPr lang="en-US" altLang="ko-KR" dirty="0"/>
          </a:p>
          <a:p>
            <a:r>
              <a:rPr lang="en-US" altLang="ko-KR" dirty="0"/>
              <a:t>def </a:t>
            </a:r>
            <a:r>
              <a:rPr lang="en-US" altLang="ko-KR" dirty="0" err="1"/>
              <a:t>save_to_file</a:t>
            </a:r>
            <a:r>
              <a:rPr lang="en-US" altLang="ko-KR" dirty="0"/>
              <a:t>(data, filename):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config_path</a:t>
            </a:r>
            <a:r>
              <a:rPr lang="en-US" altLang="ko-KR" dirty="0"/>
              <a:t> = Path("config") / filename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config_path.parent.mkdir</a:t>
            </a:r>
            <a:r>
              <a:rPr lang="en-US" altLang="ko-KR" dirty="0"/>
              <a:t>(parents=True, </a:t>
            </a:r>
            <a:r>
              <a:rPr lang="en-US" altLang="ko-KR" dirty="0" err="1"/>
              <a:t>exist_ok</a:t>
            </a:r>
            <a:r>
              <a:rPr lang="en-US" altLang="ko-KR" dirty="0"/>
              <a:t>=True)</a:t>
            </a:r>
          </a:p>
          <a:p>
            <a:r>
              <a:rPr lang="en-US" altLang="ko-KR" dirty="0"/>
              <a:t>    with open(</a:t>
            </a:r>
            <a:r>
              <a:rPr lang="en-US" altLang="ko-KR" dirty="0" err="1"/>
              <a:t>config_path</a:t>
            </a:r>
            <a:r>
              <a:rPr lang="en-US" altLang="ko-KR" dirty="0"/>
              <a:t>, 'w') as f: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json.dump</a:t>
            </a:r>
            <a:r>
              <a:rPr lang="en-US" altLang="ko-KR" dirty="0"/>
              <a:t>(data, f, indent=4)</a:t>
            </a:r>
          </a:p>
          <a:p>
            <a:r>
              <a:rPr lang="en-US" altLang="ko-KR" dirty="0"/>
              <a:t>    print(f"</a:t>
            </a:r>
            <a:r>
              <a:rPr lang="ko-KR" altLang="en-US" dirty="0"/>
              <a:t>✅ </a:t>
            </a:r>
            <a:r>
              <a:rPr lang="en-US" altLang="ko-KR" dirty="0"/>
              <a:t>{filename} </a:t>
            </a:r>
            <a:r>
              <a:rPr lang="ko-KR" altLang="en-US" dirty="0"/>
              <a:t>저장 완료</a:t>
            </a:r>
            <a:r>
              <a:rPr lang="en-US" altLang="ko-KR" dirty="0"/>
              <a:t>")</a:t>
            </a:r>
          </a:p>
          <a:p>
            <a:endParaRPr lang="en-US" altLang="ko-KR" dirty="0"/>
          </a:p>
          <a:p>
            <a:r>
              <a:rPr lang="en-US" altLang="ko-KR" dirty="0"/>
              <a:t>def main():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system_info</a:t>
            </a:r>
            <a:r>
              <a:rPr lang="en-US" altLang="ko-KR" dirty="0"/>
              <a:t> = </a:t>
            </a:r>
            <a:r>
              <a:rPr lang="en-US" altLang="ko-KR" dirty="0" err="1"/>
              <a:t>get_system_info</a:t>
            </a:r>
            <a:r>
              <a:rPr lang="en-US" altLang="ko-KR" dirty="0"/>
              <a:t>()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optimizer_settings</a:t>
            </a:r>
            <a:r>
              <a:rPr lang="en-US" altLang="ko-KR" dirty="0"/>
              <a:t> = </a:t>
            </a:r>
            <a:r>
              <a:rPr lang="en-US" altLang="ko-KR" dirty="0" err="1"/>
              <a:t>get_optimizer_settings</a:t>
            </a:r>
            <a:r>
              <a:rPr lang="en-US" altLang="ko-KR" dirty="0"/>
              <a:t>()</a:t>
            </a:r>
          </a:p>
          <a:p>
            <a:endParaRPr lang="en-US" altLang="ko-KR" dirty="0"/>
          </a:p>
          <a:p>
            <a:r>
              <a:rPr lang="en-US" altLang="ko-KR" dirty="0"/>
              <a:t>    </a:t>
            </a:r>
            <a:r>
              <a:rPr lang="en-US" altLang="ko-KR" dirty="0" err="1"/>
              <a:t>save_to_file</a:t>
            </a:r>
            <a:r>
              <a:rPr lang="en-US" altLang="ko-KR" dirty="0"/>
              <a:t>(</a:t>
            </a:r>
            <a:r>
              <a:rPr lang="en-US" altLang="ko-KR" dirty="0" err="1"/>
              <a:t>system_info</a:t>
            </a:r>
            <a:r>
              <a:rPr lang="en-US" altLang="ko-KR" dirty="0"/>
              <a:t>, "</a:t>
            </a:r>
            <a:r>
              <a:rPr lang="en-US" altLang="ko-KR" dirty="0" err="1"/>
              <a:t>system_info.json</a:t>
            </a:r>
            <a:r>
              <a:rPr lang="en-US" altLang="ko-KR" dirty="0"/>
              <a:t>")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save_to_file</a:t>
            </a:r>
            <a:r>
              <a:rPr lang="en-US" altLang="ko-KR" dirty="0"/>
              <a:t>(</a:t>
            </a:r>
            <a:r>
              <a:rPr lang="en-US" altLang="ko-KR" dirty="0" err="1"/>
              <a:t>optimizer_settings</a:t>
            </a:r>
            <a:r>
              <a:rPr lang="en-US" altLang="ko-KR" dirty="0"/>
              <a:t>, "</a:t>
            </a:r>
            <a:r>
              <a:rPr lang="en-US" altLang="ko-KR" dirty="0" err="1"/>
              <a:t>optimizer_settings.json</a:t>
            </a:r>
            <a:r>
              <a:rPr lang="en-US" altLang="ko-KR" dirty="0"/>
              <a:t>")</a:t>
            </a:r>
          </a:p>
          <a:p>
            <a:endParaRPr lang="en-US" altLang="ko-KR" dirty="0"/>
          </a:p>
          <a:p>
            <a:r>
              <a:rPr lang="en-US" altLang="ko-KR" dirty="0"/>
              <a:t>if __name__ == "__main__":</a:t>
            </a:r>
          </a:p>
          <a:p>
            <a:r>
              <a:rPr lang="en-US" altLang="ko-KR" dirty="0"/>
              <a:t>    main()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A4421A-1B0D-4053-859D-E856EF622719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30989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import </a:t>
            </a:r>
            <a:r>
              <a:rPr lang="en-US" altLang="ko-KR" dirty="0" err="1"/>
              <a:t>tkinter</a:t>
            </a:r>
            <a:r>
              <a:rPr lang="en-US" altLang="ko-KR" dirty="0"/>
              <a:t> as </a:t>
            </a:r>
            <a:r>
              <a:rPr lang="en-US" altLang="ko-KR" dirty="0" err="1"/>
              <a:t>tk</a:t>
            </a:r>
            <a:endParaRPr lang="en-US" altLang="ko-KR" dirty="0"/>
          </a:p>
          <a:p>
            <a:r>
              <a:rPr lang="en-US" altLang="ko-KR" dirty="0"/>
              <a:t>from </a:t>
            </a:r>
            <a:r>
              <a:rPr lang="en-US" altLang="ko-KR" dirty="0" err="1"/>
              <a:t>tkinter</a:t>
            </a:r>
            <a:r>
              <a:rPr lang="en-US" altLang="ko-KR" dirty="0"/>
              <a:t> import </a:t>
            </a:r>
            <a:r>
              <a:rPr lang="en-US" altLang="ko-KR" dirty="0" err="1"/>
              <a:t>ttk</a:t>
            </a:r>
            <a:r>
              <a:rPr lang="en-US" altLang="ko-KR" dirty="0"/>
              <a:t>, </a:t>
            </a:r>
            <a:r>
              <a:rPr lang="en-US" altLang="ko-KR" dirty="0" err="1"/>
              <a:t>messagebox</a:t>
            </a:r>
            <a:endParaRPr lang="en-US" altLang="ko-KR" dirty="0"/>
          </a:p>
          <a:p>
            <a:r>
              <a:rPr lang="en-US" altLang="ko-KR" dirty="0"/>
              <a:t>import </a:t>
            </a:r>
            <a:r>
              <a:rPr lang="en-US" altLang="ko-KR" dirty="0" err="1"/>
              <a:t>json</a:t>
            </a:r>
            <a:r>
              <a:rPr lang="en-US" altLang="ko-KR" dirty="0"/>
              <a:t>, </a:t>
            </a:r>
            <a:r>
              <a:rPr lang="en-US" altLang="ko-KR" dirty="0" err="1"/>
              <a:t>os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CONFIG_PATH = </a:t>
            </a:r>
            <a:r>
              <a:rPr lang="en-US" altLang="ko-KR" dirty="0" err="1"/>
              <a:t>os.path.join</a:t>
            </a:r>
            <a:r>
              <a:rPr lang="en-US" altLang="ko-KR" dirty="0"/>
              <a:t>(</a:t>
            </a:r>
            <a:r>
              <a:rPr lang="en-US" altLang="ko-KR" dirty="0" err="1"/>
              <a:t>os.path.dirname</a:t>
            </a:r>
            <a:r>
              <a:rPr lang="en-US" altLang="ko-KR" dirty="0"/>
              <a:t>(__file__), "config", "</a:t>
            </a:r>
            <a:r>
              <a:rPr lang="en-US" altLang="ko-KR" dirty="0" err="1"/>
              <a:t>optimizer_settings.json</a:t>
            </a:r>
            <a:r>
              <a:rPr lang="en-US" altLang="ko-KR" dirty="0"/>
              <a:t>")</a:t>
            </a:r>
          </a:p>
          <a:p>
            <a:endParaRPr lang="en-US" altLang="ko-KR" dirty="0"/>
          </a:p>
          <a:p>
            <a:r>
              <a:rPr lang="en-US" altLang="ko-KR" dirty="0"/>
              <a:t>class </a:t>
            </a:r>
            <a:r>
              <a:rPr lang="en-US" altLang="ko-KR" dirty="0" err="1"/>
              <a:t>ConfigApp</a:t>
            </a:r>
            <a:r>
              <a:rPr lang="en-US" altLang="ko-KR" dirty="0"/>
              <a:t>:</a:t>
            </a:r>
          </a:p>
          <a:p>
            <a:r>
              <a:rPr lang="en-US" altLang="ko-KR" dirty="0"/>
              <a:t>    def __</a:t>
            </a:r>
            <a:r>
              <a:rPr lang="en-US" altLang="ko-KR" dirty="0" err="1"/>
              <a:t>init</a:t>
            </a:r>
            <a:r>
              <a:rPr lang="en-US" altLang="ko-KR" dirty="0"/>
              <a:t>__(self, root):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self.root</a:t>
            </a:r>
            <a:r>
              <a:rPr lang="en-US" altLang="ko-KR" dirty="0"/>
              <a:t> = root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self.root.title</a:t>
            </a:r>
            <a:r>
              <a:rPr lang="en-US" altLang="ko-KR" dirty="0"/>
              <a:t>("Linux Optimizer Settings")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self.entries</a:t>
            </a:r>
            <a:r>
              <a:rPr lang="en-US" altLang="ko-KR" dirty="0"/>
              <a:t> = {}</a:t>
            </a:r>
          </a:p>
          <a:p>
            <a:endParaRPr lang="en-US" altLang="ko-KR" dirty="0"/>
          </a:p>
          <a:p>
            <a:r>
              <a:rPr lang="en-US" altLang="ko-KR" dirty="0"/>
              <a:t>        </a:t>
            </a:r>
            <a:r>
              <a:rPr lang="en-US" altLang="ko-KR" dirty="0" err="1"/>
              <a:t>self.notebook</a:t>
            </a:r>
            <a:r>
              <a:rPr lang="en-US" altLang="ko-KR" dirty="0"/>
              <a:t> = </a:t>
            </a:r>
            <a:r>
              <a:rPr lang="en-US" altLang="ko-KR" dirty="0" err="1"/>
              <a:t>ttk.Notebook</a:t>
            </a:r>
            <a:r>
              <a:rPr lang="en-US" altLang="ko-KR" dirty="0"/>
              <a:t>(</a:t>
            </a:r>
            <a:r>
              <a:rPr lang="en-US" altLang="ko-KR" dirty="0" err="1"/>
              <a:t>self.root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self.notebook.pack</a:t>
            </a:r>
            <a:r>
              <a:rPr lang="en-US" altLang="ko-KR" dirty="0"/>
              <a:t>(fill="both", expand=True)</a:t>
            </a:r>
          </a:p>
          <a:p>
            <a:endParaRPr lang="en-US" altLang="ko-KR" dirty="0"/>
          </a:p>
          <a:p>
            <a:r>
              <a:rPr lang="en-US" altLang="ko-KR" dirty="0"/>
              <a:t>        </a:t>
            </a:r>
            <a:r>
              <a:rPr lang="en-US" altLang="ko-KR" dirty="0" err="1"/>
              <a:t>self.load_config</a:t>
            </a:r>
            <a:r>
              <a:rPr lang="en-US" altLang="ko-KR" dirty="0"/>
              <a:t>()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self.create_tabs</a:t>
            </a:r>
            <a:r>
              <a:rPr lang="en-US" altLang="ko-KR" dirty="0"/>
              <a:t>()</a:t>
            </a:r>
          </a:p>
          <a:p>
            <a:endParaRPr lang="en-US" altLang="ko-KR" dirty="0"/>
          </a:p>
          <a:p>
            <a:r>
              <a:rPr lang="en-US" altLang="ko-KR" dirty="0"/>
              <a:t>        </a:t>
            </a:r>
            <a:r>
              <a:rPr lang="en-US" altLang="ko-KR" dirty="0" err="1"/>
              <a:t>save_btn</a:t>
            </a:r>
            <a:r>
              <a:rPr lang="en-US" altLang="ko-KR" dirty="0"/>
              <a:t> = </a:t>
            </a:r>
            <a:r>
              <a:rPr lang="en-US" altLang="ko-KR" dirty="0" err="1"/>
              <a:t>tk.Button</a:t>
            </a:r>
            <a:r>
              <a:rPr lang="en-US" altLang="ko-KR" dirty="0"/>
              <a:t>(</a:t>
            </a:r>
            <a:r>
              <a:rPr lang="en-US" altLang="ko-KR" dirty="0" err="1"/>
              <a:t>self.root</a:t>
            </a:r>
            <a:r>
              <a:rPr lang="en-US" altLang="ko-KR" dirty="0"/>
              <a:t>, text="</a:t>
            </a:r>
            <a:r>
              <a:rPr lang="ko-KR" altLang="en-US" dirty="0"/>
              <a:t>💾 </a:t>
            </a:r>
            <a:r>
              <a:rPr lang="en-US" altLang="ko-KR" dirty="0"/>
              <a:t>Save Changes", command=</a:t>
            </a:r>
            <a:r>
              <a:rPr lang="en-US" altLang="ko-KR" dirty="0" err="1"/>
              <a:t>self.save_config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save_btn.pack</a:t>
            </a:r>
            <a:r>
              <a:rPr lang="en-US" altLang="ko-KR" dirty="0"/>
              <a:t>(</a:t>
            </a:r>
            <a:r>
              <a:rPr lang="en-US" altLang="ko-KR" dirty="0" err="1"/>
              <a:t>pady</a:t>
            </a:r>
            <a:r>
              <a:rPr lang="en-US" altLang="ko-KR" dirty="0"/>
              <a:t>=10)</a:t>
            </a:r>
          </a:p>
          <a:p>
            <a:endParaRPr lang="en-US" altLang="ko-KR" dirty="0"/>
          </a:p>
          <a:p>
            <a:r>
              <a:rPr lang="en-US" altLang="ko-KR" dirty="0"/>
              <a:t>    def </a:t>
            </a:r>
            <a:r>
              <a:rPr lang="en-US" altLang="ko-KR" dirty="0" err="1"/>
              <a:t>load_config</a:t>
            </a:r>
            <a:r>
              <a:rPr lang="en-US" altLang="ko-KR" dirty="0"/>
              <a:t>(self):</a:t>
            </a:r>
          </a:p>
          <a:p>
            <a:r>
              <a:rPr lang="en-US" altLang="ko-KR" dirty="0"/>
              <a:t>        try:</a:t>
            </a:r>
          </a:p>
          <a:p>
            <a:r>
              <a:rPr lang="en-US" altLang="ko-KR" dirty="0"/>
              <a:t>            with open(CONFIG_PATH, 'r') as f:</a:t>
            </a:r>
          </a:p>
          <a:p>
            <a:r>
              <a:rPr lang="en-US" altLang="ko-KR" dirty="0"/>
              <a:t>                </a:t>
            </a:r>
            <a:r>
              <a:rPr lang="en-US" altLang="ko-KR" dirty="0" err="1"/>
              <a:t>self.config_data</a:t>
            </a:r>
            <a:r>
              <a:rPr lang="en-US" altLang="ko-KR" dirty="0"/>
              <a:t> = </a:t>
            </a:r>
            <a:r>
              <a:rPr lang="en-US" altLang="ko-KR" dirty="0" err="1"/>
              <a:t>json.load</a:t>
            </a:r>
            <a:r>
              <a:rPr lang="en-US" altLang="ko-KR" dirty="0"/>
              <a:t>(f)</a:t>
            </a:r>
          </a:p>
          <a:p>
            <a:r>
              <a:rPr lang="en-US" altLang="ko-KR" dirty="0"/>
              <a:t>        except Exception as e: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messagebox.showerror</a:t>
            </a:r>
            <a:r>
              <a:rPr lang="en-US" altLang="ko-KR" dirty="0"/>
              <a:t>("Load Error", </a:t>
            </a:r>
            <a:r>
              <a:rPr lang="en-US" altLang="ko-KR" dirty="0" err="1"/>
              <a:t>f"Could</a:t>
            </a:r>
            <a:r>
              <a:rPr lang="en-US" altLang="ko-KR" dirty="0"/>
              <a:t> not load settings: {e}")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self.config_data</a:t>
            </a:r>
            <a:r>
              <a:rPr lang="en-US" altLang="ko-KR" dirty="0"/>
              <a:t> = {}</a:t>
            </a:r>
          </a:p>
          <a:p>
            <a:endParaRPr lang="en-US" altLang="ko-KR" dirty="0"/>
          </a:p>
          <a:p>
            <a:r>
              <a:rPr lang="en-US" altLang="ko-KR" dirty="0"/>
              <a:t>    def </a:t>
            </a:r>
            <a:r>
              <a:rPr lang="en-US" altLang="ko-KR" dirty="0" err="1"/>
              <a:t>create_tabs</a:t>
            </a:r>
            <a:r>
              <a:rPr lang="en-US" altLang="ko-KR" dirty="0"/>
              <a:t>(self):</a:t>
            </a:r>
          </a:p>
          <a:p>
            <a:r>
              <a:rPr lang="en-US" altLang="ko-KR" dirty="0"/>
              <a:t>        for section, settings in </a:t>
            </a:r>
            <a:r>
              <a:rPr lang="en-US" altLang="ko-KR" dirty="0" err="1"/>
              <a:t>self.config_data.items</a:t>
            </a:r>
            <a:r>
              <a:rPr lang="en-US" altLang="ko-KR" dirty="0"/>
              <a:t>():</a:t>
            </a:r>
          </a:p>
          <a:p>
            <a:r>
              <a:rPr lang="en-US" altLang="ko-KR" dirty="0"/>
              <a:t>            tab = </a:t>
            </a:r>
            <a:r>
              <a:rPr lang="en-US" altLang="ko-KR" dirty="0" err="1"/>
              <a:t>ttk.Frame</a:t>
            </a:r>
            <a:r>
              <a:rPr lang="en-US" altLang="ko-KR" dirty="0"/>
              <a:t>(</a:t>
            </a:r>
            <a:r>
              <a:rPr lang="en-US" altLang="ko-KR" dirty="0" err="1"/>
              <a:t>self.notebook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self.notebook.add</a:t>
            </a:r>
            <a:r>
              <a:rPr lang="en-US" altLang="ko-KR" dirty="0"/>
              <a:t>(tab, text=</a:t>
            </a:r>
            <a:r>
              <a:rPr lang="en-US" altLang="ko-KR" dirty="0" err="1"/>
              <a:t>section.replace</a:t>
            </a:r>
            <a:r>
              <a:rPr lang="en-US" altLang="ko-KR" dirty="0"/>
              <a:t>("_", " ").title())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self.build_form</a:t>
            </a:r>
            <a:r>
              <a:rPr lang="en-US" altLang="ko-KR" dirty="0"/>
              <a:t>(tab, settings, </a:t>
            </a:r>
            <a:r>
              <a:rPr lang="en-US" altLang="ko-KR" dirty="0" err="1"/>
              <a:t>parent_key</a:t>
            </a:r>
            <a:r>
              <a:rPr lang="en-US" altLang="ko-KR" dirty="0"/>
              <a:t>=section)</a:t>
            </a:r>
          </a:p>
          <a:p>
            <a:endParaRPr lang="en-US" altLang="ko-KR" dirty="0"/>
          </a:p>
          <a:p>
            <a:r>
              <a:rPr lang="en-US" altLang="ko-KR" dirty="0"/>
              <a:t>    def </a:t>
            </a:r>
            <a:r>
              <a:rPr lang="en-US" altLang="ko-KR" dirty="0" err="1"/>
              <a:t>build_form</a:t>
            </a:r>
            <a:r>
              <a:rPr lang="en-US" altLang="ko-KR" dirty="0"/>
              <a:t>(self, parent, data, </a:t>
            </a:r>
            <a:r>
              <a:rPr lang="en-US" altLang="ko-KR" dirty="0" err="1"/>
              <a:t>parent_key</a:t>
            </a:r>
            <a:r>
              <a:rPr lang="en-US" altLang="ko-KR" dirty="0"/>
              <a:t>=""):</a:t>
            </a:r>
          </a:p>
          <a:p>
            <a:r>
              <a:rPr lang="en-US" altLang="ko-KR" dirty="0"/>
              <a:t>        if </a:t>
            </a:r>
            <a:r>
              <a:rPr lang="en-US" altLang="ko-KR" dirty="0" err="1"/>
              <a:t>isinstance</a:t>
            </a:r>
            <a:r>
              <a:rPr lang="en-US" altLang="ko-KR" dirty="0"/>
              <a:t>(data, </a:t>
            </a:r>
            <a:r>
              <a:rPr lang="en-US" altLang="ko-KR" dirty="0" err="1"/>
              <a:t>dict</a:t>
            </a:r>
            <a:r>
              <a:rPr lang="en-US" altLang="ko-KR" dirty="0"/>
              <a:t>):</a:t>
            </a:r>
          </a:p>
          <a:p>
            <a:r>
              <a:rPr lang="en-US" altLang="ko-KR" dirty="0"/>
              <a:t>            for key, value in </a:t>
            </a:r>
            <a:r>
              <a:rPr lang="en-US" altLang="ko-KR" dirty="0" err="1"/>
              <a:t>data.items</a:t>
            </a:r>
            <a:r>
              <a:rPr lang="en-US" altLang="ko-KR" dirty="0"/>
              <a:t>():</a:t>
            </a:r>
          </a:p>
          <a:p>
            <a:r>
              <a:rPr lang="en-US" altLang="ko-KR" dirty="0"/>
              <a:t>                </a:t>
            </a:r>
            <a:r>
              <a:rPr lang="en-US" altLang="ko-KR" dirty="0" err="1"/>
              <a:t>full_key</a:t>
            </a:r>
            <a:r>
              <a:rPr lang="en-US" altLang="ko-KR" dirty="0"/>
              <a:t> = f"{</a:t>
            </a:r>
            <a:r>
              <a:rPr lang="en-US" altLang="ko-KR" dirty="0" err="1"/>
              <a:t>parent_key</a:t>
            </a:r>
            <a:r>
              <a:rPr lang="en-US" altLang="ko-KR" dirty="0"/>
              <a:t>}.{key}" if </a:t>
            </a:r>
            <a:r>
              <a:rPr lang="en-US" altLang="ko-KR" dirty="0" err="1"/>
              <a:t>parent_key</a:t>
            </a:r>
            <a:r>
              <a:rPr lang="en-US" altLang="ko-KR" dirty="0"/>
              <a:t> else key</a:t>
            </a:r>
          </a:p>
          <a:p>
            <a:r>
              <a:rPr lang="en-US" altLang="ko-KR" dirty="0"/>
              <a:t>                frame = </a:t>
            </a:r>
            <a:r>
              <a:rPr lang="en-US" altLang="ko-KR" dirty="0" err="1"/>
              <a:t>ttk.LabelFrame</a:t>
            </a:r>
            <a:r>
              <a:rPr lang="en-US" altLang="ko-KR" dirty="0"/>
              <a:t>(parent, text=</a:t>
            </a:r>
            <a:r>
              <a:rPr lang="en-US" altLang="ko-KR" dirty="0" err="1"/>
              <a:t>key.replace</a:t>
            </a:r>
            <a:r>
              <a:rPr lang="en-US" altLang="ko-KR" dirty="0"/>
              <a:t>("_", " ").title())</a:t>
            </a:r>
          </a:p>
          <a:p>
            <a:r>
              <a:rPr lang="en-US" altLang="ko-KR" dirty="0"/>
              <a:t>                </a:t>
            </a:r>
            <a:r>
              <a:rPr lang="en-US" altLang="ko-KR" dirty="0" err="1"/>
              <a:t>frame.pack</a:t>
            </a:r>
            <a:r>
              <a:rPr lang="en-US" altLang="ko-KR" dirty="0"/>
              <a:t>(fill="x", </a:t>
            </a:r>
            <a:r>
              <a:rPr lang="en-US" altLang="ko-KR" dirty="0" err="1"/>
              <a:t>padx</a:t>
            </a:r>
            <a:r>
              <a:rPr lang="en-US" altLang="ko-KR" dirty="0"/>
              <a:t>=10, </a:t>
            </a:r>
            <a:r>
              <a:rPr lang="en-US" altLang="ko-KR" dirty="0" err="1"/>
              <a:t>pady</a:t>
            </a:r>
            <a:r>
              <a:rPr lang="en-US" altLang="ko-KR" dirty="0"/>
              <a:t>=5, anchor="w")</a:t>
            </a:r>
          </a:p>
          <a:p>
            <a:r>
              <a:rPr lang="en-US" altLang="ko-KR" dirty="0"/>
              <a:t>                </a:t>
            </a:r>
            <a:r>
              <a:rPr lang="en-US" altLang="ko-KR" dirty="0" err="1"/>
              <a:t>self.build_form</a:t>
            </a:r>
            <a:r>
              <a:rPr lang="en-US" altLang="ko-KR" dirty="0"/>
              <a:t>(frame, value, </a:t>
            </a:r>
            <a:r>
              <a:rPr lang="en-US" altLang="ko-KR" dirty="0" err="1"/>
              <a:t>full_key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elif</a:t>
            </a:r>
            <a:r>
              <a:rPr lang="en-US" altLang="ko-KR" dirty="0"/>
              <a:t> </a:t>
            </a:r>
            <a:r>
              <a:rPr lang="en-US" altLang="ko-KR" dirty="0" err="1"/>
              <a:t>isinstance</a:t>
            </a:r>
            <a:r>
              <a:rPr lang="en-US" altLang="ko-KR" dirty="0"/>
              <a:t>(data, list):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self.build_list_editor</a:t>
            </a:r>
            <a:r>
              <a:rPr lang="en-US" altLang="ko-KR" dirty="0"/>
              <a:t>(parent, data, </a:t>
            </a:r>
            <a:r>
              <a:rPr lang="en-US" altLang="ko-KR" dirty="0" err="1"/>
              <a:t>parent_key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        else: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self.build_entry</a:t>
            </a:r>
            <a:r>
              <a:rPr lang="en-US" altLang="ko-KR" dirty="0"/>
              <a:t>(parent, data, </a:t>
            </a:r>
            <a:r>
              <a:rPr lang="en-US" altLang="ko-KR" dirty="0" err="1"/>
              <a:t>parent_key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en-US" altLang="ko-KR" dirty="0"/>
              <a:t>    def </a:t>
            </a:r>
            <a:r>
              <a:rPr lang="en-US" altLang="ko-KR" dirty="0" err="1"/>
              <a:t>build_entry</a:t>
            </a:r>
            <a:r>
              <a:rPr lang="en-US" altLang="ko-KR" dirty="0"/>
              <a:t>(self, parent, value, key):</a:t>
            </a:r>
          </a:p>
          <a:p>
            <a:r>
              <a:rPr lang="en-US" altLang="ko-KR" dirty="0"/>
              <a:t>        row = </a:t>
            </a:r>
            <a:r>
              <a:rPr lang="en-US" altLang="ko-KR" dirty="0" err="1"/>
              <a:t>ttk.Frame</a:t>
            </a:r>
            <a:r>
              <a:rPr lang="en-US" altLang="ko-KR" dirty="0"/>
              <a:t>(parent)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row.pack</a:t>
            </a:r>
            <a:r>
              <a:rPr lang="en-US" altLang="ko-KR" dirty="0"/>
              <a:t>(fill="x", </a:t>
            </a:r>
            <a:r>
              <a:rPr lang="en-US" altLang="ko-KR" dirty="0" err="1"/>
              <a:t>padx</a:t>
            </a:r>
            <a:r>
              <a:rPr lang="en-US" altLang="ko-KR" dirty="0"/>
              <a:t>=10, </a:t>
            </a:r>
            <a:r>
              <a:rPr lang="en-US" altLang="ko-KR" dirty="0" err="1"/>
              <a:t>pady</a:t>
            </a:r>
            <a:r>
              <a:rPr lang="en-US" altLang="ko-KR" dirty="0"/>
              <a:t>=2)</a:t>
            </a:r>
          </a:p>
          <a:p>
            <a:r>
              <a:rPr lang="en-US" altLang="ko-KR" dirty="0"/>
              <a:t>        label = </a:t>
            </a:r>
            <a:r>
              <a:rPr lang="en-US" altLang="ko-KR" dirty="0" err="1"/>
              <a:t>ttk.Label</a:t>
            </a:r>
            <a:r>
              <a:rPr lang="en-US" altLang="ko-KR" dirty="0"/>
              <a:t>(row, text=</a:t>
            </a:r>
            <a:r>
              <a:rPr lang="en-US" altLang="ko-KR" dirty="0" err="1"/>
              <a:t>key.split</a:t>
            </a:r>
            <a:r>
              <a:rPr lang="en-US" altLang="ko-KR" dirty="0"/>
              <a:t>(".")[-1])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label.pack</a:t>
            </a:r>
            <a:r>
              <a:rPr lang="en-US" altLang="ko-KR" dirty="0"/>
              <a:t>(side="left")</a:t>
            </a:r>
          </a:p>
          <a:p>
            <a:r>
              <a:rPr lang="en-US" altLang="ko-KR" dirty="0"/>
              <a:t>        var = </a:t>
            </a:r>
            <a:r>
              <a:rPr lang="en-US" altLang="ko-KR" dirty="0" err="1"/>
              <a:t>tk.StringVar</a:t>
            </a:r>
            <a:r>
              <a:rPr lang="en-US" altLang="ko-KR" dirty="0"/>
              <a:t>(value=str(value))</a:t>
            </a:r>
          </a:p>
          <a:p>
            <a:r>
              <a:rPr lang="en-US" altLang="ko-KR" dirty="0"/>
              <a:t>        entry = </a:t>
            </a:r>
            <a:r>
              <a:rPr lang="en-US" altLang="ko-KR" dirty="0" err="1"/>
              <a:t>ttk.Entry</a:t>
            </a:r>
            <a:r>
              <a:rPr lang="en-US" altLang="ko-KR" dirty="0"/>
              <a:t>(row, </a:t>
            </a:r>
            <a:r>
              <a:rPr lang="en-US" altLang="ko-KR" dirty="0" err="1"/>
              <a:t>textvariable</a:t>
            </a:r>
            <a:r>
              <a:rPr lang="en-US" altLang="ko-KR" dirty="0"/>
              <a:t>=var, width=50)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entry.pack</a:t>
            </a:r>
            <a:r>
              <a:rPr lang="en-US" altLang="ko-KR" dirty="0"/>
              <a:t>(side="right", expand=True, fill="x")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self.entries</a:t>
            </a:r>
            <a:r>
              <a:rPr lang="en-US" altLang="ko-KR" dirty="0"/>
              <a:t>[key] = var</a:t>
            </a:r>
          </a:p>
          <a:p>
            <a:endParaRPr lang="en-US" altLang="ko-KR" dirty="0"/>
          </a:p>
          <a:p>
            <a:r>
              <a:rPr lang="en-US" altLang="ko-KR" dirty="0"/>
              <a:t>    def </a:t>
            </a:r>
            <a:r>
              <a:rPr lang="en-US" altLang="ko-KR" dirty="0" err="1"/>
              <a:t>build_list_editor</a:t>
            </a:r>
            <a:r>
              <a:rPr lang="en-US" altLang="ko-KR" dirty="0"/>
              <a:t>(self, parent, values, key):</a:t>
            </a:r>
          </a:p>
          <a:p>
            <a:r>
              <a:rPr lang="en-US" altLang="ko-KR" dirty="0"/>
              <a:t>        frame = </a:t>
            </a:r>
            <a:r>
              <a:rPr lang="en-US" altLang="ko-KR" dirty="0" err="1"/>
              <a:t>ttk.LabelFrame</a:t>
            </a:r>
            <a:r>
              <a:rPr lang="en-US" altLang="ko-KR" dirty="0"/>
              <a:t>(parent, text=</a:t>
            </a:r>
            <a:r>
              <a:rPr lang="en-US" altLang="ko-KR" dirty="0" err="1"/>
              <a:t>key.split</a:t>
            </a:r>
            <a:r>
              <a:rPr lang="en-US" altLang="ko-KR" dirty="0"/>
              <a:t>(".")[-1].replace("_", " ").title())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frame.pack</a:t>
            </a:r>
            <a:r>
              <a:rPr lang="en-US" altLang="ko-KR" dirty="0"/>
              <a:t>(fill="x", </a:t>
            </a:r>
            <a:r>
              <a:rPr lang="en-US" altLang="ko-KR" dirty="0" err="1"/>
              <a:t>padx</a:t>
            </a:r>
            <a:r>
              <a:rPr lang="en-US" altLang="ko-KR" dirty="0"/>
              <a:t>=10, </a:t>
            </a:r>
            <a:r>
              <a:rPr lang="en-US" altLang="ko-KR" dirty="0" err="1"/>
              <a:t>pady</a:t>
            </a:r>
            <a:r>
              <a:rPr lang="en-US" altLang="ko-KR" dirty="0"/>
              <a:t>=5)</a:t>
            </a:r>
          </a:p>
          <a:p>
            <a:endParaRPr lang="en-US" altLang="ko-KR" dirty="0"/>
          </a:p>
          <a:p>
            <a:r>
              <a:rPr lang="en-US" altLang="ko-KR" dirty="0"/>
              <a:t>        </a:t>
            </a:r>
            <a:r>
              <a:rPr lang="en-US" altLang="ko-KR" dirty="0" err="1"/>
              <a:t>listbox</a:t>
            </a:r>
            <a:r>
              <a:rPr lang="en-US" altLang="ko-KR" dirty="0"/>
              <a:t> = </a:t>
            </a:r>
            <a:r>
              <a:rPr lang="en-US" altLang="ko-KR" dirty="0" err="1"/>
              <a:t>tk.Listbox</a:t>
            </a:r>
            <a:r>
              <a:rPr lang="en-US" altLang="ko-KR" dirty="0"/>
              <a:t>(frame, height=5)</a:t>
            </a:r>
          </a:p>
          <a:p>
            <a:r>
              <a:rPr lang="en-US" altLang="ko-KR" dirty="0"/>
              <a:t>        for v in values: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listbox.insert</a:t>
            </a:r>
            <a:r>
              <a:rPr lang="en-US" altLang="ko-KR" dirty="0"/>
              <a:t>("end", v)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listbox.pack</a:t>
            </a:r>
            <a:r>
              <a:rPr lang="en-US" altLang="ko-KR" dirty="0"/>
              <a:t>(fill="x", </a:t>
            </a:r>
            <a:r>
              <a:rPr lang="en-US" altLang="ko-KR" dirty="0" err="1"/>
              <a:t>padx</a:t>
            </a:r>
            <a:r>
              <a:rPr lang="en-US" altLang="ko-KR" dirty="0"/>
              <a:t>=5, </a:t>
            </a:r>
            <a:r>
              <a:rPr lang="en-US" altLang="ko-KR" dirty="0" err="1"/>
              <a:t>pady</a:t>
            </a:r>
            <a:r>
              <a:rPr lang="en-US" altLang="ko-KR" dirty="0"/>
              <a:t>=2)</a:t>
            </a:r>
          </a:p>
          <a:p>
            <a:endParaRPr lang="en-US" altLang="ko-KR" dirty="0"/>
          </a:p>
          <a:p>
            <a:r>
              <a:rPr lang="en-US" altLang="ko-KR" dirty="0"/>
              <a:t>        </a:t>
            </a:r>
            <a:r>
              <a:rPr lang="en-US" altLang="ko-KR" dirty="0" err="1"/>
              <a:t>entry_var</a:t>
            </a:r>
            <a:r>
              <a:rPr lang="en-US" altLang="ko-KR" dirty="0"/>
              <a:t> = </a:t>
            </a:r>
            <a:r>
              <a:rPr lang="en-US" altLang="ko-KR" dirty="0" err="1"/>
              <a:t>tk.StringVar</a:t>
            </a:r>
            <a:r>
              <a:rPr lang="en-US" altLang="ko-KR" dirty="0"/>
              <a:t>()</a:t>
            </a:r>
          </a:p>
          <a:p>
            <a:r>
              <a:rPr lang="en-US" altLang="ko-KR" dirty="0"/>
              <a:t>        entry = </a:t>
            </a:r>
            <a:r>
              <a:rPr lang="en-US" altLang="ko-KR" dirty="0" err="1"/>
              <a:t>ttk.Entry</a:t>
            </a:r>
            <a:r>
              <a:rPr lang="en-US" altLang="ko-KR" dirty="0"/>
              <a:t>(frame, </a:t>
            </a:r>
            <a:r>
              <a:rPr lang="en-US" altLang="ko-KR" dirty="0" err="1"/>
              <a:t>textvariable</a:t>
            </a:r>
            <a:r>
              <a:rPr lang="en-US" altLang="ko-KR" dirty="0"/>
              <a:t>=</a:t>
            </a:r>
            <a:r>
              <a:rPr lang="en-US" altLang="ko-KR" dirty="0" err="1"/>
              <a:t>entry_var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entry.pack</a:t>
            </a:r>
            <a:r>
              <a:rPr lang="en-US" altLang="ko-KR" dirty="0"/>
              <a:t>(</a:t>
            </a:r>
            <a:r>
              <a:rPr lang="en-US" altLang="ko-KR" dirty="0" err="1"/>
              <a:t>padx</a:t>
            </a:r>
            <a:r>
              <a:rPr lang="en-US" altLang="ko-KR" dirty="0"/>
              <a:t>=5, </a:t>
            </a:r>
            <a:r>
              <a:rPr lang="en-US" altLang="ko-KR" dirty="0" err="1"/>
              <a:t>pady</a:t>
            </a:r>
            <a:r>
              <a:rPr lang="en-US" altLang="ko-KR" dirty="0"/>
              <a:t>=2)</a:t>
            </a:r>
          </a:p>
          <a:p>
            <a:endParaRPr lang="en-US" altLang="ko-KR" dirty="0"/>
          </a:p>
          <a:p>
            <a:r>
              <a:rPr lang="en-US" altLang="ko-KR" dirty="0"/>
              <a:t>        def </a:t>
            </a:r>
            <a:r>
              <a:rPr lang="en-US" altLang="ko-KR" dirty="0" err="1"/>
              <a:t>add_item</a:t>
            </a:r>
            <a:r>
              <a:rPr lang="en-US" altLang="ko-KR" dirty="0"/>
              <a:t>():</a:t>
            </a:r>
          </a:p>
          <a:p>
            <a:r>
              <a:rPr lang="en-US" altLang="ko-KR" dirty="0"/>
              <a:t>            item = </a:t>
            </a:r>
            <a:r>
              <a:rPr lang="en-US" altLang="ko-KR" dirty="0" err="1"/>
              <a:t>entry_var.get</a:t>
            </a:r>
            <a:r>
              <a:rPr lang="en-US" altLang="ko-KR" dirty="0"/>
              <a:t>()</a:t>
            </a:r>
          </a:p>
          <a:p>
            <a:r>
              <a:rPr lang="en-US" altLang="ko-KR" dirty="0"/>
              <a:t>            if item:</a:t>
            </a:r>
          </a:p>
          <a:p>
            <a:r>
              <a:rPr lang="en-US" altLang="ko-KR" dirty="0"/>
              <a:t>                </a:t>
            </a:r>
            <a:r>
              <a:rPr lang="en-US" altLang="ko-KR" dirty="0" err="1"/>
              <a:t>listbox.insert</a:t>
            </a:r>
            <a:r>
              <a:rPr lang="en-US" altLang="ko-KR" dirty="0"/>
              <a:t>("end", item)</a:t>
            </a:r>
          </a:p>
          <a:p>
            <a:r>
              <a:rPr lang="en-US" altLang="ko-KR" dirty="0"/>
              <a:t>                </a:t>
            </a:r>
            <a:r>
              <a:rPr lang="en-US" altLang="ko-KR" dirty="0" err="1"/>
              <a:t>entry_var.set</a:t>
            </a:r>
            <a:r>
              <a:rPr lang="en-US" altLang="ko-KR" dirty="0"/>
              <a:t>("")</a:t>
            </a:r>
          </a:p>
          <a:p>
            <a:endParaRPr lang="en-US" altLang="ko-KR" dirty="0"/>
          </a:p>
          <a:p>
            <a:r>
              <a:rPr lang="en-US" altLang="ko-KR" dirty="0"/>
              <a:t>        def </a:t>
            </a:r>
            <a:r>
              <a:rPr lang="en-US" altLang="ko-KR" dirty="0" err="1"/>
              <a:t>remove_item</a:t>
            </a:r>
            <a:r>
              <a:rPr lang="en-US" altLang="ko-KR" dirty="0"/>
              <a:t>():</a:t>
            </a:r>
          </a:p>
          <a:p>
            <a:r>
              <a:rPr lang="en-US" altLang="ko-KR" dirty="0"/>
              <a:t>            try:</a:t>
            </a:r>
          </a:p>
          <a:p>
            <a:r>
              <a:rPr lang="en-US" altLang="ko-KR" dirty="0"/>
              <a:t>                selected = </a:t>
            </a:r>
            <a:r>
              <a:rPr lang="en-US" altLang="ko-KR" dirty="0" err="1"/>
              <a:t>listbox.curselection</a:t>
            </a:r>
            <a:r>
              <a:rPr lang="en-US" altLang="ko-KR" dirty="0"/>
              <a:t>()</a:t>
            </a:r>
          </a:p>
          <a:p>
            <a:r>
              <a:rPr lang="en-US" altLang="ko-KR" dirty="0"/>
              <a:t>                </a:t>
            </a:r>
            <a:r>
              <a:rPr lang="en-US" altLang="ko-KR" dirty="0" err="1"/>
              <a:t>listbox.delete</a:t>
            </a:r>
            <a:r>
              <a:rPr lang="en-US" altLang="ko-KR" dirty="0"/>
              <a:t>(selected)</a:t>
            </a:r>
          </a:p>
          <a:p>
            <a:r>
              <a:rPr lang="en-US" altLang="ko-KR" dirty="0"/>
              <a:t>            except:</a:t>
            </a:r>
          </a:p>
          <a:p>
            <a:r>
              <a:rPr lang="en-US" altLang="ko-KR" dirty="0"/>
              <a:t>                pass</a:t>
            </a:r>
          </a:p>
          <a:p>
            <a:endParaRPr lang="en-US" altLang="ko-KR" dirty="0"/>
          </a:p>
          <a:p>
            <a:r>
              <a:rPr lang="en-US" altLang="ko-KR" dirty="0"/>
              <a:t>        </a:t>
            </a:r>
            <a:r>
              <a:rPr lang="en-US" altLang="ko-KR" dirty="0" err="1"/>
              <a:t>btn_frame</a:t>
            </a:r>
            <a:r>
              <a:rPr lang="en-US" altLang="ko-KR" dirty="0"/>
              <a:t> = </a:t>
            </a:r>
            <a:r>
              <a:rPr lang="en-US" altLang="ko-KR" dirty="0" err="1"/>
              <a:t>ttk.Frame</a:t>
            </a:r>
            <a:r>
              <a:rPr lang="en-US" altLang="ko-KR" dirty="0"/>
              <a:t>(frame)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btn_frame.pack</a:t>
            </a:r>
            <a:r>
              <a:rPr lang="en-US" altLang="ko-KR" dirty="0"/>
              <a:t>(</a:t>
            </a:r>
            <a:r>
              <a:rPr lang="en-US" altLang="ko-KR" dirty="0" err="1"/>
              <a:t>pady</a:t>
            </a:r>
            <a:r>
              <a:rPr lang="en-US" altLang="ko-KR" dirty="0"/>
              <a:t>=2)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ttk.Button</a:t>
            </a:r>
            <a:r>
              <a:rPr lang="en-US" altLang="ko-KR" dirty="0"/>
              <a:t>(</a:t>
            </a:r>
            <a:r>
              <a:rPr lang="en-US" altLang="ko-KR" dirty="0" err="1"/>
              <a:t>btn_frame</a:t>
            </a:r>
            <a:r>
              <a:rPr lang="en-US" altLang="ko-KR" dirty="0"/>
              <a:t>, text="Add", command=</a:t>
            </a:r>
            <a:r>
              <a:rPr lang="en-US" altLang="ko-KR" dirty="0" err="1"/>
              <a:t>add_item</a:t>
            </a:r>
            <a:r>
              <a:rPr lang="en-US" altLang="ko-KR" dirty="0"/>
              <a:t>).pack(side="left", </a:t>
            </a:r>
            <a:r>
              <a:rPr lang="en-US" altLang="ko-KR" dirty="0" err="1"/>
              <a:t>padx</a:t>
            </a:r>
            <a:r>
              <a:rPr lang="en-US" altLang="ko-KR" dirty="0"/>
              <a:t>=2)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ttk.Button</a:t>
            </a:r>
            <a:r>
              <a:rPr lang="en-US" altLang="ko-KR" dirty="0"/>
              <a:t>(</a:t>
            </a:r>
            <a:r>
              <a:rPr lang="en-US" altLang="ko-KR" dirty="0" err="1"/>
              <a:t>btn_frame</a:t>
            </a:r>
            <a:r>
              <a:rPr lang="en-US" altLang="ko-KR" dirty="0"/>
              <a:t>, text="Remove", command=</a:t>
            </a:r>
            <a:r>
              <a:rPr lang="en-US" altLang="ko-KR" dirty="0" err="1"/>
              <a:t>remove_item</a:t>
            </a:r>
            <a:r>
              <a:rPr lang="en-US" altLang="ko-KR" dirty="0"/>
              <a:t>).pack(side="left", </a:t>
            </a:r>
            <a:r>
              <a:rPr lang="en-US" altLang="ko-KR" dirty="0" err="1"/>
              <a:t>padx</a:t>
            </a:r>
            <a:r>
              <a:rPr lang="en-US" altLang="ko-KR" dirty="0"/>
              <a:t>=2)</a:t>
            </a:r>
          </a:p>
          <a:p>
            <a:endParaRPr lang="en-US" altLang="ko-KR" dirty="0"/>
          </a:p>
          <a:p>
            <a:r>
              <a:rPr lang="en-US" altLang="ko-KR" dirty="0"/>
              <a:t>        </a:t>
            </a:r>
            <a:r>
              <a:rPr lang="en-US" altLang="ko-KR" dirty="0" err="1"/>
              <a:t>self.entries</a:t>
            </a:r>
            <a:r>
              <a:rPr lang="en-US" altLang="ko-KR" dirty="0"/>
              <a:t>[key] = </a:t>
            </a:r>
            <a:r>
              <a:rPr lang="en-US" altLang="ko-KR" dirty="0" err="1"/>
              <a:t>listbox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    def </a:t>
            </a:r>
            <a:r>
              <a:rPr lang="en-US" altLang="ko-KR" dirty="0" err="1"/>
              <a:t>save_config</a:t>
            </a:r>
            <a:r>
              <a:rPr lang="en-US" altLang="ko-KR" dirty="0"/>
              <a:t>(self):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new_config</a:t>
            </a:r>
            <a:r>
              <a:rPr lang="en-US" altLang="ko-KR" dirty="0"/>
              <a:t> = </a:t>
            </a:r>
            <a:r>
              <a:rPr lang="en-US" altLang="ko-KR" dirty="0" err="1"/>
              <a:t>self.rebuild_config</a:t>
            </a:r>
            <a:r>
              <a:rPr lang="en-US" altLang="ko-KR" dirty="0"/>
              <a:t>(</a:t>
            </a:r>
            <a:r>
              <a:rPr lang="en-US" altLang="ko-KR" dirty="0" err="1"/>
              <a:t>self.config_data</a:t>
            </a:r>
            <a:r>
              <a:rPr lang="en-US" altLang="ko-KR" dirty="0"/>
              <a:t>, "")</a:t>
            </a:r>
          </a:p>
          <a:p>
            <a:r>
              <a:rPr lang="en-US" altLang="ko-KR" dirty="0"/>
              <a:t>        try:</a:t>
            </a:r>
          </a:p>
          <a:p>
            <a:r>
              <a:rPr lang="en-US" altLang="ko-KR" dirty="0"/>
              <a:t>            with open(CONFIG_PATH, 'w') as f:</a:t>
            </a:r>
          </a:p>
          <a:p>
            <a:r>
              <a:rPr lang="en-US" altLang="ko-KR" dirty="0"/>
              <a:t>                </a:t>
            </a:r>
            <a:r>
              <a:rPr lang="en-US" altLang="ko-KR" dirty="0" err="1"/>
              <a:t>json.dump</a:t>
            </a:r>
            <a:r>
              <a:rPr lang="en-US" altLang="ko-KR" dirty="0"/>
              <a:t>(</a:t>
            </a:r>
            <a:r>
              <a:rPr lang="en-US" altLang="ko-KR" dirty="0" err="1"/>
              <a:t>new_config</a:t>
            </a:r>
            <a:r>
              <a:rPr lang="en-US" altLang="ko-KR" dirty="0"/>
              <a:t>, f, indent=4)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messagebox.showinfo</a:t>
            </a:r>
            <a:r>
              <a:rPr lang="en-US" altLang="ko-KR" dirty="0"/>
              <a:t>("Success", "Settings saved.")</a:t>
            </a:r>
          </a:p>
          <a:p>
            <a:r>
              <a:rPr lang="en-US" altLang="ko-KR" dirty="0"/>
              <a:t>        except Exception as e: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messagebox.showerror</a:t>
            </a:r>
            <a:r>
              <a:rPr lang="en-US" altLang="ko-KR" dirty="0"/>
              <a:t>("Save Error", </a:t>
            </a:r>
            <a:r>
              <a:rPr lang="en-US" altLang="ko-KR" dirty="0" err="1"/>
              <a:t>f"Failed</a:t>
            </a:r>
            <a:r>
              <a:rPr lang="en-US" altLang="ko-KR" dirty="0"/>
              <a:t> to save: {e}")</a:t>
            </a:r>
          </a:p>
          <a:p>
            <a:endParaRPr lang="en-US" altLang="ko-KR" dirty="0"/>
          </a:p>
          <a:p>
            <a:r>
              <a:rPr lang="en-US" altLang="ko-KR" dirty="0"/>
              <a:t>    def </a:t>
            </a:r>
            <a:r>
              <a:rPr lang="en-US" altLang="ko-KR" dirty="0" err="1"/>
              <a:t>rebuild_config</a:t>
            </a:r>
            <a:r>
              <a:rPr lang="en-US" altLang="ko-KR" dirty="0"/>
              <a:t>(self, data, </a:t>
            </a:r>
            <a:r>
              <a:rPr lang="en-US" altLang="ko-KR" dirty="0" err="1"/>
              <a:t>parent_key</a:t>
            </a:r>
            <a:r>
              <a:rPr lang="en-US" altLang="ko-KR" dirty="0"/>
              <a:t>):</a:t>
            </a:r>
          </a:p>
          <a:p>
            <a:r>
              <a:rPr lang="en-US" altLang="ko-KR" dirty="0"/>
              <a:t>        if </a:t>
            </a:r>
            <a:r>
              <a:rPr lang="en-US" altLang="ko-KR" dirty="0" err="1"/>
              <a:t>isinstance</a:t>
            </a:r>
            <a:r>
              <a:rPr lang="en-US" altLang="ko-KR" dirty="0"/>
              <a:t>(data, </a:t>
            </a:r>
            <a:r>
              <a:rPr lang="en-US" altLang="ko-KR" dirty="0" err="1"/>
              <a:t>dict</a:t>
            </a:r>
            <a:r>
              <a:rPr lang="en-US" altLang="ko-KR" dirty="0"/>
              <a:t>):</a:t>
            </a:r>
          </a:p>
          <a:p>
            <a:r>
              <a:rPr lang="en-US" altLang="ko-KR" dirty="0"/>
              <a:t>            return {k: </a:t>
            </a:r>
            <a:r>
              <a:rPr lang="en-US" altLang="ko-KR" dirty="0" err="1"/>
              <a:t>self.rebuild_config</a:t>
            </a:r>
            <a:r>
              <a:rPr lang="en-US" altLang="ko-KR" dirty="0"/>
              <a:t>(v, f"{</a:t>
            </a:r>
            <a:r>
              <a:rPr lang="en-US" altLang="ko-KR" dirty="0" err="1"/>
              <a:t>parent_key</a:t>
            </a:r>
            <a:r>
              <a:rPr lang="en-US" altLang="ko-KR" dirty="0"/>
              <a:t>}.{k}" if </a:t>
            </a:r>
            <a:r>
              <a:rPr lang="en-US" altLang="ko-KR" dirty="0" err="1"/>
              <a:t>parent_key</a:t>
            </a:r>
            <a:r>
              <a:rPr lang="en-US" altLang="ko-KR" dirty="0"/>
              <a:t> else k) for k, v in </a:t>
            </a:r>
            <a:r>
              <a:rPr lang="en-US" altLang="ko-KR" dirty="0" err="1"/>
              <a:t>data.items</a:t>
            </a:r>
            <a:r>
              <a:rPr lang="en-US" altLang="ko-KR" dirty="0"/>
              <a:t>()}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elif</a:t>
            </a:r>
            <a:r>
              <a:rPr lang="en-US" altLang="ko-KR" dirty="0"/>
              <a:t> </a:t>
            </a:r>
            <a:r>
              <a:rPr lang="en-US" altLang="ko-KR" dirty="0" err="1"/>
              <a:t>isinstance</a:t>
            </a:r>
            <a:r>
              <a:rPr lang="en-US" altLang="ko-KR" dirty="0"/>
              <a:t>(data, list):</a:t>
            </a:r>
          </a:p>
          <a:p>
            <a:r>
              <a:rPr lang="en-US" altLang="ko-KR" dirty="0"/>
              <a:t>            widget = </a:t>
            </a:r>
            <a:r>
              <a:rPr lang="en-US" altLang="ko-KR" dirty="0" err="1"/>
              <a:t>self.entries.get</a:t>
            </a:r>
            <a:r>
              <a:rPr lang="en-US" altLang="ko-KR" dirty="0"/>
              <a:t>(</a:t>
            </a:r>
            <a:r>
              <a:rPr lang="en-US" altLang="ko-KR" dirty="0" err="1"/>
              <a:t>parent_key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            if widget:</a:t>
            </a:r>
          </a:p>
          <a:p>
            <a:r>
              <a:rPr lang="en-US" altLang="ko-KR" dirty="0"/>
              <a:t>                return list(</a:t>
            </a:r>
            <a:r>
              <a:rPr lang="en-US" altLang="ko-KR" dirty="0" err="1"/>
              <a:t>widget.get</a:t>
            </a:r>
            <a:r>
              <a:rPr lang="en-US" altLang="ko-KR" dirty="0"/>
              <a:t>(0, "end"))</a:t>
            </a:r>
          </a:p>
          <a:p>
            <a:r>
              <a:rPr lang="en-US" altLang="ko-KR" dirty="0"/>
              <a:t>            return data</a:t>
            </a:r>
          </a:p>
          <a:p>
            <a:r>
              <a:rPr lang="en-US" altLang="ko-KR" dirty="0"/>
              <a:t>        else:</a:t>
            </a:r>
          </a:p>
          <a:p>
            <a:r>
              <a:rPr lang="en-US" altLang="ko-KR" dirty="0"/>
              <a:t>            widget = </a:t>
            </a:r>
            <a:r>
              <a:rPr lang="en-US" altLang="ko-KR" dirty="0" err="1"/>
              <a:t>self.entries.get</a:t>
            </a:r>
            <a:r>
              <a:rPr lang="en-US" altLang="ko-KR" dirty="0"/>
              <a:t>(</a:t>
            </a:r>
            <a:r>
              <a:rPr lang="en-US" altLang="ko-KR" dirty="0" err="1"/>
              <a:t>parent_key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            if widget:</a:t>
            </a:r>
          </a:p>
          <a:p>
            <a:r>
              <a:rPr lang="en-US" altLang="ko-KR" dirty="0"/>
              <a:t>                </a:t>
            </a:r>
            <a:r>
              <a:rPr lang="en-US" altLang="ko-KR" dirty="0" err="1"/>
              <a:t>val</a:t>
            </a:r>
            <a:r>
              <a:rPr lang="en-US" altLang="ko-KR" dirty="0"/>
              <a:t> = </a:t>
            </a:r>
            <a:r>
              <a:rPr lang="en-US" altLang="ko-KR" dirty="0" err="1"/>
              <a:t>widget.get</a:t>
            </a:r>
            <a:r>
              <a:rPr lang="en-US" altLang="ko-KR" dirty="0"/>
              <a:t>()</a:t>
            </a:r>
          </a:p>
          <a:p>
            <a:r>
              <a:rPr lang="en-US" altLang="ko-KR" dirty="0"/>
              <a:t>                if </a:t>
            </a:r>
            <a:r>
              <a:rPr lang="en-US" altLang="ko-KR" dirty="0" err="1"/>
              <a:t>val.lower</a:t>
            </a:r>
            <a:r>
              <a:rPr lang="en-US" altLang="ko-KR" dirty="0"/>
              <a:t>() in ("true", "false"):</a:t>
            </a:r>
          </a:p>
          <a:p>
            <a:r>
              <a:rPr lang="en-US" altLang="ko-KR" dirty="0"/>
              <a:t>                    return </a:t>
            </a:r>
            <a:r>
              <a:rPr lang="en-US" altLang="ko-KR" dirty="0" err="1"/>
              <a:t>val.lower</a:t>
            </a:r>
            <a:r>
              <a:rPr lang="en-US" altLang="ko-KR" dirty="0"/>
              <a:t>() == "true"</a:t>
            </a:r>
          </a:p>
          <a:p>
            <a:r>
              <a:rPr lang="en-US" altLang="ko-KR" dirty="0"/>
              <a:t>                </a:t>
            </a:r>
            <a:r>
              <a:rPr lang="en-US" altLang="ko-KR" dirty="0" err="1"/>
              <a:t>elif</a:t>
            </a:r>
            <a:r>
              <a:rPr lang="en-US" altLang="ko-KR" dirty="0"/>
              <a:t> </a:t>
            </a:r>
            <a:r>
              <a:rPr lang="en-US" altLang="ko-KR" dirty="0" err="1"/>
              <a:t>val.isdigit</a:t>
            </a:r>
            <a:r>
              <a:rPr lang="en-US" altLang="ko-KR" dirty="0"/>
              <a:t>():</a:t>
            </a:r>
          </a:p>
          <a:p>
            <a:r>
              <a:rPr lang="en-US" altLang="ko-KR" dirty="0"/>
              <a:t>                    return int(</a:t>
            </a:r>
            <a:r>
              <a:rPr lang="en-US" altLang="ko-KR" dirty="0" err="1"/>
              <a:t>val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                return </a:t>
            </a:r>
            <a:r>
              <a:rPr lang="en-US" altLang="ko-KR" dirty="0" err="1"/>
              <a:t>val</a:t>
            </a:r>
            <a:endParaRPr lang="en-US" altLang="ko-KR" dirty="0"/>
          </a:p>
          <a:p>
            <a:r>
              <a:rPr lang="en-US" altLang="ko-KR" dirty="0"/>
              <a:t>            return data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if __name__ == "__main__":</a:t>
            </a:r>
          </a:p>
          <a:p>
            <a:r>
              <a:rPr lang="en-US" altLang="ko-KR" dirty="0"/>
              <a:t>    root = </a:t>
            </a:r>
            <a:r>
              <a:rPr lang="en-US" altLang="ko-KR" dirty="0" err="1"/>
              <a:t>tk.Tk</a:t>
            </a:r>
            <a:r>
              <a:rPr lang="en-US" altLang="ko-KR" dirty="0"/>
              <a:t>()</a:t>
            </a:r>
          </a:p>
          <a:p>
            <a:r>
              <a:rPr lang="en-US" altLang="ko-KR" dirty="0"/>
              <a:t>    app = </a:t>
            </a:r>
            <a:r>
              <a:rPr lang="en-US" altLang="ko-KR" dirty="0" err="1"/>
              <a:t>ConfigApp</a:t>
            </a:r>
            <a:r>
              <a:rPr lang="en-US" altLang="ko-KR" dirty="0"/>
              <a:t>(root)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root.mainloop</a:t>
            </a:r>
            <a:r>
              <a:rPr lang="en-US" altLang="ko-KR" dirty="0"/>
              <a:t>()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A4421A-1B0D-4053-859D-E856EF622719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4314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import </a:t>
            </a:r>
            <a:r>
              <a:rPr lang="en-US" altLang="ko-KR" dirty="0" err="1"/>
              <a:t>os</a:t>
            </a:r>
            <a:endParaRPr lang="en-US" altLang="ko-KR" dirty="0"/>
          </a:p>
          <a:p>
            <a:r>
              <a:rPr lang="en-US" altLang="ko-KR" dirty="0"/>
              <a:t>import subprocess</a:t>
            </a:r>
          </a:p>
          <a:p>
            <a:r>
              <a:rPr lang="en-US" altLang="ko-KR" dirty="0"/>
              <a:t>from </a:t>
            </a:r>
            <a:r>
              <a:rPr lang="en-US" altLang="ko-KR" dirty="0" err="1"/>
              <a:t>src.utils.logger</a:t>
            </a:r>
            <a:r>
              <a:rPr lang="en-US" altLang="ko-KR" dirty="0"/>
              <a:t> import </a:t>
            </a:r>
            <a:r>
              <a:rPr lang="en-US" altLang="ko-KR" dirty="0" err="1"/>
              <a:t>get_logger</a:t>
            </a:r>
            <a:endParaRPr lang="en-US" altLang="ko-KR" dirty="0"/>
          </a:p>
          <a:p>
            <a:r>
              <a:rPr lang="en-US" altLang="ko-KR" dirty="0"/>
              <a:t>from </a:t>
            </a:r>
            <a:r>
              <a:rPr lang="en-US" altLang="ko-KR" dirty="0" err="1"/>
              <a:t>src.utils.config</a:t>
            </a:r>
            <a:r>
              <a:rPr lang="en-US" altLang="ko-KR" dirty="0"/>
              <a:t> import </a:t>
            </a:r>
            <a:r>
              <a:rPr lang="en-US" altLang="ko-KR" dirty="0" err="1"/>
              <a:t>ConfigLoader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logger = </a:t>
            </a:r>
            <a:r>
              <a:rPr lang="en-US" altLang="ko-KR" dirty="0" err="1"/>
              <a:t>get_logger</a:t>
            </a:r>
            <a:r>
              <a:rPr lang="en-US" altLang="ko-KR" dirty="0"/>
              <a:t>(__name__)</a:t>
            </a:r>
          </a:p>
          <a:p>
            <a:endParaRPr lang="en-US" altLang="ko-KR" dirty="0"/>
          </a:p>
          <a:p>
            <a:r>
              <a:rPr lang="en-US" altLang="ko-KR" dirty="0"/>
              <a:t>def </a:t>
            </a:r>
            <a:r>
              <a:rPr lang="en-US" altLang="ko-KR" dirty="0" err="1"/>
              <a:t>run_command</a:t>
            </a:r>
            <a:r>
              <a:rPr lang="en-US" altLang="ko-KR" dirty="0"/>
              <a:t>(command):</a:t>
            </a:r>
          </a:p>
          <a:p>
            <a:r>
              <a:rPr lang="en-US" altLang="ko-KR" dirty="0"/>
              <a:t>    try: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subprocess.run</a:t>
            </a:r>
            <a:r>
              <a:rPr lang="en-US" altLang="ko-KR" dirty="0"/>
              <a:t>(command, shell=True, check=True)</a:t>
            </a:r>
          </a:p>
          <a:p>
            <a:r>
              <a:rPr lang="en-US" altLang="ko-KR" dirty="0"/>
              <a:t>        logger.info(f"[OK] {command}")</a:t>
            </a:r>
          </a:p>
          <a:p>
            <a:r>
              <a:rPr lang="en-US" altLang="ko-KR" dirty="0"/>
              <a:t>    except </a:t>
            </a:r>
            <a:r>
              <a:rPr lang="en-US" altLang="ko-KR" dirty="0" err="1"/>
              <a:t>subprocess.CalledProcessError</a:t>
            </a:r>
            <a:r>
              <a:rPr lang="en-US" altLang="ko-KR" dirty="0"/>
              <a:t> as e: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logger.error</a:t>
            </a:r>
            <a:r>
              <a:rPr lang="en-US" altLang="ko-KR" dirty="0"/>
              <a:t>(f"[FAIL] {command} | </a:t>
            </a:r>
            <a:r>
              <a:rPr lang="ko-KR" altLang="en-US" dirty="0"/>
              <a:t>오류</a:t>
            </a:r>
            <a:r>
              <a:rPr lang="en-US" altLang="ko-KR" dirty="0"/>
              <a:t>: {e}")</a:t>
            </a:r>
          </a:p>
          <a:p>
            <a:endParaRPr lang="en-US" altLang="ko-KR" dirty="0"/>
          </a:p>
          <a:p>
            <a:r>
              <a:rPr lang="en-US" altLang="ko-KR" dirty="0"/>
              <a:t># 1. CPU </a:t>
            </a:r>
            <a:r>
              <a:rPr lang="ko-KR" altLang="en-US" dirty="0"/>
              <a:t>최적화</a:t>
            </a:r>
          </a:p>
          <a:p>
            <a:r>
              <a:rPr lang="en-US" altLang="ko-KR" dirty="0"/>
              <a:t>def </a:t>
            </a:r>
            <a:r>
              <a:rPr lang="en-US" altLang="ko-KR" dirty="0" err="1"/>
              <a:t>optimize_cpu</a:t>
            </a:r>
            <a:r>
              <a:rPr lang="en-US" altLang="ko-KR" dirty="0"/>
              <a:t>(</a:t>
            </a:r>
            <a:r>
              <a:rPr lang="en-US" altLang="ko-KR" dirty="0" err="1"/>
              <a:t>cpu_config</a:t>
            </a:r>
            <a:r>
              <a:rPr lang="en-US" altLang="ko-KR" dirty="0"/>
              <a:t>):</a:t>
            </a:r>
          </a:p>
          <a:p>
            <a:r>
              <a:rPr lang="en-US" altLang="ko-KR" dirty="0"/>
              <a:t>    if </a:t>
            </a:r>
            <a:r>
              <a:rPr lang="en-US" altLang="ko-KR" dirty="0" err="1"/>
              <a:t>cpu_config.get</a:t>
            </a:r>
            <a:r>
              <a:rPr lang="en-US" altLang="ko-KR" dirty="0"/>
              <a:t>("governor"):</a:t>
            </a:r>
          </a:p>
          <a:p>
            <a:r>
              <a:rPr lang="en-US" altLang="ko-KR" dirty="0"/>
              <a:t>        governor = </a:t>
            </a:r>
            <a:r>
              <a:rPr lang="en-US" altLang="ko-KR" dirty="0" err="1"/>
              <a:t>cpu_config</a:t>
            </a:r>
            <a:r>
              <a:rPr lang="en-US" altLang="ko-KR" dirty="0"/>
              <a:t>["governor"]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run_command</a:t>
            </a:r>
            <a:r>
              <a:rPr lang="en-US" altLang="ko-KR" dirty="0"/>
              <a:t>(</a:t>
            </a:r>
            <a:r>
              <a:rPr lang="en-US" altLang="ko-KR" dirty="0" err="1"/>
              <a:t>f"cpupower</a:t>
            </a:r>
            <a:r>
              <a:rPr lang="en-US" altLang="ko-KR" dirty="0"/>
              <a:t> frequency-set -g {governor}")</a:t>
            </a:r>
          </a:p>
          <a:p>
            <a:endParaRPr lang="en-US" altLang="ko-KR" dirty="0"/>
          </a:p>
          <a:p>
            <a:r>
              <a:rPr lang="en-US" altLang="ko-KR" dirty="0"/>
              <a:t>    for proc in </a:t>
            </a:r>
            <a:r>
              <a:rPr lang="en-US" altLang="ko-KR" dirty="0" err="1"/>
              <a:t>cpu_config.get</a:t>
            </a:r>
            <a:r>
              <a:rPr lang="en-US" altLang="ko-KR" dirty="0"/>
              <a:t>("</a:t>
            </a:r>
            <a:r>
              <a:rPr lang="en-US" altLang="ko-KR" dirty="0" err="1"/>
              <a:t>priority_processes</a:t>
            </a:r>
            <a:r>
              <a:rPr lang="en-US" altLang="ko-KR" dirty="0"/>
              <a:t>", []):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run_command</a:t>
            </a:r>
            <a:r>
              <a:rPr lang="en-US" altLang="ko-KR" dirty="0"/>
              <a:t>(</a:t>
            </a:r>
            <a:r>
              <a:rPr lang="en-US" altLang="ko-KR" dirty="0" err="1"/>
              <a:t>f"renice</a:t>
            </a:r>
            <a:r>
              <a:rPr lang="en-US" altLang="ko-KR" dirty="0"/>
              <a:t> -n -5 -p $(</a:t>
            </a:r>
            <a:r>
              <a:rPr lang="en-US" altLang="ko-KR" dirty="0" err="1"/>
              <a:t>pgrep</a:t>
            </a:r>
            <a:r>
              <a:rPr lang="en-US" altLang="ko-KR" dirty="0"/>
              <a:t> {proc} | head -n 1)")</a:t>
            </a:r>
          </a:p>
          <a:p>
            <a:endParaRPr lang="en-US" altLang="ko-KR" dirty="0"/>
          </a:p>
          <a:p>
            <a:r>
              <a:rPr lang="en-US" altLang="ko-KR" dirty="0"/>
              <a:t># 2. IO </a:t>
            </a:r>
            <a:r>
              <a:rPr lang="ko-KR" altLang="en-US" dirty="0"/>
              <a:t>최적화</a:t>
            </a:r>
          </a:p>
          <a:p>
            <a:r>
              <a:rPr lang="en-US" altLang="ko-KR" dirty="0"/>
              <a:t>def </a:t>
            </a:r>
            <a:r>
              <a:rPr lang="en-US" altLang="ko-KR" dirty="0" err="1"/>
              <a:t>optimize_io</a:t>
            </a:r>
            <a:r>
              <a:rPr lang="en-US" altLang="ko-KR" dirty="0"/>
              <a:t>(</a:t>
            </a:r>
            <a:r>
              <a:rPr lang="en-US" altLang="ko-KR" dirty="0" err="1"/>
              <a:t>io_config</a:t>
            </a:r>
            <a:r>
              <a:rPr lang="en-US" altLang="ko-KR" dirty="0"/>
              <a:t>):</a:t>
            </a:r>
          </a:p>
          <a:p>
            <a:r>
              <a:rPr lang="en-US" altLang="ko-KR" dirty="0"/>
              <a:t>    if </a:t>
            </a:r>
            <a:r>
              <a:rPr lang="en-US" altLang="ko-KR" dirty="0" err="1"/>
              <a:t>io_config.get</a:t>
            </a:r>
            <a:r>
              <a:rPr lang="en-US" altLang="ko-KR" dirty="0"/>
              <a:t>("enable"):</a:t>
            </a:r>
          </a:p>
          <a:p>
            <a:r>
              <a:rPr lang="en-US" altLang="ko-KR" dirty="0"/>
              <a:t>        scheduler = </a:t>
            </a:r>
            <a:r>
              <a:rPr lang="en-US" altLang="ko-KR" dirty="0" err="1"/>
              <a:t>io_config.get</a:t>
            </a:r>
            <a:r>
              <a:rPr lang="en-US" altLang="ko-KR" dirty="0"/>
              <a:t>("scheduler", "deadline")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run_command</a:t>
            </a:r>
            <a:r>
              <a:rPr lang="en-US" altLang="ko-KR" dirty="0"/>
              <a:t>(</a:t>
            </a:r>
            <a:r>
              <a:rPr lang="en-US" altLang="ko-KR" dirty="0" err="1"/>
              <a:t>f"echo</a:t>
            </a:r>
            <a:r>
              <a:rPr lang="en-US" altLang="ko-KR" dirty="0"/>
              <a:t> {scheduler} | tee /sys/block/</a:t>
            </a:r>
            <a:r>
              <a:rPr lang="en-US" altLang="ko-KR" dirty="0" err="1"/>
              <a:t>sda</a:t>
            </a:r>
            <a:r>
              <a:rPr lang="en-US" altLang="ko-KR" dirty="0"/>
              <a:t>/queue/scheduler")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read_ahead</a:t>
            </a:r>
            <a:r>
              <a:rPr lang="en-US" altLang="ko-KR" dirty="0"/>
              <a:t> = </a:t>
            </a:r>
            <a:r>
              <a:rPr lang="en-US" altLang="ko-KR" dirty="0" err="1"/>
              <a:t>io_config.get</a:t>
            </a:r>
            <a:r>
              <a:rPr lang="en-US" altLang="ko-KR" dirty="0"/>
              <a:t>("</a:t>
            </a:r>
            <a:r>
              <a:rPr lang="en-US" altLang="ko-KR" dirty="0" err="1"/>
              <a:t>read_ahead_kb</a:t>
            </a:r>
            <a:r>
              <a:rPr lang="en-US" altLang="ko-KR" dirty="0"/>
              <a:t>", 128)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run_command</a:t>
            </a:r>
            <a:r>
              <a:rPr lang="en-US" altLang="ko-KR" dirty="0"/>
              <a:t>(</a:t>
            </a:r>
            <a:r>
              <a:rPr lang="en-US" altLang="ko-KR" dirty="0" err="1"/>
              <a:t>f"blockdev</a:t>
            </a:r>
            <a:r>
              <a:rPr lang="en-US" altLang="ko-KR" dirty="0"/>
              <a:t> --</a:t>
            </a:r>
            <a:r>
              <a:rPr lang="en-US" altLang="ko-KR" dirty="0" err="1"/>
              <a:t>setra</a:t>
            </a:r>
            <a:r>
              <a:rPr lang="en-US" altLang="ko-KR" dirty="0"/>
              <a:t> {</a:t>
            </a:r>
            <a:r>
              <a:rPr lang="en-US" altLang="ko-KR" dirty="0" err="1"/>
              <a:t>read_ahead</a:t>
            </a:r>
            <a:r>
              <a:rPr lang="en-US" altLang="ko-KR" dirty="0"/>
              <a:t>} /dev/</a:t>
            </a:r>
            <a:r>
              <a:rPr lang="en-US" altLang="ko-KR" dirty="0" err="1"/>
              <a:t>sda</a:t>
            </a:r>
            <a:r>
              <a:rPr lang="en-US" altLang="ko-KR" dirty="0"/>
              <a:t>")</a:t>
            </a:r>
          </a:p>
          <a:p>
            <a:endParaRPr lang="en-US" altLang="ko-KR" dirty="0"/>
          </a:p>
          <a:p>
            <a:r>
              <a:rPr lang="en-US" altLang="ko-KR" dirty="0"/>
              <a:t># 3. </a:t>
            </a:r>
            <a:r>
              <a:rPr lang="ko-KR" altLang="en-US" dirty="0"/>
              <a:t>메모리 최적화</a:t>
            </a:r>
          </a:p>
          <a:p>
            <a:r>
              <a:rPr lang="en-US" altLang="ko-KR" dirty="0"/>
              <a:t>def </a:t>
            </a:r>
            <a:r>
              <a:rPr lang="en-US" altLang="ko-KR" dirty="0" err="1"/>
              <a:t>optimize_memory</a:t>
            </a:r>
            <a:r>
              <a:rPr lang="en-US" altLang="ko-KR" dirty="0"/>
              <a:t>(</a:t>
            </a:r>
            <a:r>
              <a:rPr lang="en-US" altLang="ko-KR" dirty="0" err="1"/>
              <a:t>mem_config</a:t>
            </a:r>
            <a:r>
              <a:rPr lang="en-US" altLang="ko-KR" dirty="0"/>
              <a:t>):</a:t>
            </a:r>
          </a:p>
          <a:p>
            <a:r>
              <a:rPr lang="en-US" altLang="ko-KR" dirty="0"/>
              <a:t>    if "</a:t>
            </a:r>
            <a:r>
              <a:rPr lang="en-US" altLang="ko-KR" dirty="0" err="1"/>
              <a:t>swappiness</a:t>
            </a:r>
            <a:r>
              <a:rPr lang="en-US" altLang="ko-KR" dirty="0"/>
              <a:t>" in </a:t>
            </a:r>
            <a:r>
              <a:rPr lang="en-US" altLang="ko-KR" dirty="0" err="1"/>
              <a:t>mem_config</a:t>
            </a:r>
            <a:r>
              <a:rPr lang="en-US" altLang="ko-KR" dirty="0"/>
              <a:t>: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run_command</a:t>
            </a:r>
            <a:r>
              <a:rPr lang="en-US" altLang="ko-KR" dirty="0"/>
              <a:t>(</a:t>
            </a:r>
            <a:r>
              <a:rPr lang="en-US" altLang="ko-KR" dirty="0" err="1"/>
              <a:t>f"sysctl</a:t>
            </a:r>
            <a:r>
              <a:rPr lang="en-US" altLang="ko-KR" dirty="0"/>
              <a:t> </a:t>
            </a:r>
            <a:r>
              <a:rPr lang="en-US" altLang="ko-KR" dirty="0" err="1"/>
              <a:t>vm.swappiness</a:t>
            </a:r>
            <a:r>
              <a:rPr lang="en-US" altLang="ko-KR" dirty="0"/>
              <a:t>={</a:t>
            </a:r>
            <a:r>
              <a:rPr lang="en-US" altLang="ko-KR" dirty="0" err="1"/>
              <a:t>mem_config</a:t>
            </a:r>
            <a:r>
              <a:rPr lang="en-US" altLang="ko-KR" dirty="0"/>
              <a:t>['</a:t>
            </a:r>
            <a:r>
              <a:rPr lang="en-US" altLang="ko-KR" dirty="0" err="1"/>
              <a:t>swappiness</a:t>
            </a:r>
            <a:r>
              <a:rPr lang="en-US" altLang="ko-KR" dirty="0"/>
              <a:t>']}")</a:t>
            </a:r>
          </a:p>
          <a:p>
            <a:endParaRPr lang="en-US" altLang="ko-KR" dirty="0"/>
          </a:p>
          <a:p>
            <a:r>
              <a:rPr lang="en-US" altLang="ko-KR" dirty="0"/>
              <a:t>    if </a:t>
            </a:r>
            <a:r>
              <a:rPr lang="en-US" altLang="ko-KR" dirty="0" err="1"/>
              <a:t>mem_config.get</a:t>
            </a:r>
            <a:r>
              <a:rPr lang="en-US" altLang="ko-KR" dirty="0"/>
              <a:t>("</a:t>
            </a:r>
            <a:r>
              <a:rPr lang="en-US" altLang="ko-KR" dirty="0" err="1"/>
              <a:t>drop_caches_on_schedule</a:t>
            </a:r>
            <a:r>
              <a:rPr lang="en-US" altLang="ko-KR" dirty="0"/>
              <a:t>") and </a:t>
            </a:r>
            <a:r>
              <a:rPr lang="en-US" altLang="ko-KR" dirty="0" err="1"/>
              <a:t>mem_config.get</a:t>
            </a:r>
            <a:r>
              <a:rPr lang="en-US" altLang="ko-KR" dirty="0"/>
              <a:t>("</a:t>
            </a:r>
            <a:r>
              <a:rPr lang="en-US" altLang="ko-KR" dirty="0" err="1"/>
              <a:t>drop_cache_mode</a:t>
            </a:r>
            <a:r>
              <a:rPr lang="en-US" altLang="ko-KR" dirty="0"/>
              <a:t>") is not None: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run_command</a:t>
            </a:r>
            <a:r>
              <a:rPr lang="en-US" altLang="ko-KR" dirty="0"/>
              <a:t>(</a:t>
            </a:r>
            <a:r>
              <a:rPr lang="en-US" altLang="ko-KR" dirty="0" err="1"/>
              <a:t>f"sync</a:t>
            </a:r>
            <a:r>
              <a:rPr lang="en-US" altLang="ko-KR" dirty="0"/>
              <a:t>; echo {</a:t>
            </a:r>
            <a:r>
              <a:rPr lang="en-US" altLang="ko-KR" dirty="0" err="1"/>
              <a:t>mem_config</a:t>
            </a:r>
            <a:r>
              <a:rPr lang="en-US" altLang="ko-KR" dirty="0"/>
              <a:t>['</a:t>
            </a:r>
            <a:r>
              <a:rPr lang="en-US" altLang="ko-KR" dirty="0" err="1"/>
              <a:t>drop_cache_mode</a:t>
            </a:r>
            <a:r>
              <a:rPr lang="en-US" altLang="ko-KR" dirty="0"/>
              <a:t>']} &gt; /proc/sys/</a:t>
            </a:r>
            <a:r>
              <a:rPr lang="en-US" altLang="ko-KR" dirty="0" err="1"/>
              <a:t>vm</a:t>
            </a:r>
            <a:r>
              <a:rPr lang="en-US" altLang="ko-KR" dirty="0"/>
              <a:t>/</a:t>
            </a:r>
            <a:r>
              <a:rPr lang="en-US" altLang="ko-KR" dirty="0" err="1"/>
              <a:t>drop_caches</a:t>
            </a:r>
            <a:r>
              <a:rPr lang="en-US" altLang="ko-KR" dirty="0"/>
              <a:t>")</a:t>
            </a:r>
          </a:p>
          <a:p>
            <a:endParaRPr lang="en-US" altLang="ko-KR" dirty="0"/>
          </a:p>
          <a:p>
            <a:r>
              <a:rPr lang="en-US" altLang="ko-KR" dirty="0"/>
              <a:t># 4. </a:t>
            </a:r>
            <a:r>
              <a:rPr lang="ko-KR" altLang="en-US" dirty="0"/>
              <a:t>서비스 최적화</a:t>
            </a:r>
          </a:p>
          <a:p>
            <a:r>
              <a:rPr lang="en-US" altLang="ko-KR" dirty="0"/>
              <a:t>def </a:t>
            </a:r>
            <a:r>
              <a:rPr lang="en-US" altLang="ko-KR" dirty="0" err="1"/>
              <a:t>optimize_services</a:t>
            </a:r>
            <a:r>
              <a:rPr lang="en-US" altLang="ko-KR" dirty="0"/>
              <a:t>(</a:t>
            </a:r>
            <a:r>
              <a:rPr lang="en-US" altLang="ko-KR" dirty="0" err="1"/>
              <a:t>service_config</a:t>
            </a:r>
            <a:r>
              <a:rPr lang="en-US" altLang="ko-KR" dirty="0"/>
              <a:t>):</a:t>
            </a:r>
          </a:p>
          <a:p>
            <a:r>
              <a:rPr lang="en-US" altLang="ko-KR" dirty="0"/>
              <a:t>    for service in </a:t>
            </a:r>
            <a:r>
              <a:rPr lang="en-US" altLang="ko-KR" dirty="0" err="1"/>
              <a:t>service_config.get</a:t>
            </a:r>
            <a:r>
              <a:rPr lang="en-US" altLang="ko-KR" dirty="0"/>
              <a:t>("</a:t>
            </a:r>
            <a:r>
              <a:rPr lang="en-US" altLang="ko-KR" dirty="0" err="1"/>
              <a:t>disable_services</a:t>
            </a:r>
            <a:r>
              <a:rPr lang="en-US" altLang="ko-KR" dirty="0"/>
              <a:t>", []):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run_command</a:t>
            </a:r>
            <a:r>
              <a:rPr lang="en-US" altLang="ko-KR" dirty="0"/>
              <a:t>(</a:t>
            </a:r>
            <a:r>
              <a:rPr lang="en-US" altLang="ko-KR" dirty="0" err="1"/>
              <a:t>f"systemctl</a:t>
            </a:r>
            <a:r>
              <a:rPr lang="en-US" altLang="ko-KR" dirty="0"/>
              <a:t> disable --now {service}")</a:t>
            </a:r>
          </a:p>
          <a:p>
            <a:endParaRPr lang="en-US" altLang="ko-KR" dirty="0"/>
          </a:p>
          <a:p>
            <a:r>
              <a:rPr lang="en-US" altLang="ko-KR" dirty="0"/>
              <a:t># 5. </a:t>
            </a:r>
            <a:r>
              <a:rPr lang="ko-KR" altLang="en-US" dirty="0"/>
              <a:t>보안 설정 강화</a:t>
            </a:r>
          </a:p>
          <a:p>
            <a:r>
              <a:rPr lang="en-US" altLang="ko-KR" dirty="0"/>
              <a:t>def </a:t>
            </a:r>
            <a:r>
              <a:rPr lang="en-US" altLang="ko-KR" dirty="0" err="1"/>
              <a:t>harden_security</a:t>
            </a:r>
            <a:r>
              <a:rPr lang="en-US" altLang="ko-KR" dirty="0"/>
              <a:t>(</a:t>
            </a:r>
            <a:r>
              <a:rPr lang="en-US" altLang="ko-KR" dirty="0" err="1"/>
              <a:t>security_config</a:t>
            </a:r>
            <a:r>
              <a:rPr lang="en-US" altLang="ko-KR" dirty="0"/>
              <a:t>):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fw</a:t>
            </a:r>
            <a:r>
              <a:rPr lang="en-US" altLang="ko-KR" dirty="0"/>
              <a:t> = </a:t>
            </a:r>
            <a:r>
              <a:rPr lang="en-US" altLang="ko-KR" dirty="0" err="1"/>
              <a:t>security_config.get</a:t>
            </a:r>
            <a:r>
              <a:rPr lang="en-US" altLang="ko-KR" dirty="0"/>
              <a:t>("firewall", {})</a:t>
            </a:r>
          </a:p>
          <a:p>
            <a:r>
              <a:rPr lang="en-US" altLang="ko-KR" dirty="0"/>
              <a:t>    if </a:t>
            </a:r>
            <a:r>
              <a:rPr lang="en-US" altLang="ko-KR" dirty="0" err="1"/>
              <a:t>fw.get</a:t>
            </a:r>
            <a:r>
              <a:rPr lang="en-US" altLang="ko-KR" dirty="0"/>
              <a:t>("enable"):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run_command</a:t>
            </a:r>
            <a:r>
              <a:rPr lang="en-US" altLang="ko-KR" dirty="0"/>
              <a:t>("</a:t>
            </a:r>
            <a:r>
              <a:rPr lang="en-US" altLang="ko-KR" dirty="0" err="1"/>
              <a:t>ufw</a:t>
            </a:r>
            <a:r>
              <a:rPr lang="en-US" altLang="ko-KR" dirty="0"/>
              <a:t> default deny")</a:t>
            </a:r>
          </a:p>
          <a:p>
            <a:r>
              <a:rPr lang="en-US" altLang="ko-KR" dirty="0"/>
              <a:t>        for port in </a:t>
            </a:r>
            <a:r>
              <a:rPr lang="en-US" altLang="ko-KR" dirty="0" err="1"/>
              <a:t>fw.get</a:t>
            </a:r>
            <a:r>
              <a:rPr lang="en-US" altLang="ko-KR" dirty="0"/>
              <a:t>("</a:t>
            </a:r>
            <a:r>
              <a:rPr lang="en-US" altLang="ko-KR" dirty="0" err="1"/>
              <a:t>allowed_ports</a:t>
            </a:r>
            <a:r>
              <a:rPr lang="en-US" altLang="ko-KR" dirty="0"/>
              <a:t>", []):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run_command</a:t>
            </a:r>
            <a:r>
              <a:rPr lang="en-US" altLang="ko-KR" dirty="0"/>
              <a:t>(</a:t>
            </a:r>
            <a:r>
              <a:rPr lang="en-US" altLang="ko-KR" dirty="0" err="1"/>
              <a:t>f"ufw</a:t>
            </a:r>
            <a:r>
              <a:rPr lang="en-US" altLang="ko-KR" dirty="0"/>
              <a:t> allow {port}")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run_command</a:t>
            </a:r>
            <a:r>
              <a:rPr lang="en-US" altLang="ko-KR" dirty="0"/>
              <a:t>("</a:t>
            </a:r>
            <a:r>
              <a:rPr lang="en-US" altLang="ko-KR" dirty="0" err="1"/>
              <a:t>ufw</a:t>
            </a:r>
            <a:r>
              <a:rPr lang="en-US" altLang="ko-KR" dirty="0"/>
              <a:t> enable")</a:t>
            </a:r>
          </a:p>
          <a:p>
            <a:endParaRPr lang="en-US" altLang="ko-KR" dirty="0"/>
          </a:p>
          <a:p>
            <a:r>
              <a:rPr lang="en-US" altLang="ko-KR" dirty="0"/>
              <a:t>    ssh = </a:t>
            </a:r>
            <a:r>
              <a:rPr lang="en-US" altLang="ko-KR" dirty="0" err="1"/>
              <a:t>security_config.get</a:t>
            </a:r>
            <a:r>
              <a:rPr lang="en-US" altLang="ko-KR" dirty="0"/>
              <a:t>("ssh", {})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sshd_config_path</a:t>
            </a:r>
            <a:r>
              <a:rPr lang="en-US" altLang="ko-KR" dirty="0"/>
              <a:t> = "/</a:t>
            </a:r>
            <a:r>
              <a:rPr lang="en-US" altLang="ko-KR" dirty="0" err="1"/>
              <a:t>etc</a:t>
            </a:r>
            <a:r>
              <a:rPr lang="en-US" altLang="ko-KR" dirty="0"/>
              <a:t>/ssh/</a:t>
            </a:r>
            <a:r>
              <a:rPr lang="en-US" altLang="ko-KR" dirty="0" err="1"/>
              <a:t>sshd_config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replace_lines</a:t>
            </a:r>
            <a:r>
              <a:rPr lang="en-US" altLang="ko-KR" dirty="0"/>
              <a:t> = {</a:t>
            </a:r>
          </a:p>
          <a:p>
            <a:r>
              <a:rPr lang="en-US" altLang="ko-KR" dirty="0"/>
              <a:t>        "</a:t>
            </a:r>
            <a:r>
              <a:rPr lang="en-US" altLang="ko-KR" dirty="0" err="1"/>
              <a:t>PermitRootLogin</a:t>
            </a:r>
            <a:r>
              <a:rPr lang="en-US" altLang="ko-KR" dirty="0"/>
              <a:t>": </a:t>
            </a:r>
            <a:r>
              <a:rPr lang="en-US" altLang="ko-KR" dirty="0" err="1"/>
              <a:t>ssh.get</a:t>
            </a:r>
            <a:r>
              <a:rPr lang="en-US" altLang="ko-KR" dirty="0"/>
              <a:t>("</a:t>
            </a:r>
            <a:r>
              <a:rPr lang="en-US" altLang="ko-KR" dirty="0" err="1"/>
              <a:t>permit_root_login</a:t>
            </a:r>
            <a:r>
              <a:rPr lang="en-US" altLang="ko-KR" dirty="0"/>
              <a:t>"),</a:t>
            </a:r>
          </a:p>
          <a:p>
            <a:r>
              <a:rPr lang="en-US" altLang="ko-KR" dirty="0"/>
              <a:t>        "</a:t>
            </a:r>
            <a:r>
              <a:rPr lang="en-US" altLang="ko-KR" dirty="0" err="1"/>
              <a:t>PasswordAuthentication</a:t>
            </a:r>
            <a:r>
              <a:rPr lang="en-US" altLang="ko-KR" dirty="0"/>
              <a:t>": </a:t>
            </a:r>
            <a:r>
              <a:rPr lang="en-US" altLang="ko-KR" dirty="0" err="1"/>
              <a:t>ssh.get</a:t>
            </a:r>
            <a:r>
              <a:rPr lang="en-US" altLang="ko-KR" dirty="0"/>
              <a:t>("</a:t>
            </a:r>
            <a:r>
              <a:rPr lang="en-US" altLang="ko-KR" dirty="0" err="1"/>
              <a:t>password_authentication</a:t>
            </a:r>
            <a:r>
              <a:rPr lang="en-US" altLang="ko-KR" dirty="0"/>
              <a:t>"),</a:t>
            </a:r>
          </a:p>
          <a:p>
            <a:r>
              <a:rPr lang="en-US" altLang="ko-KR" dirty="0"/>
              <a:t>        "Protocol": </a:t>
            </a:r>
            <a:r>
              <a:rPr lang="en-US" altLang="ko-KR" dirty="0" err="1"/>
              <a:t>ssh.get</a:t>
            </a:r>
            <a:r>
              <a:rPr lang="en-US" altLang="ko-KR" dirty="0"/>
              <a:t>("protocol"),</a:t>
            </a:r>
          </a:p>
          <a:p>
            <a:r>
              <a:rPr lang="en-US" altLang="ko-KR" dirty="0"/>
              <a:t>        "</a:t>
            </a:r>
            <a:r>
              <a:rPr lang="en-US" altLang="ko-KR" dirty="0" err="1"/>
              <a:t>MaxAuthTries</a:t>
            </a:r>
            <a:r>
              <a:rPr lang="en-US" altLang="ko-KR" dirty="0"/>
              <a:t>": </a:t>
            </a:r>
            <a:r>
              <a:rPr lang="en-US" altLang="ko-KR" dirty="0" err="1"/>
              <a:t>ssh.get</a:t>
            </a:r>
            <a:r>
              <a:rPr lang="en-US" altLang="ko-KR" dirty="0"/>
              <a:t>("</a:t>
            </a:r>
            <a:r>
              <a:rPr lang="en-US" altLang="ko-KR" dirty="0" err="1"/>
              <a:t>max_auth_tries</a:t>
            </a:r>
            <a:r>
              <a:rPr lang="en-US" altLang="ko-KR" dirty="0"/>
              <a:t>")</a:t>
            </a:r>
          </a:p>
          <a:p>
            <a:r>
              <a:rPr lang="en-US" altLang="ko-KR" dirty="0"/>
              <a:t>    }</a:t>
            </a:r>
          </a:p>
          <a:p>
            <a:endParaRPr lang="en-US" altLang="ko-KR" dirty="0"/>
          </a:p>
          <a:p>
            <a:r>
              <a:rPr lang="en-US" altLang="ko-KR" dirty="0"/>
              <a:t>    for key, </a:t>
            </a:r>
            <a:r>
              <a:rPr lang="en-US" altLang="ko-KR" dirty="0" err="1"/>
              <a:t>val</a:t>
            </a:r>
            <a:r>
              <a:rPr lang="en-US" altLang="ko-KR" dirty="0"/>
              <a:t> in </a:t>
            </a:r>
            <a:r>
              <a:rPr lang="en-US" altLang="ko-KR" dirty="0" err="1"/>
              <a:t>replace_lines.items</a:t>
            </a:r>
            <a:r>
              <a:rPr lang="en-US" altLang="ko-KR" dirty="0"/>
              <a:t>():</a:t>
            </a:r>
          </a:p>
          <a:p>
            <a:r>
              <a:rPr lang="en-US" altLang="ko-KR" dirty="0"/>
              <a:t>        if </a:t>
            </a:r>
            <a:r>
              <a:rPr lang="en-US" altLang="ko-KR" dirty="0" err="1"/>
              <a:t>val</a:t>
            </a:r>
            <a:r>
              <a:rPr lang="en-US" altLang="ko-KR" dirty="0"/>
              <a:t> is not None: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run_command</a:t>
            </a:r>
            <a:r>
              <a:rPr lang="en-US" altLang="ko-KR" dirty="0"/>
              <a:t>(</a:t>
            </a:r>
            <a:r>
              <a:rPr lang="en-US" altLang="ko-KR" dirty="0" err="1"/>
              <a:t>f"sed</a:t>
            </a:r>
            <a:r>
              <a:rPr lang="en-US" altLang="ko-KR" dirty="0"/>
              <a:t> -</a:t>
            </a:r>
            <a:r>
              <a:rPr lang="en-US" altLang="ko-KR" dirty="0" err="1"/>
              <a:t>i</a:t>
            </a:r>
            <a:r>
              <a:rPr lang="en-US" altLang="ko-KR" dirty="0"/>
              <a:t> 's/^#?{key}.*/{key} {</a:t>
            </a:r>
            <a:r>
              <a:rPr lang="en-US" altLang="ko-KR" dirty="0" err="1"/>
              <a:t>val</a:t>
            </a:r>
            <a:r>
              <a:rPr lang="en-US" altLang="ko-KR" dirty="0"/>
              <a:t>}/' {</a:t>
            </a:r>
            <a:r>
              <a:rPr lang="en-US" altLang="ko-KR" dirty="0" err="1"/>
              <a:t>sshd_config_path</a:t>
            </a:r>
            <a:r>
              <a:rPr lang="en-US" altLang="ko-KR" dirty="0"/>
              <a:t>}")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run_command</a:t>
            </a:r>
            <a:r>
              <a:rPr lang="en-US" altLang="ko-KR" dirty="0"/>
              <a:t>("</a:t>
            </a:r>
            <a:r>
              <a:rPr lang="en-US" altLang="ko-KR" dirty="0" err="1"/>
              <a:t>systemctl</a:t>
            </a:r>
            <a:r>
              <a:rPr lang="en-US" altLang="ko-KR" dirty="0"/>
              <a:t> restart </a:t>
            </a:r>
            <a:r>
              <a:rPr lang="en-US" altLang="ko-KR" dirty="0" err="1"/>
              <a:t>sshd</a:t>
            </a:r>
            <a:r>
              <a:rPr lang="en-US" altLang="ko-KR" dirty="0"/>
              <a:t>")</a:t>
            </a:r>
          </a:p>
          <a:p>
            <a:endParaRPr lang="en-US" altLang="ko-KR" dirty="0"/>
          </a:p>
          <a:p>
            <a:r>
              <a:rPr lang="en-US" altLang="ko-KR" dirty="0"/>
              <a:t># 6. </a:t>
            </a:r>
            <a:r>
              <a:rPr lang="ko-KR" altLang="en-US" dirty="0"/>
              <a:t>디스크 최적화</a:t>
            </a:r>
          </a:p>
          <a:p>
            <a:r>
              <a:rPr lang="en-US" altLang="ko-KR" dirty="0"/>
              <a:t>def </a:t>
            </a:r>
            <a:r>
              <a:rPr lang="en-US" altLang="ko-KR" dirty="0" err="1"/>
              <a:t>optimize_disk</a:t>
            </a:r>
            <a:r>
              <a:rPr lang="en-US" altLang="ko-KR" dirty="0"/>
              <a:t>(</a:t>
            </a:r>
            <a:r>
              <a:rPr lang="en-US" altLang="ko-KR" dirty="0" err="1"/>
              <a:t>disk_config</a:t>
            </a:r>
            <a:r>
              <a:rPr lang="en-US" altLang="ko-KR" dirty="0"/>
              <a:t>):</a:t>
            </a:r>
          </a:p>
          <a:p>
            <a:r>
              <a:rPr lang="en-US" altLang="ko-KR" dirty="0"/>
              <a:t>    if </a:t>
            </a:r>
            <a:r>
              <a:rPr lang="en-US" altLang="ko-KR" dirty="0" err="1"/>
              <a:t>disk_config.get</a:t>
            </a:r>
            <a:r>
              <a:rPr lang="en-US" altLang="ko-KR" dirty="0"/>
              <a:t>("</a:t>
            </a:r>
            <a:r>
              <a:rPr lang="en-US" altLang="ko-KR" dirty="0" err="1"/>
              <a:t>enable_defrag</a:t>
            </a:r>
            <a:r>
              <a:rPr lang="en-US" altLang="ko-KR" dirty="0"/>
              <a:t>"):</a:t>
            </a:r>
          </a:p>
          <a:p>
            <a:r>
              <a:rPr lang="en-US" altLang="ko-KR" dirty="0"/>
              <a:t>        for path in </a:t>
            </a:r>
            <a:r>
              <a:rPr lang="en-US" altLang="ko-KR" dirty="0" err="1"/>
              <a:t>disk_config.get</a:t>
            </a:r>
            <a:r>
              <a:rPr lang="en-US" altLang="ko-KR" dirty="0"/>
              <a:t>("</a:t>
            </a:r>
            <a:r>
              <a:rPr lang="en-US" altLang="ko-KR" dirty="0" err="1"/>
              <a:t>defrag_paths</a:t>
            </a:r>
            <a:r>
              <a:rPr lang="en-US" altLang="ko-KR" dirty="0"/>
              <a:t>", []):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run_command</a:t>
            </a:r>
            <a:r>
              <a:rPr lang="en-US" altLang="ko-KR" dirty="0"/>
              <a:t>(f"e4defrag {path}")</a:t>
            </a:r>
          </a:p>
          <a:p>
            <a:endParaRPr lang="en-US" altLang="ko-KR" dirty="0"/>
          </a:p>
          <a:p>
            <a:r>
              <a:rPr lang="en-US" altLang="ko-KR" dirty="0"/>
              <a:t>    </a:t>
            </a:r>
            <a:r>
              <a:rPr lang="en-US" altLang="ko-KR" dirty="0" err="1"/>
              <a:t>inode_cfg</a:t>
            </a:r>
            <a:r>
              <a:rPr lang="en-US" altLang="ko-KR" dirty="0"/>
              <a:t> = </a:t>
            </a:r>
            <a:r>
              <a:rPr lang="en-US" altLang="ko-KR" dirty="0" err="1"/>
              <a:t>disk_config.get</a:t>
            </a:r>
            <a:r>
              <a:rPr lang="en-US" altLang="ko-KR" dirty="0"/>
              <a:t>("</a:t>
            </a:r>
            <a:r>
              <a:rPr lang="en-US" altLang="ko-KR" dirty="0" err="1"/>
              <a:t>inode_cleanup</a:t>
            </a:r>
            <a:r>
              <a:rPr lang="en-US" altLang="ko-KR" dirty="0"/>
              <a:t>", {})</a:t>
            </a:r>
          </a:p>
          <a:p>
            <a:r>
              <a:rPr lang="en-US" altLang="ko-KR" dirty="0"/>
              <a:t>    if </a:t>
            </a:r>
            <a:r>
              <a:rPr lang="en-US" altLang="ko-KR" dirty="0" err="1"/>
              <a:t>inode_cfg.get</a:t>
            </a:r>
            <a:r>
              <a:rPr lang="en-US" altLang="ko-KR" dirty="0"/>
              <a:t>("enable"):</a:t>
            </a:r>
          </a:p>
          <a:p>
            <a:r>
              <a:rPr lang="en-US" altLang="ko-KR" dirty="0"/>
              <a:t>        for path in </a:t>
            </a:r>
            <a:r>
              <a:rPr lang="en-US" altLang="ko-KR" dirty="0" err="1"/>
              <a:t>inode_cfg.get</a:t>
            </a:r>
            <a:r>
              <a:rPr lang="en-US" altLang="ko-KR" dirty="0"/>
              <a:t>("</a:t>
            </a:r>
            <a:r>
              <a:rPr lang="en-US" altLang="ko-KR" dirty="0" err="1"/>
              <a:t>target_paths</a:t>
            </a:r>
            <a:r>
              <a:rPr lang="en-US" altLang="ko-KR" dirty="0"/>
              <a:t>", []):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run_command</a:t>
            </a:r>
            <a:r>
              <a:rPr lang="en-US" altLang="ko-KR" dirty="0"/>
              <a:t>(</a:t>
            </a:r>
            <a:r>
              <a:rPr lang="en-US" altLang="ko-KR" dirty="0" err="1"/>
              <a:t>f"find</a:t>
            </a:r>
            <a:r>
              <a:rPr lang="en-US" altLang="ko-KR" dirty="0"/>
              <a:t> {path} -type f -empty -delete")</a:t>
            </a:r>
          </a:p>
          <a:p>
            <a:r>
              <a:rPr lang="en-US" altLang="ko-KR" dirty="0"/>
              <a:t>            if </a:t>
            </a:r>
            <a:r>
              <a:rPr lang="en-US" altLang="ko-KR" dirty="0" err="1"/>
              <a:t>inode_cfg.get</a:t>
            </a:r>
            <a:r>
              <a:rPr lang="en-US" altLang="ko-KR" dirty="0"/>
              <a:t>("</a:t>
            </a:r>
            <a:r>
              <a:rPr lang="en-US" altLang="ko-KR" dirty="0" err="1"/>
              <a:t>remove_empty_dirs</a:t>
            </a:r>
            <a:r>
              <a:rPr lang="en-US" altLang="ko-KR" dirty="0"/>
              <a:t>"):</a:t>
            </a:r>
          </a:p>
          <a:p>
            <a:r>
              <a:rPr lang="en-US" altLang="ko-KR" dirty="0"/>
              <a:t>                </a:t>
            </a:r>
            <a:r>
              <a:rPr lang="en-US" altLang="ko-KR" dirty="0" err="1"/>
              <a:t>run_command</a:t>
            </a:r>
            <a:r>
              <a:rPr lang="en-US" altLang="ko-KR" dirty="0"/>
              <a:t>(</a:t>
            </a:r>
            <a:r>
              <a:rPr lang="en-US" altLang="ko-KR" dirty="0" err="1"/>
              <a:t>f"find</a:t>
            </a:r>
            <a:r>
              <a:rPr lang="en-US" altLang="ko-KR" dirty="0"/>
              <a:t> {path} -type d -empty -delete")</a:t>
            </a:r>
          </a:p>
          <a:p>
            <a:endParaRPr lang="en-US" altLang="ko-KR" dirty="0"/>
          </a:p>
          <a:p>
            <a:r>
              <a:rPr lang="en-US" altLang="ko-KR" dirty="0"/>
              <a:t># </a:t>
            </a:r>
            <a:r>
              <a:rPr lang="ko-KR" altLang="en-US" dirty="0"/>
              <a:t>메인 함수</a:t>
            </a:r>
          </a:p>
          <a:p>
            <a:r>
              <a:rPr lang="en-US" altLang="ko-KR" dirty="0"/>
              <a:t>def </a:t>
            </a:r>
            <a:r>
              <a:rPr lang="en-US" altLang="ko-KR" dirty="0" err="1"/>
              <a:t>optimize_system</a:t>
            </a:r>
            <a:r>
              <a:rPr lang="en-US" altLang="ko-KR" dirty="0"/>
              <a:t>():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config_path</a:t>
            </a:r>
            <a:r>
              <a:rPr lang="en-US" altLang="ko-KR" dirty="0"/>
              <a:t> = "config/</a:t>
            </a:r>
            <a:r>
              <a:rPr lang="en-US" altLang="ko-KR" dirty="0" err="1"/>
              <a:t>optimizer_settings.json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config = </a:t>
            </a:r>
            <a:r>
              <a:rPr lang="en-US" altLang="ko-KR" dirty="0" err="1"/>
              <a:t>ConfigLoader</a:t>
            </a:r>
            <a:r>
              <a:rPr lang="en-US" altLang="ko-KR" dirty="0"/>
              <a:t>(</a:t>
            </a:r>
            <a:r>
              <a:rPr lang="en-US" altLang="ko-KR" dirty="0" err="1"/>
              <a:t>config_path</a:t>
            </a:r>
            <a:r>
              <a:rPr lang="en-US" altLang="ko-KR" dirty="0"/>
              <a:t>).load()</a:t>
            </a:r>
          </a:p>
          <a:p>
            <a:endParaRPr lang="en-US" altLang="ko-KR" dirty="0"/>
          </a:p>
          <a:p>
            <a:r>
              <a:rPr lang="en-US" altLang="ko-KR" dirty="0"/>
              <a:t>    logger.info("</a:t>
            </a:r>
            <a:r>
              <a:rPr lang="ko-KR" altLang="en-US" dirty="0"/>
              <a:t>시스템 최적화 시작</a:t>
            </a:r>
            <a:r>
              <a:rPr lang="en-US" altLang="ko-KR" dirty="0"/>
              <a:t>")</a:t>
            </a:r>
          </a:p>
          <a:p>
            <a:endParaRPr lang="en-US" altLang="ko-KR" dirty="0"/>
          </a:p>
          <a:p>
            <a:r>
              <a:rPr lang="en-US" altLang="ko-KR" dirty="0"/>
              <a:t>    </a:t>
            </a:r>
            <a:r>
              <a:rPr lang="en-US" altLang="ko-KR" dirty="0" err="1"/>
              <a:t>optimize_cpu</a:t>
            </a:r>
            <a:r>
              <a:rPr lang="en-US" altLang="ko-KR" dirty="0"/>
              <a:t>(config["</a:t>
            </a:r>
            <a:r>
              <a:rPr lang="en-US" altLang="ko-KR" dirty="0" err="1"/>
              <a:t>performance_optimization</a:t>
            </a:r>
            <a:r>
              <a:rPr lang="en-US" altLang="ko-KR" dirty="0"/>
              <a:t>"]["</a:t>
            </a:r>
            <a:r>
              <a:rPr lang="en-US" altLang="ko-KR" dirty="0" err="1"/>
              <a:t>cpu</a:t>
            </a:r>
            <a:r>
              <a:rPr lang="en-US" altLang="ko-KR" dirty="0"/>
              <a:t>"])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optimize_io</a:t>
            </a:r>
            <a:r>
              <a:rPr lang="en-US" altLang="ko-KR" dirty="0"/>
              <a:t>(config["</a:t>
            </a:r>
            <a:r>
              <a:rPr lang="en-US" altLang="ko-KR" dirty="0" err="1"/>
              <a:t>performance_optimization</a:t>
            </a:r>
            <a:r>
              <a:rPr lang="en-US" altLang="ko-KR" dirty="0"/>
              <a:t>"]["io"])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optimize_memory</a:t>
            </a:r>
            <a:r>
              <a:rPr lang="en-US" altLang="ko-KR" dirty="0"/>
              <a:t>(config["</a:t>
            </a:r>
            <a:r>
              <a:rPr lang="en-US" altLang="ko-KR" dirty="0" err="1"/>
              <a:t>memory_optimization</a:t>
            </a:r>
            <a:r>
              <a:rPr lang="en-US" altLang="ko-KR" dirty="0"/>
              <a:t>"])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optimize_services</a:t>
            </a:r>
            <a:r>
              <a:rPr lang="en-US" altLang="ko-KR" dirty="0"/>
              <a:t>(config["</a:t>
            </a:r>
            <a:r>
              <a:rPr lang="en-US" altLang="ko-KR" dirty="0" err="1"/>
              <a:t>service_management</a:t>
            </a:r>
            <a:r>
              <a:rPr lang="en-US" altLang="ko-KR" dirty="0"/>
              <a:t>"])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harden_security</a:t>
            </a:r>
            <a:r>
              <a:rPr lang="en-US" altLang="ko-KR" dirty="0"/>
              <a:t>(config["</a:t>
            </a:r>
            <a:r>
              <a:rPr lang="en-US" altLang="ko-KR" dirty="0" err="1"/>
              <a:t>security_hardening</a:t>
            </a:r>
            <a:r>
              <a:rPr lang="en-US" altLang="ko-KR" dirty="0"/>
              <a:t>"])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optimize_disk</a:t>
            </a:r>
            <a:r>
              <a:rPr lang="en-US" altLang="ko-KR" dirty="0"/>
              <a:t>(config["</a:t>
            </a:r>
            <a:r>
              <a:rPr lang="en-US" altLang="ko-KR" dirty="0" err="1"/>
              <a:t>disk_optimization</a:t>
            </a:r>
            <a:r>
              <a:rPr lang="en-US" altLang="ko-KR" dirty="0"/>
              <a:t>"])</a:t>
            </a:r>
          </a:p>
          <a:p>
            <a:endParaRPr lang="en-US" altLang="ko-KR" dirty="0"/>
          </a:p>
          <a:p>
            <a:r>
              <a:rPr lang="en-US" altLang="ko-KR" dirty="0"/>
              <a:t>    logger.info("</a:t>
            </a:r>
            <a:r>
              <a:rPr lang="ko-KR" altLang="en-US" dirty="0"/>
              <a:t>시스템 최적화 완료</a:t>
            </a:r>
            <a:r>
              <a:rPr lang="en-US" altLang="ko-KR" dirty="0"/>
              <a:t>")</a:t>
            </a:r>
          </a:p>
          <a:p>
            <a:r>
              <a:rPr lang="en-US" altLang="ko-KR" dirty="0"/>
              <a:t>    return "</a:t>
            </a:r>
            <a:r>
              <a:rPr lang="ko-KR" altLang="en-US" dirty="0"/>
              <a:t>최적화 완료</a:t>
            </a:r>
            <a:r>
              <a:rPr lang="en-US" altLang="ko-KR" dirty="0"/>
              <a:t>"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A4421A-1B0D-4053-859D-E856EF622719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79718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import </a:t>
            </a:r>
            <a:r>
              <a:rPr lang="en-US" altLang="ko-KR" dirty="0" err="1"/>
              <a:t>unittest</a:t>
            </a:r>
            <a:endParaRPr lang="en-US" altLang="ko-KR" dirty="0"/>
          </a:p>
          <a:p>
            <a:r>
              <a:rPr lang="en-US" altLang="ko-KR" dirty="0"/>
              <a:t>from </a:t>
            </a:r>
            <a:r>
              <a:rPr lang="en-US" altLang="ko-KR" dirty="0" err="1"/>
              <a:t>unittest.mock</a:t>
            </a:r>
            <a:r>
              <a:rPr lang="en-US" altLang="ko-KR" dirty="0"/>
              <a:t> import patch</a:t>
            </a:r>
          </a:p>
          <a:p>
            <a:r>
              <a:rPr lang="en-US" altLang="ko-KR" dirty="0"/>
              <a:t>from </a:t>
            </a:r>
            <a:r>
              <a:rPr lang="en-US" altLang="ko-KR" dirty="0" err="1"/>
              <a:t>src</a:t>
            </a:r>
            <a:r>
              <a:rPr lang="en-US" altLang="ko-KR" dirty="0"/>
              <a:t> import optimizer</a:t>
            </a:r>
          </a:p>
          <a:p>
            <a:endParaRPr lang="en-US" altLang="ko-KR" dirty="0"/>
          </a:p>
          <a:p>
            <a:r>
              <a:rPr lang="en-US" altLang="ko-KR" dirty="0"/>
              <a:t>class </a:t>
            </a:r>
            <a:r>
              <a:rPr lang="en-US" altLang="ko-KR" dirty="0" err="1"/>
              <a:t>TestOptimizer</a:t>
            </a:r>
            <a:r>
              <a:rPr lang="en-US" altLang="ko-KR" dirty="0"/>
              <a:t>(</a:t>
            </a:r>
            <a:r>
              <a:rPr lang="en-US" altLang="ko-KR" dirty="0" err="1"/>
              <a:t>unittest.TestCase</a:t>
            </a:r>
            <a:r>
              <a:rPr lang="en-US" altLang="ko-KR" dirty="0"/>
              <a:t>):</a:t>
            </a:r>
          </a:p>
          <a:p>
            <a:endParaRPr lang="en-US" altLang="ko-KR" dirty="0"/>
          </a:p>
          <a:p>
            <a:r>
              <a:rPr lang="en-US" altLang="ko-KR" dirty="0"/>
              <a:t>    @patch("src.optimizer.run_command")</a:t>
            </a:r>
          </a:p>
          <a:p>
            <a:r>
              <a:rPr lang="en-US" altLang="ko-KR" dirty="0"/>
              <a:t>    def </a:t>
            </a:r>
            <a:r>
              <a:rPr lang="en-US" altLang="ko-KR" dirty="0" err="1"/>
              <a:t>test_optimize_cpu</a:t>
            </a:r>
            <a:r>
              <a:rPr lang="en-US" altLang="ko-KR" dirty="0"/>
              <a:t>(self, </a:t>
            </a:r>
            <a:r>
              <a:rPr lang="en-US" altLang="ko-KR" dirty="0" err="1"/>
              <a:t>mock_run</a:t>
            </a:r>
            <a:r>
              <a:rPr lang="en-US" altLang="ko-KR" dirty="0"/>
              <a:t>):</a:t>
            </a:r>
          </a:p>
          <a:p>
            <a:r>
              <a:rPr lang="en-US" altLang="ko-KR" dirty="0"/>
              <a:t>        config = {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enable_scheduler_tuning</a:t>
            </a:r>
            <a:r>
              <a:rPr lang="en-US" altLang="ko-KR" dirty="0"/>
              <a:t>": False,</a:t>
            </a:r>
          </a:p>
          <a:p>
            <a:r>
              <a:rPr lang="en-US" altLang="ko-KR" dirty="0"/>
              <a:t>            "governor": "performance",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priority_processes</a:t>
            </a:r>
            <a:r>
              <a:rPr lang="en-US" altLang="ko-KR" dirty="0"/>
              <a:t>": ["python3", "nginx"]</a:t>
            </a:r>
          </a:p>
          <a:p>
            <a:r>
              <a:rPr lang="en-US" altLang="ko-KR" dirty="0"/>
              <a:t>        }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optimizer.optimize_cpu</a:t>
            </a:r>
            <a:r>
              <a:rPr lang="en-US" altLang="ko-KR" dirty="0"/>
              <a:t>(config)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mock_run.assert_any_call</a:t>
            </a:r>
            <a:r>
              <a:rPr lang="en-US" altLang="ko-KR" dirty="0"/>
              <a:t>("</a:t>
            </a:r>
            <a:r>
              <a:rPr lang="en-US" altLang="ko-KR" dirty="0" err="1"/>
              <a:t>cpupower</a:t>
            </a:r>
            <a:r>
              <a:rPr lang="en-US" altLang="ko-KR" dirty="0"/>
              <a:t> frequency-set -g performance")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mock_run.assert_any_call</a:t>
            </a:r>
            <a:r>
              <a:rPr lang="en-US" altLang="ko-KR" dirty="0"/>
              <a:t>("renice -n -5 -p $(</a:t>
            </a:r>
            <a:r>
              <a:rPr lang="en-US" altLang="ko-KR" dirty="0" err="1"/>
              <a:t>pgrep</a:t>
            </a:r>
            <a:r>
              <a:rPr lang="en-US" altLang="ko-KR" dirty="0"/>
              <a:t> python3 | head -n 1)")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mock_run.assert_any_call</a:t>
            </a:r>
            <a:r>
              <a:rPr lang="en-US" altLang="ko-KR" dirty="0"/>
              <a:t>("renice -n -5 -p $(</a:t>
            </a:r>
            <a:r>
              <a:rPr lang="en-US" altLang="ko-KR" dirty="0" err="1"/>
              <a:t>pgrep</a:t>
            </a:r>
            <a:r>
              <a:rPr lang="en-US" altLang="ko-KR" dirty="0"/>
              <a:t> nginx | head -n 1)")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self.assertEqual</a:t>
            </a:r>
            <a:r>
              <a:rPr lang="en-US" altLang="ko-KR" dirty="0"/>
              <a:t>(</a:t>
            </a:r>
            <a:r>
              <a:rPr lang="en-US" altLang="ko-KR" dirty="0" err="1"/>
              <a:t>mock_run.call_count</a:t>
            </a:r>
            <a:r>
              <a:rPr lang="en-US" altLang="ko-KR" dirty="0"/>
              <a:t>, 3)</a:t>
            </a:r>
          </a:p>
          <a:p>
            <a:endParaRPr lang="en-US" altLang="ko-KR" dirty="0"/>
          </a:p>
          <a:p>
            <a:r>
              <a:rPr lang="en-US" altLang="ko-KR" dirty="0"/>
              <a:t>    @patch("src.optimizer.run_command")</a:t>
            </a:r>
          </a:p>
          <a:p>
            <a:r>
              <a:rPr lang="en-US" altLang="ko-KR" dirty="0"/>
              <a:t>    def </a:t>
            </a:r>
            <a:r>
              <a:rPr lang="en-US" altLang="ko-KR" dirty="0" err="1"/>
              <a:t>test_optimize_io</a:t>
            </a:r>
            <a:r>
              <a:rPr lang="en-US" altLang="ko-KR" dirty="0"/>
              <a:t>(self, </a:t>
            </a:r>
            <a:r>
              <a:rPr lang="en-US" altLang="ko-KR" dirty="0" err="1"/>
              <a:t>mock_run</a:t>
            </a:r>
            <a:r>
              <a:rPr lang="en-US" altLang="ko-KR" dirty="0"/>
              <a:t>):</a:t>
            </a:r>
          </a:p>
          <a:p>
            <a:r>
              <a:rPr lang="en-US" altLang="ko-KR" dirty="0"/>
              <a:t>        config = {</a:t>
            </a:r>
          </a:p>
          <a:p>
            <a:r>
              <a:rPr lang="en-US" altLang="ko-KR" dirty="0"/>
              <a:t>            "enable": True,</a:t>
            </a:r>
          </a:p>
          <a:p>
            <a:r>
              <a:rPr lang="en-US" altLang="ko-KR" dirty="0"/>
              <a:t>            "scheduler": "deadline",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read_ahead_kb</a:t>
            </a:r>
            <a:r>
              <a:rPr lang="en-US" altLang="ko-KR" dirty="0"/>
              <a:t>": 128</a:t>
            </a:r>
          </a:p>
          <a:p>
            <a:r>
              <a:rPr lang="en-US" altLang="ko-KR" dirty="0"/>
              <a:t>        }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optimizer.optimize_io</a:t>
            </a:r>
            <a:r>
              <a:rPr lang="en-US" altLang="ko-KR" dirty="0"/>
              <a:t>(config)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mock_run.assert_any_call</a:t>
            </a:r>
            <a:r>
              <a:rPr lang="en-US" altLang="ko-KR" dirty="0"/>
              <a:t>("echo deadline | tee /sys/block/</a:t>
            </a:r>
            <a:r>
              <a:rPr lang="en-US" altLang="ko-KR" dirty="0" err="1"/>
              <a:t>sda</a:t>
            </a:r>
            <a:r>
              <a:rPr lang="en-US" altLang="ko-KR" dirty="0"/>
              <a:t>/queue/scheduler")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mock_run.assert_any_call</a:t>
            </a:r>
            <a:r>
              <a:rPr lang="en-US" altLang="ko-KR" dirty="0"/>
              <a:t>("</a:t>
            </a:r>
            <a:r>
              <a:rPr lang="en-US" altLang="ko-KR" dirty="0" err="1"/>
              <a:t>blockdev</a:t>
            </a:r>
            <a:r>
              <a:rPr lang="en-US" altLang="ko-KR" dirty="0"/>
              <a:t> --</a:t>
            </a:r>
            <a:r>
              <a:rPr lang="en-US" altLang="ko-KR" dirty="0" err="1"/>
              <a:t>setra</a:t>
            </a:r>
            <a:r>
              <a:rPr lang="en-US" altLang="ko-KR" dirty="0"/>
              <a:t> 128 /dev/</a:t>
            </a:r>
            <a:r>
              <a:rPr lang="en-US" altLang="ko-KR" dirty="0" err="1"/>
              <a:t>sda</a:t>
            </a:r>
            <a:r>
              <a:rPr lang="en-US" altLang="ko-KR" dirty="0"/>
              <a:t>")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self.assertEqual</a:t>
            </a:r>
            <a:r>
              <a:rPr lang="en-US" altLang="ko-KR" dirty="0"/>
              <a:t>(</a:t>
            </a:r>
            <a:r>
              <a:rPr lang="en-US" altLang="ko-KR" dirty="0" err="1"/>
              <a:t>mock_run.call_count</a:t>
            </a:r>
            <a:r>
              <a:rPr lang="en-US" altLang="ko-KR" dirty="0"/>
              <a:t>, 2)</a:t>
            </a:r>
          </a:p>
          <a:p>
            <a:endParaRPr lang="en-US" altLang="ko-KR" dirty="0"/>
          </a:p>
          <a:p>
            <a:r>
              <a:rPr lang="en-US" altLang="ko-KR" dirty="0"/>
              <a:t>    @patch("src.optimizer.run_command")</a:t>
            </a:r>
          </a:p>
          <a:p>
            <a:r>
              <a:rPr lang="en-US" altLang="ko-KR" dirty="0"/>
              <a:t>    def </a:t>
            </a:r>
            <a:r>
              <a:rPr lang="en-US" altLang="ko-KR" dirty="0" err="1"/>
              <a:t>test_optimize_memory</a:t>
            </a:r>
            <a:r>
              <a:rPr lang="en-US" altLang="ko-KR" dirty="0"/>
              <a:t>(self, </a:t>
            </a:r>
            <a:r>
              <a:rPr lang="en-US" altLang="ko-KR" dirty="0" err="1"/>
              <a:t>mock_run</a:t>
            </a:r>
            <a:r>
              <a:rPr lang="en-US" altLang="ko-KR" dirty="0"/>
              <a:t>):</a:t>
            </a:r>
          </a:p>
          <a:p>
            <a:r>
              <a:rPr lang="en-US" altLang="ko-KR" dirty="0"/>
              <a:t>        config = {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swappiness</a:t>
            </a:r>
            <a:r>
              <a:rPr lang="en-US" altLang="ko-KR" dirty="0"/>
              <a:t>": 10,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drop_caches_on_schedule</a:t>
            </a:r>
            <a:r>
              <a:rPr lang="en-US" altLang="ko-KR" dirty="0"/>
              <a:t>": True,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drop_cache_mode</a:t>
            </a:r>
            <a:r>
              <a:rPr lang="en-US" altLang="ko-KR" dirty="0"/>
              <a:t>": 3</a:t>
            </a:r>
          </a:p>
          <a:p>
            <a:r>
              <a:rPr lang="en-US" altLang="ko-KR" dirty="0"/>
              <a:t>        }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optimizer.optimize_memory</a:t>
            </a:r>
            <a:r>
              <a:rPr lang="en-US" altLang="ko-KR" dirty="0"/>
              <a:t>(config)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mock_run.assert_any_call</a:t>
            </a:r>
            <a:r>
              <a:rPr lang="en-US" altLang="ko-KR" dirty="0"/>
              <a:t>("</a:t>
            </a:r>
            <a:r>
              <a:rPr lang="en-US" altLang="ko-KR" dirty="0" err="1"/>
              <a:t>sysctl</a:t>
            </a:r>
            <a:r>
              <a:rPr lang="en-US" altLang="ko-KR" dirty="0"/>
              <a:t> </a:t>
            </a:r>
            <a:r>
              <a:rPr lang="en-US" altLang="ko-KR" dirty="0" err="1"/>
              <a:t>vm.swappiness</a:t>
            </a:r>
            <a:r>
              <a:rPr lang="en-US" altLang="ko-KR" dirty="0"/>
              <a:t>=10")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mock_run.assert_any_call</a:t>
            </a:r>
            <a:r>
              <a:rPr lang="en-US" altLang="ko-KR" dirty="0"/>
              <a:t>("sync; echo 3 &gt; /proc/sys/</a:t>
            </a:r>
            <a:r>
              <a:rPr lang="en-US" altLang="ko-KR" dirty="0" err="1"/>
              <a:t>vm</a:t>
            </a:r>
            <a:r>
              <a:rPr lang="en-US" altLang="ko-KR" dirty="0"/>
              <a:t>/</a:t>
            </a:r>
            <a:r>
              <a:rPr lang="en-US" altLang="ko-KR" dirty="0" err="1"/>
              <a:t>drop_caches</a:t>
            </a:r>
            <a:r>
              <a:rPr lang="en-US" altLang="ko-KR" dirty="0"/>
              <a:t>")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self.assertEqual</a:t>
            </a:r>
            <a:r>
              <a:rPr lang="en-US" altLang="ko-KR" dirty="0"/>
              <a:t>(</a:t>
            </a:r>
            <a:r>
              <a:rPr lang="en-US" altLang="ko-KR" dirty="0" err="1"/>
              <a:t>mock_run.call_count</a:t>
            </a:r>
            <a:r>
              <a:rPr lang="en-US" altLang="ko-KR" dirty="0"/>
              <a:t>, 2)</a:t>
            </a:r>
          </a:p>
          <a:p>
            <a:endParaRPr lang="en-US" altLang="ko-KR" dirty="0"/>
          </a:p>
          <a:p>
            <a:r>
              <a:rPr lang="en-US" altLang="ko-KR" dirty="0"/>
              <a:t>    @patch("src.optimizer.run_command")</a:t>
            </a:r>
          </a:p>
          <a:p>
            <a:r>
              <a:rPr lang="en-US" altLang="ko-KR" dirty="0"/>
              <a:t>    def </a:t>
            </a:r>
            <a:r>
              <a:rPr lang="en-US" altLang="ko-KR" dirty="0" err="1"/>
              <a:t>test_optimize_services</a:t>
            </a:r>
            <a:r>
              <a:rPr lang="en-US" altLang="ko-KR" dirty="0"/>
              <a:t>(self, </a:t>
            </a:r>
            <a:r>
              <a:rPr lang="en-US" altLang="ko-KR" dirty="0" err="1"/>
              <a:t>mock_run</a:t>
            </a:r>
            <a:r>
              <a:rPr lang="en-US" altLang="ko-KR" dirty="0"/>
              <a:t>):</a:t>
            </a:r>
          </a:p>
          <a:p>
            <a:r>
              <a:rPr lang="en-US" altLang="ko-KR" dirty="0"/>
              <a:t>        config = {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disable_services</a:t>
            </a:r>
            <a:r>
              <a:rPr lang="en-US" altLang="ko-KR" dirty="0"/>
              <a:t>": ["cups", "</a:t>
            </a:r>
            <a:r>
              <a:rPr lang="en-US" altLang="ko-KR" dirty="0" err="1"/>
              <a:t>bluetooth</a:t>
            </a:r>
            <a:r>
              <a:rPr lang="en-US" altLang="ko-KR" dirty="0"/>
              <a:t>", "avahi-daemon"]</a:t>
            </a:r>
          </a:p>
          <a:p>
            <a:r>
              <a:rPr lang="en-US" altLang="ko-KR" dirty="0"/>
              <a:t>        }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optimizer.optimize_services</a:t>
            </a:r>
            <a:r>
              <a:rPr lang="en-US" altLang="ko-KR" dirty="0"/>
              <a:t>(config)</a:t>
            </a:r>
          </a:p>
          <a:p>
            <a:r>
              <a:rPr lang="en-US" altLang="ko-KR" dirty="0"/>
              <a:t>        for service in config["</a:t>
            </a:r>
            <a:r>
              <a:rPr lang="en-US" altLang="ko-KR" dirty="0" err="1"/>
              <a:t>disable_services</a:t>
            </a:r>
            <a:r>
              <a:rPr lang="en-US" altLang="ko-KR" dirty="0"/>
              <a:t>"]: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mock_run.assert_any_call</a:t>
            </a:r>
            <a:r>
              <a:rPr lang="en-US" altLang="ko-KR" dirty="0"/>
              <a:t>(</a:t>
            </a:r>
            <a:r>
              <a:rPr lang="en-US" altLang="ko-KR" dirty="0" err="1"/>
              <a:t>f"systemctl</a:t>
            </a:r>
            <a:r>
              <a:rPr lang="en-US" altLang="ko-KR" dirty="0"/>
              <a:t> disable --now {service}")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self.assertEqual</a:t>
            </a:r>
            <a:r>
              <a:rPr lang="en-US" altLang="ko-KR" dirty="0"/>
              <a:t>(</a:t>
            </a:r>
            <a:r>
              <a:rPr lang="en-US" altLang="ko-KR" dirty="0" err="1"/>
              <a:t>mock_run.call_count</a:t>
            </a:r>
            <a:r>
              <a:rPr lang="en-US" altLang="ko-KR" dirty="0"/>
              <a:t>, 3)</a:t>
            </a:r>
          </a:p>
          <a:p>
            <a:endParaRPr lang="en-US" altLang="ko-KR" dirty="0"/>
          </a:p>
          <a:p>
            <a:r>
              <a:rPr lang="en-US" altLang="ko-KR" dirty="0"/>
              <a:t>    @patch("src.optimizer.run_command")</a:t>
            </a:r>
          </a:p>
          <a:p>
            <a:r>
              <a:rPr lang="en-US" altLang="ko-KR" dirty="0"/>
              <a:t>    def </a:t>
            </a:r>
            <a:r>
              <a:rPr lang="en-US" altLang="ko-KR" dirty="0" err="1"/>
              <a:t>test_harden_security</a:t>
            </a:r>
            <a:r>
              <a:rPr lang="en-US" altLang="ko-KR" dirty="0"/>
              <a:t>(self, </a:t>
            </a:r>
            <a:r>
              <a:rPr lang="en-US" altLang="ko-KR" dirty="0" err="1"/>
              <a:t>mock_run</a:t>
            </a:r>
            <a:r>
              <a:rPr lang="en-US" altLang="ko-KR" dirty="0"/>
              <a:t>):</a:t>
            </a:r>
          </a:p>
          <a:p>
            <a:r>
              <a:rPr lang="en-US" altLang="ko-KR" dirty="0"/>
              <a:t>        config = {</a:t>
            </a:r>
          </a:p>
          <a:p>
            <a:r>
              <a:rPr lang="en-US" altLang="ko-KR" dirty="0"/>
              <a:t>            "firewall": {</a:t>
            </a:r>
          </a:p>
          <a:p>
            <a:r>
              <a:rPr lang="en-US" altLang="ko-KR" dirty="0"/>
              <a:t>                "enable": True,</a:t>
            </a:r>
          </a:p>
          <a:p>
            <a:r>
              <a:rPr lang="en-US" altLang="ko-KR" dirty="0"/>
              <a:t>                "</a:t>
            </a:r>
            <a:r>
              <a:rPr lang="en-US" altLang="ko-KR" dirty="0" err="1"/>
              <a:t>allowed_ports</a:t>
            </a:r>
            <a:r>
              <a:rPr lang="en-US" altLang="ko-KR" dirty="0"/>
              <a:t>": [22, 80, 443],</a:t>
            </a:r>
          </a:p>
          <a:p>
            <a:r>
              <a:rPr lang="en-US" altLang="ko-KR" dirty="0"/>
              <a:t>                "</a:t>
            </a:r>
            <a:r>
              <a:rPr lang="en-US" altLang="ko-KR" dirty="0" err="1"/>
              <a:t>deny_all_by_default</a:t>
            </a:r>
            <a:r>
              <a:rPr lang="en-US" altLang="ko-KR" dirty="0"/>
              <a:t>": True</a:t>
            </a:r>
          </a:p>
          <a:p>
            <a:r>
              <a:rPr lang="en-US" altLang="ko-KR" dirty="0"/>
              <a:t>            },</a:t>
            </a:r>
          </a:p>
          <a:p>
            <a:r>
              <a:rPr lang="en-US" altLang="ko-KR" dirty="0"/>
              <a:t>            "ssh": {</a:t>
            </a:r>
          </a:p>
          <a:p>
            <a:r>
              <a:rPr lang="en-US" altLang="ko-KR" dirty="0"/>
              <a:t>                "</a:t>
            </a:r>
            <a:r>
              <a:rPr lang="en-US" altLang="ko-KR" dirty="0" err="1"/>
              <a:t>permit_root_login</a:t>
            </a:r>
            <a:r>
              <a:rPr lang="en-US" altLang="ko-KR" dirty="0"/>
              <a:t>": "no",</a:t>
            </a:r>
          </a:p>
          <a:p>
            <a:r>
              <a:rPr lang="en-US" altLang="ko-KR" dirty="0"/>
              <a:t>                "</a:t>
            </a:r>
            <a:r>
              <a:rPr lang="en-US" altLang="ko-KR" dirty="0" err="1"/>
              <a:t>password_authentication</a:t>
            </a:r>
            <a:r>
              <a:rPr lang="en-US" altLang="ko-KR" dirty="0"/>
              <a:t>": "no",</a:t>
            </a:r>
          </a:p>
          <a:p>
            <a:r>
              <a:rPr lang="en-US" altLang="ko-KR" dirty="0"/>
              <a:t>                "protocol": 2,</a:t>
            </a:r>
          </a:p>
          <a:p>
            <a:r>
              <a:rPr lang="en-US" altLang="ko-KR" dirty="0"/>
              <a:t>                "</a:t>
            </a:r>
            <a:r>
              <a:rPr lang="en-US" altLang="ko-KR" dirty="0" err="1"/>
              <a:t>max_auth_tries</a:t>
            </a:r>
            <a:r>
              <a:rPr lang="en-US" altLang="ko-KR" dirty="0"/>
              <a:t>": 3</a:t>
            </a:r>
          </a:p>
          <a:p>
            <a:r>
              <a:rPr lang="en-US" altLang="ko-KR" dirty="0"/>
              <a:t>            }</a:t>
            </a:r>
          </a:p>
          <a:p>
            <a:r>
              <a:rPr lang="en-US" altLang="ko-KR" dirty="0"/>
              <a:t>        }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optimizer.harden_security</a:t>
            </a:r>
            <a:r>
              <a:rPr lang="en-US" altLang="ko-KR" dirty="0"/>
              <a:t>(config)</a:t>
            </a:r>
          </a:p>
          <a:p>
            <a:endParaRPr lang="en-US" altLang="ko-KR" dirty="0"/>
          </a:p>
          <a:p>
            <a:r>
              <a:rPr lang="en-US" altLang="ko-KR" dirty="0"/>
              <a:t>        </a:t>
            </a:r>
            <a:r>
              <a:rPr lang="en-US" altLang="ko-KR" dirty="0" err="1"/>
              <a:t>mock_run.assert_any_call</a:t>
            </a:r>
            <a:r>
              <a:rPr lang="en-US" altLang="ko-KR" dirty="0"/>
              <a:t>("</a:t>
            </a:r>
            <a:r>
              <a:rPr lang="en-US" altLang="ko-KR" dirty="0" err="1"/>
              <a:t>ufw</a:t>
            </a:r>
            <a:r>
              <a:rPr lang="en-US" altLang="ko-KR" dirty="0"/>
              <a:t> default deny")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mock_run.assert_any_call</a:t>
            </a:r>
            <a:r>
              <a:rPr lang="en-US" altLang="ko-KR" dirty="0"/>
              <a:t>("</a:t>
            </a:r>
            <a:r>
              <a:rPr lang="en-US" altLang="ko-KR" dirty="0" err="1"/>
              <a:t>ufw</a:t>
            </a:r>
            <a:r>
              <a:rPr lang="en-US" altLang="ko-KR" dirty="0"/>
              <a:t> allow 22")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mock_run.assert_any_call</a:t>
            </a:r>
            <a:r>
              <a:rPr lang="en-US" altLang="ko-KR" dirty="0"/>
              <a:t>("</a:t>
            </a:r>
            <a:r>
              <a:rPr lang="en-US" altLang="ko-KR" dirty="0" err="1"/>
              <a:t>ufw</a:t>
            </a:r>
            <a:r>
              <a:rPr lang="en-US" altLang="ko-KR" dirty="0"/>
              <a:t> allow 80")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mock_run.assert_any_call</a:t>
            </a:r>
            <a:r>
              <a:rPr lang="en-US" altLang="ko-KR" dirty="0"/>
              <a:t>("</a:t>
            </a:r>
            <a:r>
              <a:rPr lang="en-US" altLang="ko-KR" dirty="0" err="1"/>
              <a:t>ufw</a:t>
            </a:r>
            <a:r>
              <a:rPr lang="en-US" altLang="ko-KR" dirty="0"/>
              <a:t> allow 443")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mock_run.assert_any_call</a:t>
            </a:r>
            <a:r>
              <a:rPr lang="en-US" altLang="ko-KR" dirty="0"/>
              <a:t>("</a:t>
            </a:r>
            <a:r>
              <a:rPr lang="en-US" altLang="ko-KR" dirty="0" err="1"/>
              <a:t>ufw</a:t>
            </a:r>
            <a:r>
              <a:rPr lang="en-US" altLang="ko-KR" dirty="0"/>
              <a:t> enable")</a:t>
            </a:r>
          </a:p>
          <a:p>
            <a:endParaRPr lang="en-US" altLang="ko-KR" dirty="0"/>
          </a:p>
          <a:p>
            <a:r>
              <a:rPr lang="en-US" altLang="ko-KR" dirty="0"/>
              <a:t>        </a:t>
            </a:r>
            <a:r>
              <a:rPr lang="en-US" altLang="ko-KR" dirty="0" err="1"/>
              <a:t>ssh_expected_cmds</a:t>
            </a:r>
            <a:r>
              <a:rPr lang="en-US" altLang="ko-KR" dirty="0"/>
              <a:t> = [</a:t>
            </a:r>
          </a:p>
          <a:p>
            <a:r>
              <a:rPr lang="en-US" altLang="ko-KR" dirty="0"/>
              <a:t>            "sed -</a:t>
            </a:r>
            <a:r>
              <a:rPr lang="en-US" altLang="ko-KR" dirty="0" err="1"/>
              <a:t>i</a:t>
            </a:r>
            <a:r>
              <a:rPr lang="en-US" altLang="ko-KR" dirty="0"/>
              <a:t> 's/^#?</a:t>
            </a:r>
            <a:r>
              <a:rPr lang="en-US" altLang="ko-KR" dirty="0" err="1"/>
              <a:t>PermitRootLogin</a:t>
            </a:r>
            <a:r>
              <a:rPr lang="en-US" altLang="ko-KR" dirty="0"/>
              <a:t>.*/</a:t>
            </a:r>
            <a:r>
              <a:rPr lang="en-US" altLang="ko-KR" dirty="0" err="1"/>
              <a:t>PermitRootLogin</a:t>
            </a:r>
            <a:r>
              <a:rPr lang="en-US" altLang="ko-KR" dirty="0"/>
              <a:t> no/' /</a:t>
            </a:r>
            <a:r>
              <a:rPr lang="en-US" altLang="ko-KR" dirty="0" err="1"/>
              <a:t>etc</a:t>
            </a:r>
            <a:r>
              <a:rPr lang="en-US" altLang="ko-KR" dirty="0"/>
              <a:t>/ssh/</a:t>
            </a:r>
            <a:r>
              <a:rPr lang="en-US" altLang="ko-KR" dirty="0" err="1"/>
              <a:t>sshd_config</a:t>
            </a:r>
            <a:r>
              <a:rPr lang="en-US" altLang="ko-KR" dirty="0"/>
              <a:t>",</a:t>
            </a:r>
          </a:p>
          <a:p>
            <a:r>
              <a:rPr lang="en-US" altLang="ko-KR" dirty="0"/>
              <a:t>            "sed -</a:t>
            </a:r>
            <a:r>
              <a:rPr lang="en-US" altLang="ko-KR" dirty="0" err="1"/>
              <a:t>i</a:t>
            </a:r>
            <a:r>
              <a:rPr lang="en-US" altLang="ko-KR" dirty="0"/>
              <a:t> 's/^#?</a:t>
            </a:r>
            <a:r>
              <a:rPr lang="en-US" altLang="ko-KR" dirty="0" err="1"/>
              <a:t>PasswordAuthentication</a:t>
            </a:r>
            <a:r>
              <a:rPr lang="en-US" altLang="ko-KR" dirty="0"/>
              <a:t>.*/</a:t>
            </a:r>
            <a:r>
              <a:rPr lang="en-US" altLang="ko-KR" dirty="0" err="1"/>
              <a:t>PasswordAuthentication</a:t>
            </a:r>
            <a:r>
              <a:rPr lang="en-US" altLang="ko-KR" dirty="0"/>
              <a:t> no/' /</a:t>
            </a:r>
            <a:r>
              <a:rPr lang="en-US" altLang="ko-KR" dirty="0" err="1"/>
              <a:t>etc</a:t>
            </a:r>
            <a:r>
              <a:rPr lang="en-US" altLang="ko-KR" dirty="0"/>
              <a:t>/ssh/</a:t>
            </a:r>
            <a:r>
              <a:rPr lang="en-US" altLang="ko-KR" dirty="0" err="1"/>
              <a:t>sshd_config</a:t>
            </a:r>
            <a:r>
              <a:rPr lang="en-US" altLang="ko-KR" dirty="0"/>
              <a:t>",</a:t>
            </a:r>
          </a:p>
          <a:p>
            <a:r>
              <a:rPr lang="en-US" altLang="ko-KR" dirty="0"/>
              <a:t>            "sed -</a:t>
            </a:r>
            <a:r>
              <a:rPr lang="en-US" altLang="ko-KR" dirty="0" err="1"/>
              <a:t>i</a:t>
            </a:r>
            <a:r>
              <a:rPr lang="en-US" altLang="ko-KR" dirty="0"/>
              <a:t> 's/^#?Protocol.*/Protocol 2/' /</a:t>
            </a:r>
            <a:r>
              <a:rPr lang="en-US" altLang="ko-KR" dirty="0" err="1"/>
              <a:t>etc</a:t>
            </a:r>
            <a:r>
              <a:rPr lang="en-US" altLang="ko-KR" dirty="0"/>
              <a:t>/ssh/</a:t>
            </a:r>
            <a:r>
              <a:rPr lang="en-US" altLang="ko-KR" dirty="0" err="1"/>
              <a:t>sshd_config</a:t>
            </a:r>
            <a:r>
              <a:rPr lang="en-US" altLang="ko-KR" dirty="0"/>
              <a:t>",</a:t>
            </a:r>
          </a:p>
          <a:p>
            <a:r>
              <a:rPr lang="en-US" altLang="ko-KR" dirty="0"/>
              <a:t>            "sed -</a:t>
            </a:r>
            <a:r>
              <a:rPr lang="en-US" altLang="ko-KR" dirty="0" err="1"/>
              <a:t>i</a:t>
            </a:r>
            <a:r>
              <a:rPr lang="en-US" altLang="ko-KR" dirty="0"/>
              <a:t> 's/^#?</a:t>
            </a:r>
            <a:r>
              <a:rPr lang="en-US" altLang="ko-KR" dirty="0" err="1"/>
              <a:t>MaxAuthTries</a:t>
            </a:r>
            <a:r>
              <a:rPr lang="en-US" altLang="ko-KR" dirty="0"/>
              <a:t>.*/</a:t>
            </a:r>
            <a:r>
              <a:rPr lang="en-US" altLang="ko-KR" dirty="0" err="1"/>
              <a:t>MaxAuthTries</a:t>
            </a:r>
            <a:r>
              <a:rPr lang="en-US" altLang="ko-KR" dirty="0"/>
              <a:t> 3/' /</a:t>
            </a:r>
            <a:r>
              <a:rPr lang="en-US" altLang="ko-KR" dirty="0" err="1"/>
              <a:t>etc</a:t>
            </a:r>
            <a:r>
              <a:rPr lang="en-US" altLang="ko-KR" dirty="0"/>
              <a:t>/ssh/</a:t>
            </a:r>
            <a:r>
              <a:rPr lang="en-US" altLang="ko-KR" dirty="0" err="1"/>
              <a:t>sshd_config</a:t>
            </a:r>
            <a:r>
              <a:rPr lang="en-US" altLang="ko-KR" dirty="0"/>
              <a:t>",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systemctl</a:t>
            </a:r>
            <a:r>
              <a:rPr lang="en-US" altLang="ko-KR" dirty="0"/>
              <a:t> restart </a:t>
            </a:r>
            <a:r>
              <a:rPr lang="en-US" altLang="ko-KR" dirty="0" err="1"/>
              <a:t>sshd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    ]</a:t>
            </a:r>
          </a:p>
          <a:p>
            <a:r>
              <a:rPr lang="en-US" altLang="ko-KR" dirty="0"/>
              <a:t>        for </a:t>
            </a:r>
            <a:r>
              <a:rPr lang="en-US" altLang="ko-KR" dirty="0" err="1"/>
              <a:t>cmd</a:t>
            </a:r>
            <a:r>
              <a:rPr lang="en-US" altLang="ko-KR" dirty="0"/>
              <a:t> in </a:t>
            </a:r>
            <a:r>
              <a:rPr lang="en-US" altLang="ko-KR" dirty="0" err="1"/>
              <a:t>ssh_expected_cmds</a:t>
            </a:r>
            <a:r>
              <a:rPr lang="en-US" altLang="ko-KR" dirty="0"/>
              <a:t>: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mock_run.assert_any_call</a:t>
            </a:r>
            <a:r>
              <a:rPr lang="en-US" altLang="ko-KR" dirty="0"/>
              <a:t>(</a:t>
            </a:r>
            <a:r>
              <a:rPr lang="en-US" altLang="ko-KR" dirty="0" err="1"/>
              <a:t>cmd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self.assertEqual</a:t>
            </a:r>
            <a:r>
              <a:rPr lang="en-US" altLang="ko-KR" dirty="0"/>
              <a:t>(</a:t>
            </a:r>
            <a:r>
              <a:rPr lang="en-US" altLang="ko-KR" dirty="0" err="1"/>
              <a:t>mock_run.call_count</a:t>
            </a:r>
            <a:r>
              <a:rPr lang="en-US" altLang="ko-KR" dirty="0"/>
              <a:t>, 10)</a:t>
            </a:r>
          </a:p>
          <a:p>
            <a:endParaRPr lang="en-US" altLang="ko-KR" dirty="0"/>
          </a:p>
          <a:p>
            <a:r>
              <a:rPr lang="en-US" altLang="ko-KR" dirty="0"/>
              <a:t>    @patch("src.optimizer.run_command")</a:t>
            </a:r>
          </a:p>
          <a:p>
            <a:r>
              <a:rPr lang="en-US" altLang="ko-KR" dirty="0"/>
              <a:t>    def </a:t>
            </a:r>
            <a:r>
              <a:rPr lang="en-US" altLang="ko-KR" dirty="0" err="1"/>
              <a:t>test_optimize_disk</a:t>
            </a:r>
            <a:r>
              <a:rPr lang="en-US" altLang="ko-KR" dirty="0"/>
              <a:t>(self, </a:t>
            </a:r>
            <a:r>
              <a:rPr lang="en-US" altLang="ko-KR" dirty="0" err="1"/>
              <a:t>mock_run</a:t>
            </a:r>
            <a:r>
              <a:rPr lang="en-US" altLang="ko-KR" dirty="0"/>
              <a:t>):</a:t>
            </a:r>
          </a:p>
          <a:p>
            <a:r>
              <a:rPr lang="en-US" altLang="ko-KR" dirty="0"/>
              <a:t>        config = {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enable_defrag</a:t>
            </a:r>
            <a:r>
              <a:rPr lang="en-US" altLang="ko-KR" dirty="0"/>
              <a:t>": True,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defrag_paths</a:t>
            </a:r>
            <a:r>
              <a:rPr lang="en-US" altLang="ko-KR" dirty="0"/>
              <a:t>": ["/home", "/var"],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inode_cleanup</a:t>
            </a:r>
            <a:r>
              <a:rPr lang="en-US" altLang="ko-KR" dirty="0"/>
              <a:t>": {</a:t>
            </a:r>
          </a:p>
          <a:p>
            <a:r>
              <a:rPr lang="en-US" altLang="ko-KR" dirty="0"/>
              <a:t>                "enable": True,</a:t>
            </a:r>
          </a:p>
          <a:p>
            <a:r>
              <a:rPr lang="en-US" altLang="ko-KR" dirty="0"/>
              <a:t>                "</a:t>
            </a:r>
            <a:r>
              <a:rPr lang="en-US" altLang="ko-KR" dirty="0" err="1"/>
              <a:t>target_paths</a:t>
            </a:r>
            <a:r>
              <a:rPr lang="en-US" altLang="ko-KR" dirty="0"/>
              <a:t>": ["/</a:t>
            </a:r>
            <a:r>
              <a:rPr lang="en-US" altLang="ko-KR" dirty="0" err="1"/>
              <a:t>tmp</a:t>
            </a:r>
            <a:r>
              <a:rPr lang="en-US" altLang="ko-KR" dirty="0"/>
              <a:t>", "/var/</a:t>
            </a:r>
            <a:r>
              <a:rPr lang="en-US" altLang="ko-KR" dirty="0" err="1"/>
              <a:t>tmp</a:t>
            </a:r>
            <a:r>
              <a:rPr lang="en-US" altLang="ko-KR" dirty="0"/>
              <a:t>"],</a:t>
            </a:r>
          </a:p>
          <a:p>
            <a:r>
              <a:rPr lang="en-US" altLang="ko-KR" dirty="0"/>
              <a:t>                "</a:t>
            </a:r>
            <a:r>
              <a:rPr lang="en-US" altLang="ko-KR" dirty="0" err="1"/>
              <a:t>remove_empty_dirs</a:t>
            </a:r>
            <a:r>
              <a:rPr lang="en-US" altLang="ko-KR" dirty="0"/>
              <a:t>": True</a:t>
            </a:r>
          </a:p>
          <a:p>
            <a:r>
              <a:rPr lang="en-US" altLang="ko-KR" dirty="0"/>
              <a:t>            }</a:t>
            </a:r>
          </a:p>
          <a:p>
            <a:r>
              <a:rPr lang="en-US" altLang="ko-KR" dirty="0"/>
              <a:t>        }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optimizer.optimize_disk</a:t>
            </a:r>
            <a:r>
              <a:rPr lang="en-US" altLang="ko-KR" dirty="0"/>
              <a:t>(config)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mock_run.assert_any_call</a:t>
            </a:r>
            <a:r>
              <a:rPr lang="en-US" altLang="ko-KR" dirty="0"/>
              <a:t>("e4defrag /home")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mock_run.assert_any_call</a:t>
            </a:r>
            <a:r>
              <a:rPr lang="en-US" altLang="ko-KR" dirty="0"/>
              <a:t>("e4defrag /var")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mock_run.assert_any_call</a:t>
            </a:r>
            <a:r>
              <a:rPr lang="en-US" altLang="ko-KR" dirty="0"/>
              <a:t>("find /</a:t>
            </a:r>
            <a:r>
              <a:rPr lang="en-US" altLang="ko-KR" dirty="0" err="1"/>
              <a:t>tmp</a:t>
            </a:r>
            <a:r>
              <a:rPr lang="en-US" altLang="ko-KR" dirty="0"/>
              <a:t> -type f -empty -delete")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mock_run.assert_any_call</a:t>
            </a:r>
            <a:r>
              <a:rPr lang="en-US" altLang="ko-KR" dirty="0"/>
              <a:t>("find /var/</a:t>
            </a:r>
            <a:r>
              <a:rPr lang="en-US" altLang="ko-KR" dirty="0" err="1"/>
              <a:t>tmp</a:t>
            </a:r>
            <a:r>
              <a:rPr lang="en-US" altLang="ko-KR" dirty="0"/>
              <a:t> -type f -empty -delete")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mock_run.assert_any_call</a:t>
            </a:r>
            <a:r>
              <a:rPr lang="en-US" altLang="ko-KR" dirty="0"/>
              <a:t>("find /</a:t>
            </a:r>
            <a:r>
              <a:rPr lang="en-US" altLang="ko-KR" dirty="0" err="1"/>
              <a:t>tmp</a:t>
            </a:r>
            <a:r>
              <a:rPr lang="en-US" altLang="ko-KR" dirty="0"/>
              <a:t> -type d -empty -delete")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mock_run.assert_any_call</a:t>
            </a:r>
            <a:r>
              <a:rPr lang="en-US" altLang="ko-KR" dirty="0"/>
              <a:t>("find /var/</a:t>
            </a:r>
            <a:r>
              <a:rPr lang="en-US" altLang="ko-KR" dirty="0" err="1"/>
              <a:t>tmp</a:t>
            </a:r>
            <a:r>
              <a:rPr lang="en-US" altLang="ko-KR" dirty="0"/>
              <a:t> -type d -empty -delete")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self.assertEqual</a:t>
            </a:r>
            <a:r>
              <a:rPr lang="en-US" altLang="ko-KR" dirty="0"/>
              <a:t>(</a:t>
            </a:r>
            <a:r>
              <a:rPr lang="en-US" altLang="ko-KR" dirty="0" err="1"/>
              <a:t>mock_run.call_count</a:t>
            </a:r>
            <a:r>
              <a:rPr lang="en-US" altLang="ko-KR" dirty="0"/>
              <a:t>, 6)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if __name__ == "__main__":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unittest.main</a:t>
            </a:r>
            <a:r>
              <a:rPr lang="en-US" altLang="ko-KR" dirty="0"/>
              <a:t>()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A4421A-1B0D-4053-859D-E856EF622719}" type="slidenum">
              <a:rPr lang="ko-KR" altLang="en-US" smtClean="0"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03082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6.png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9.png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.sv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.sv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0.png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712436" y="816258"/>
            <a:ext cx="2884832" cy="737968"/>
            <a:chOff x="0" y="0"/>
            <a:chExt cx="759791" cy="19436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59791" cy="194362"/>
            </a:xfrm>
            <a:custGeom>
              <a:avLst/>
              <a:gdLst/>
              <a:ahLst/>
              <a:cxnLst/>
              <a:rect l="l" t="t" r="r" b="b"/>
              <a:pathLst>
                <a:path w="759791" h="194362">
                  <a:moveTo>
                    <a:pt x="97181" y="0"/>
                  </a:moveTo>
                  <a:lnTo>
                    <a:pt x="662610" y="0"/>
                  </a:lnTo>
                  <a:cubicBezTo>
                    <a:pt x="716282" y="0"/>
                    <a:pt x="759791" y="43509"/>
                    <a:pt x="759791" y="97181"/>
                  </a:cubicBezTo>
                  <a:lnTo>
                    <a:pt x="759791" y="97181"/>
                  </a:lnTo>
                  <a:cubicBezTo>
                    <a:pt x="759791" y="122955"/>
                    <a:pt x="749552" y="147673"/>
                    <a:pt x="731327" y="165898"/>
                  </a:cubicBezTo>
                  <a:cubicBezTo>
                    <a:pt x="713102" y="184123"/>
                    <a:pt x="688384" y="194362"/>
                    <a:pt x="662610" y="194362"/>
                  </a:cubicBezTo>
                  <a:lnTo>
                    <a:pt x="97181" y="194362"/>
                  </a:lnTo>
                  <a:cubicBezTo>
                    <a:pt x="71407" y="194362"/>
                    <a:pt x="46689" y="184123"/>
                    <a:pt x="28464" y="165898"/>
                  </a:cubicBezTo>
                  <a:cubicBezTo>
                    <a:pt x="10239" y="147673"/>
                    <a:pt x="0" y="122955"/>
                    <a:pt x="0" y="97181"/>
                  </a:cubicBezTo>
                  <a:lnTo>
                    <a:pt x="0" y="97181"/>
                  </a:lnTo>
                  <a:cubicBezTo>
                    <a:pt x="0" y="71407"/>
                    <a:pt x="10239" y="46689"/>
                    <a:pt x="28464" y="28464"/>
                  </a:cubicBezTo>
                  <a:cubicBezTo>
                    <a:pt x="46689" y="10239"/>
                    <a:pt x="71407" y="0"/>
                    <a:pt x="97181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759791" cy="232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442456" y="3684890"/>
            <a:ext cx="15403088" cy="17152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4647"/>
              </a:lnSpc>
              <a:spcBef>
                <a:spcPct val="0"/>
              </a:spcBef>
            </a:pPr>
            <a:r>
              <a:rPr lang="ko-KR" altLang="en-US" sz="10462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시스템공학캡스톤디자인</a:t>
            </a:r>
            <a:endParaRPr lang="en-US" sz="10462" b="1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28700" y="7897080"/>
            <a:ext cx="2247900" cy="3413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943"/>
              </a:lnSpc>
              <a:spcBef>
                <a:spcPct val="0"/>
              </a:spcBef>
            </a:pPr>
            <a:r>
              <a:rPr lang="ko-KR" altLang="en-US" sz="2102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인하공업전문대학</a:t>
            </a:r>
            <a:endParaRPr lang="en-US" sz="2102" b="1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5188324" y="978578"/>
            <a:ext cx="1933054" cy="3288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3"/>
              </a:lnSpc>
              <a:spcBef>
                <a:spcPct val="0"/>
              </a:spcBef>
            </a:pPr>
            <a:r>
              <a:rPr lang="ko-KR" altLang="en-US" sz="2002" b="1" dirty="0">
                <a:solidFill>
                  <a:srgbClr val="EBEEF0"/>
                </a:solidFill>
                <a:latin typeface="Inter Bold"/>
                <a:ea typeface="Inter Bold"/>
                <a:cs typeface="Inter Bold"/>
                <a:sym typeface="Inter Bold"/>
              </a:rPr>
              <a:t>개발일지</a:t>
            </a:r>
            <a:endParaRPr lang="en-US" sz="2002" b="1" dirty="0">
              <a:solidFill>
                <a:srgbClr val="EBEEF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028700" y="8464852"/>
            <a:ext cx="4305300" cy="3399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943"/>
              </a:lnSpc>
              <a:spcBef>
                <a:spcPct val="0"/>
              </a:spcBef>
            </a:pPr>
            <a:r>
              <a:rPr lang="ko-KR" altLang="en-US" sz="2102" dirty="0">
                <a:solidFill>
                  <a:srgbClr val="000000"/>
                </a:solidFill>
                <a:latin typeface="Inter Light"/>
                <a:ea typeface="Inter Light"/>
                <a:cs typeface="Inter Light"/>
                <a:sym typeface="Inter Light"/>
              </a:rPr>
              <a:t>컴퓨터시스템공학과</a:t>
            </a:r>
            <a:r>
              <a:rPr lang="en-US" altLang="ko-KR" sz="2102" dirty="0">
                <a:solidFill>
                  <a:srgbClr val="000000"/>
                </a:solidFill>
                <a:latin typeface="Inter Light"/>
                <a:ea typeface="Inter Light"/>
                <a:cs typeface="Inter Light"/>
                <a:sym typeface="Inter Light"/>
              </a:rPr>
              <a:t>(</a:t>
            </a:r>
            <a:r>
              <a:rPr lang="ko-KR" altLang="en-US" sz="2102" dirty="0">
                <a:solidFill>
                  <a:srgbClr val="000000"/>
                </a:solidFill>
                <a:latin typeface="Inter Light"/>
                <a:ea typeface="Inter Light"/>
                <a:cs typeface="Inter Light"/>
                <a:sym typeface="Inter Light"/>
              </a:rPr>
              <a:t>심화과정</a:t>
            </a:r>
            <a:r>
              <a:rPr lang="en-US" altLang="ko-KR" sz="2102" dirty="0">
                <a:solidFill>
                  <a:srgbClr val="000000"/>
                </a:solidFill>
                <a:latin typeface="Inter Light"/>
                <a:ea typeface="Inter Light"/>
                <a:cs typeface="Inter Light"/>
                <a:sym typeface="Inter Light"/>
              </a:rPr>
              <a:t>)</a:t>
            </a:r>
            <a:endParaRPr lang="en-US" sz="2102" dirty="0">
              <a:solidFill>
                <a:srgbClr val="000000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028700" y="8902121"/>
            <a:ext cx="3219376" cy="3399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3"/>
              </a:lnSpc>
              <a:spcBef>
                <a:spcPct val="0"/>
              </a:spcBef>
            </a:pPr>
            <a:r>
              <a:rPr lang="en-US" sz="2102" dirty="0">
                <a:solidFill>
                  <a:srgbClr val="000000"/>
                </a:solidFill>
                <a:latin typeface="Inter Light"/>
                <a:ea typeface="Inter Light"/>
                <a:cs typeface="Inter Light"/>
                <a:sym typeface="Inter Light"/>
              </a:rPr>
              <a:t>202546002 </a:t>
            </a:r>
            <a:r>
              <a:rPr lang="ko-KR" altLang="en-US" sz="2102" dirty="0">
                <a:solidFill>
                  <a:srgbClr val="000000"/>
                </a:solidFill>
                <a:latin typeface="Inter Light"/>
                <a:ea typeface="Inter Light"/>
                <a:cs typeface="Inter Light"/>
                <a:sym typeface="Inter Light"/>
              </a:rPr>
              <a:t>정민혁</a:t>
            </a:r>
            <a:endParaRPr lang="en-US" sz="2102" dirty="0">
              <a:solidFill>
                <a:srgbClr val="000000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6253795" y="5828007"/>
            <a:ext cx="5780410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  <a:spcBef>
                <a:spcPct val="0"/>
              </a:spcBef>
            </a:pPr>
            <a:r>
              <a:rPr lang="ko-KR" altLang="en-US" sz="23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리눅스 최적화 및 복원기능 개발</a:t>
            </a:r>
            <a:endParaRPr lang="en-US" sz="23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101256-73F5-D01E-C43C-AFCCDA3853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1772ADD4-CD50-78DC-75A8-4ECE0BB5B393}"/>
              </a:ext>
            </a:extLst>
          </p:cNvPr>
          <p:cNvSpPr txBox="1"/>
          <p:nvPr/>
        </p:nvSpPr>
        <p:spPr>
          <a:xfrm>
            <a:off x="1028700" y="971550"/>
            <a:ext cx="46863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변경된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시</a:t>
            </a: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스템 구조 설계</a:t>
            </a:r>
            <a:r>
              <a:rPr lang="en-US" altLang="ko-KR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1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3" name="AutoShape 3">
            <a:extLst>
              <a:ext uri="{FF2B5EF4-FFF2-40B4-BE49-F238E27FC236}">
                <a16:creationId xmlns:a16="http://schemas.microsoft.com/office/drawing/2014/main" id="{C7717FE7-2E40-CE1B-774E-2C3BB021128A}"/>
              </a:ext>
            </a:extLst>
          </p:cNvPr>
          <p:cNvSpPr/>
          <p:nvPr/>
        </p:nvSpPr>
        <p:spPr>
          <a:xfrm>
            <a:off x="0" y="3335040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DBF30962-045D-2FFF-09F1-B5E40F360084}"/>
              </a:ext>
            </a:extLst>
          </p:cNvPr>
          <p:cNvGrpSpPr/>
          <p:nvPr/>
        </p:nvGrpSpPr>
        <p:grpSpPr>
          <a:xfrm>
            <a:off x="1635785" y="3042766"/>
            <a:ext cx="3086100" cy="565499"/>
            <a:chOff x="0" y="0"/>
            <a:chExt cx="4114800" cy="753999"/>
          </a:xfrm>
        </p:grpSpPr>
        <p:grpSp>
          <p:nvGrpSpPr>
            <p:cNvPr id="5" name="Group 5">
              <a:extLst>
                <a:ext uri="{FF2B5EF4-FFF2-40B4-BE49-F238E27FC236}">
                  <a16:creationId xmlns:a16="http://schemas.microsoft.com/office/drawing/2014/main" id="{41A7DE8E-57BD-67A2-ECC5-5C71DABCDC69}"/>
                </a:ext>
              </a:extLst>
            </p:cNvPr>
            <p:cNvGrpSpPr/>
            <p:nvPr/>
          </p:nvGrpSpPr>
          <p:grpSpPr>
            <a:xfrm>
              <a:off x="0" y="0"/>
              <a:ext cx="4114800" cy="753999"/>
              <a:chOff x="0" y="0"/>
              <a:chExt cx="812800" cy="148938"/>
            </a:xfrm>
          </p:grpSpPr>
          <p:sp>
            <p:nvSpPr>
              <p:cNvPr id="6" name="Freeform 6">
                <a:extLst>
                  <a:ext uri="{FF2B5EF4-FFF2-40B4-BE49-F238E27FC236}">
                    <a16:creationId xmlns:a16="http://schemas.microsoft.com/office/drawing/2014/main" id="{CAC6AD39-4A55-2EF1-A252-B0074F3C86CC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148938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148938">
                    <a:moveTo>
                      <a:pt x="74469" y="0"/>
                    </a:moveTo>
                    <a:lnTo>
                      <a:pt x="738331" y="0"/>
                    </a:lnTo>
                    <a:cubicBezTo>
                      <a:pt x="758081" y="0"/>
                      <a:pt x="777023" y="7846"/>
                      <a:pt x="790988" y="21811"/>
                    </a:cubicBezTo>
                    <a:cubicBezTo>
                      <a:pt x="804954" y="35777"/>
                      <a:pt x="812800" y="54719"/>
                      <a:pt x="812800" y="74469"/>
                    </a:cubicBezTo>
                    <a:lnTo>
                      <a:pt x="812800" y="74469"/>
                    </a:lnTo>
                    <a:cubicBezTo>
                      <a:pt x="812800" y="115597"/>
                      <a:pt x="779459" y="148938"/>
                      <a:pt x="738331" y="148938"/>
                    </a:cubicBezTo>
                    <a:lnTo>
                      <a:pt x="74469" y="148938"/>
                    </a:lnTo>
                    <a:cubicBezTo>
                      <a:pt x="54719" y="148938"/>
                      <a:pt x="35777" y="141092"/>
                      <a:pt x="21811" y="127127"/>
                    </a:cubicBezTo>
                    <a:cubicBezTo>
                      <a:pt x="7846" y="113161"/>
                      <a:pt x="0" y="94219"/>
                      <a:pt x="0" y="74469"/>
                    </a:cubicBezTo>
                    <a:lnTo>
                      <a:pt x="0" y="74469"/>
                    </a:lnTo>
                    <a:cubicBezTo>
                      <a:pt x="0" y="54719"/>
                      <a:pt x="7846" y="35777"/>
                      <a:pt x="21811" y="21811"/>
                    </a:cubicBezTo>
                    <a:cubicBezTo>
                      <a:pt x="35777" y="7846"/>
                      <a:pt x="54719" y="0"/>
                      <a:pt x="7446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7" name="TextBox 7">
                <a:extLst>
                  <a:ext uri="{FF2B5EF4-FFF2-40B4-BE49-F238E27FC236}">
                    <a16:creationId xmlns:a16="http://schemas.microsoft.com/office/drawing/2014/main" id="{8EE9A52B-08AB-7EC7-20FC-1825082094AE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12800" cy="18703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A6E70C5A-ED23-645D-D16D-70CE96551DFA}"/>
                </a:ext>
              </a:extLst>
            </p:cNvPr>
            <p:cNvSpPr txBox="1"/>
            <p:nvPr/>
          </p:nvSpPr>
          <p:spPr>
            <a:xfrm>
              <a:off x="815291" y="153091"/>
              <a:ext cx="2484219" cy="44781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</a:pPr>
              <a:r>
                <a:rPr lang="ko-KR" altLang="en-US" sz="2000" b="1" dirty="0">
                  <a:solidFill>
                    <a:srgbClr val="EBEEF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모듈화 설계</a:t>
              </a:r>
              <a:endParaRPr lang="en-US" sz="2000" b="1" dirty="0">
                <a:solidFill>
                  <a:srgbClr val="EBEEF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endParaRPr>
            </a:p>
          </p:txBody>
        </p:sp>
      </p:grpSp>
      <p:sp>
        <p:nvSpPr>
          <p:cNvPr id="18" name="TextBox 18">
            <a:extLst>
              <a:ext uri="{FF2B5EF4-FFF2-40B4-BE49-F238E27FC236}">
                <a16:creationId xmlns:a16="http://schemas.microsoft.com/office/drawing/2014/main" id="{CD7C4B99-A553-453A-F25C-A6B7BBC5D824}"/>
              </a:ext>
            </a:extLst>
          </p:cNvPr>
          <p:cNvSpPr txBox="1"/>
          <p:nvPr/>
        </p:nvSpPr>
        <p:spPr>
          <a:xfrm>
            <a:off x="1828800" y="4045200"/>
            <a:ext cx="9767176" cy="57505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project-root/</a:t>
            </a:r>
          </a:p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├── .</a:t>
            </a:r>
            <a:r>
              <a:rPr lang="en-US" altLang="ko-KR" sz="18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venv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/   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가상환경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├── </a:t>
            </a:r>
            <a:r>
              <a:rPr lang="en-US" altLang="ko-KR" sz="18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src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/     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소스코드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│   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__init__.py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패키지 초기화 파일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│   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main.py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메인 실행 파일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│   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optimizer.py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최적화 기능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│   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restore.py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복원 기능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│   └──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utils/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유틸리티 기능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│       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__init__.py  </a:t>
            </a:r>
          </a:p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│       ├── logger.py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로깅 기능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│       └──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config.py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설정 파일 처리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config/  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설정 파일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│   └── </a:t>
            </a:r>
            <a:r>
              <a:rPr lang="en-US" altLang="ko-KR" sz="18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settings.json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   # </a:t>
            </a:r>
            <a:r>
              <a:rPr lang="ko-KR" altLang="en-US" sz="18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설정값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저장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tests/   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테스트 코드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│   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test_optimizer.py</a:t>
            </a:r>
          </a:p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│   └── test_restore.py</a:t>
            </a:r>
          </a:p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├── requirements.txt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필수 패키지 목록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└──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README.md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프로젝트 설명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611AFD-560D-1984-3C2B-1842317617C6}"/>
              </a:ext>
            </a:extLst>
          </p:cNvPr>
          <p:cNvSpPr txBox="1"/>
          <p:nvPr/>
        </p:nvSpPr>
        <p:spPr>
          <a:xfrm>
            <a:off x="8991600" y="4045200"/>
            <a:ext cx="86868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가</a:t>
            </a:r>
            <a:r>
              <a:rPr lang="ko-KR" altLang="en-US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상환경에서 하는 이유 </a:t>
            </a:r>
            <a:endParaRPr lang="en-US" altLang="ko-KR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r>
              <a:rPr lang="en-US" altLang="ko-KR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	1. </a:t>
            </a:r>
            <a:r>
              <a:rPr lang="ko-KR" altLang="en-US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패키지 버전 불일치 문제 </a:t>
            </a:r>
            <a:r>
              <a:rPr lang="en-US" altLang="ko-KR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: </a:t>
            </a:r>
            <a:r>
              <a:rPr lang="ko-KR" altLang="en-US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이미 설치된 패키지 버전과 충돌가능성</a:t>
            </a:r>
            <a:endParaRPr lang="en-US" altLang="ko-KR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r>
              <a:rPr lang="en-US" altLang="ko-KR" b="1" dirty="0">
                <a:solidFill>
                  <a:srgbClr val="000000"/>
                </a:solidFill>
                <a:latin typeface="Source Han Sans KR Bold"/>
                <a:ea typeface="Source Han Sans KR Bold"/>
                <a:sym typeface="Source Han Sans KR Bold"/>
              </a:rPr>
              <a:t>	2. </a:t>
            </a:r>
            <a:r>
              <a:rPr lang="ko-KR" altLang="en-US" b="1" dirty="0">
                <a:solidFill>
                  <a:srgbClr val="000000"/>
                </a:solidFill>
                <a:latin typeface="Source Han Sans KR Bold"/>
                <a:ea typeface="Source Han Sans KR Bold"/>
                <a:sym typeface="Source Han Sans KR Bold"/>
              </a:rPr>
              <a:t>가상환경에서 버전을 고정해두면 이후 배호 시 버전 불일지 문제 방지</a:t>
            </a:r>
            <a:endParaRPr lang="en-US" altLang="ko-KR" b="1" dirty="0">
              <a:solidFill>
                <a:srgbClr val="000000"/>
              </a:solidFill>
              <a:latin typeface="Source Han Sans KR Bold"/>
              <a:ea typeface="Source Han Sans KR Bold"/>
              <a:sym typeface="Source Han Sans KR Bold"/>
            </a:endParaRPr>
          </a:p>
          <a:p>
            <a:r>
              <a:rPr lang="en-US" altLang="ko-KR" b="1" dirty="0">
                <a:solidFill>
                  <a:srgbClr val="000000"/>
                </a:solidFill>
                <a:latin typeface="Source Han Sans KR Bold"/>
                <a:ea typeface="Source Han Sans KR Bold"/>
                <a:sym typeface="Source Han Sans KR Bold"/>
              </a:rPr>
              <a:t>	3. </a:t>
            </a:r>
            <a:r>
              <a:rPr lang="ko-KR" altLang="en-US" b="1" dirty="0">
                <a:solidFill>
                  <a:srgbClr val="000000"/>
                </a:solidFill>
                <a:latin typeface="Source Han Sans KR Bold"/>
                <a:ea typeface="Source Han Sans KR Bold"/>
                <a:sym typeface="Source Han Sans KR Bold"/>
              </a:rPr>
              <a:t>개발 중 필요 없는 패키지</a:t>
            </a:r>
            <a:r>
              <a:rPr lang="en-US" altLang="ko-KR" b="1" dirty="0">
                <a:solidFill>
                  <a:srgbClr val="000000"/>
                </a:solidFill>
                <a:latin typeface="Source Han Sans KR Bold"/>
                <a:ea typeface="Source Han Sans KR Bold"/>
                <a:sym typeface="Source Han Sans KR Bold"/>
              </a:rPr>
              <a:t> </a:t>
            </a:r>
            <a:r>
              <a:rPr lang="ko-KR" altLang="en-US" b="1" dirty="0">
                <a:solidFill>
                  <a:srgbClr val="000000"/>
                </a:solidFill>
                <a:latin typeface="Source Han Sans KR Bold"/>
                <a:ea typeface="Source Han Sans KR Bold"/>
                <a:sym typeface="Source Han Sans KR Bold"/>
              </a:rPr>
              <a:t>누적 방지</a:t>
            </a:r>
            <a:endParaRPr lang="en-US" altLang="ko-KR" b="1" dirty="0">
              <a:solidFill>
                <a:srgbClr val="000000"/>
              </a:solidFill>
              <a:latin typeface="Source Han Sans KR Bold"/>
              <a:ea typeface="Source Han Sans KR Bold"/>
              <a:sym typeface="Source Han Sans KR Bold"/>
            </a:endParaRPr>
          </a:p>
          <a:p>
            <a:r>
              <a:rPr lang="en-US" altLang="ko-KR" b="1" dirty="0">
                <a:solidFill>
                  <a:srgbClr val="000000"/>
                </a:solidFill>
                <a:latin typeface="Source Han Sans KR Bold"/>
                <a:ea typeface="Source Han Sans KR Bold"/>
                <a:sym typeface="Source Han Sans KR Bold"/>
              </a:rPr>
              <a:t>	4. </a:t>
            </a:r>
            <a:r>
              <a:rPr lang="en-US" altLang="ko-KR" b="1" dirty="0" err="1">
                <a:solidFill>
                  <a:srgbClr val="000000"/>
                </a:solidFill>
                <a:latin typeface="Source Han Sans KR Bold"/>
                <a:ea typeface="Source Han Sans KR Bold"/>
                <a:sym typeface="Source Han Sans KR Bold"/>
              </a:rPr>
              <a:t>sudo</a:t>
            </a:r>
            <a:r>
              <a:rPr lang="en-US" altLang="ko-KR" b="1" dirty="0">
                <a:solidFill>
                  <a:srgbClr val="000000"/>
                </a:solidFill>
                <a:latin typeface="Source Han Sans KR Bold"/>
                <a:ea typeface="Source Han Sans KR Bold"/>
                <a:sym typeface="Source Han Sans KR Bold"/>
              </a:rPr>
              <a:t> </a:t>
            </a:r>
            <a:r>
              <a:rPr lang="ko-KR" altLang="en-US" b="1" dirty="0">
                <a:solidFill>
                  <a:srgbClr val="000000"/>
                </a:solidFill>
                <a:latin typeface="Source Han Sans KR Bold"/>
                <a:ea typeface="Source Han Sans KR Bold"/>
                <a:sym typeface="Source Han Sans KR Bold"/>
              </a:rPr>
              <a:t>명령을 이용하거나 설정 변경 하며 개발 중 실수로 중요한 파일 변경 방지</a:t>
            </a:r>
            <a:endParaRPr lang="en-US" altLang="ko-KR" b="1" dirty="0">
              <a:solidFill>
                <a:srgbClr val="000000"/>
              </a:solidFill>
              <a:latin typeface="Source Han Sans KR Bold"/>
              <a:ea typeface="Source Han Sans KR Bold"/>
              <a:sym typeface="Source Han Sans KR Bold"/>
            </a:endParaRPr>
          </a:p>
          <a:p>
            <a:r>
              <a:rPr lang="en-US" altLang="ko-KR" b="1" dirty="0">
                <a:solidFill>
                  <a:srgbClr val="000000"/>
                </a:solidFill>
                <a:latin typeface="Source Han Sans KR Bold"/>
                <a:ea typeface="Source Han Sans KR Bold"/>
                <a:sym typeface="Source Han Sans KR Bold"/>
              </a:rPr>
              <a:t>	</a:t>
            </a:r>
          </a:p>
          <a:p>
            <a:r>
              <a:rPr lang="ko-KR" altLang="en-US" b="1" dirty="0">
                <a:solidFill>
                  <a:srgbClr val="000000"/>
                </a:solidFill>
                <a:latin typeface="Source Han Sans KR Bold"/>
                <a:ea typeface="Source Han Sans KR Bold"/>
                <a:sym typeface="Source Han Sans KR Bold"/>
              </a:rPr>
              <a:t>가상환경에서 개발 후 최종적으로는 실제 환경에서 실행 테스트 예정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7244776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F2DBB50-9F7F-CA22-A16C-E429737F25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A0350430-6240-461E-B6A2-5D8ECA59255B}"/>
              </a:ext>
            </a:extLst>
          </p:cNvPr>
          <p:cNvSpPr txBox="1"/>
          <p:nvPr/>
        </p:nvSpPr>
        <p:spPr>
          <a:xfrm>
            <a:off x="1720142" y="7267726"/>
            <a:ext cx="4604458" cy="3422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943"/>
              </a:lnSpc>
              <a:spcBef>
                <a:spcPct val="0"/>
              </a:spcBef>
            </a:pPr>
            <a:r>
              <a:rPr lang="en-US" sz="2102" b="1" dirty="0">
                <a:solidFill>
                  <a:srgbClr val="EBEEF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Inter Bold"/>
                <a:ea typeface="Inter Bold"/>
                <a:cs typeface="Inter Bold"/>
                <a:sym typeface="Inter Bold"/>
              </a:rPr>
              <a:t>~10</a:t>
            </a:r>
            <a:r>
              <a:rPr lang="ko-KR" altLang="en-US" sz="2102" b="1" dirty="0">
                <a:solidFill>
                  <a:srgbClr val="EBEEF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Inter Bold"/>
                <a:ea typeface="Inter Bold"/>
                <a:cs typeface="Inter Bold"/>
                <a:sym typeface="Inter Bold"/>
              </a:rPr>
              <a:t>주차 까지의 내용</a:t>
            </a:r>
            <a:endParaRPr lang="en-US" sz="2102" b="1" dirty="0">
              <a:solidFill>
                <a:srgbClr val="EBEEF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BD56FAAD-23E4-4637-1EFA-A2DB9555C526}"/>
              </a:ext>
            </a:extLst>
          </p:cNvPr>
          <p:cNvSpPr txBox="1"/>
          <p:nvPr/>
        </p:nvSpPr>
        <p:spPr>
          <a:xfrm>
            <a:off x="1720142" y="5193258"/>
            <a:ext cx="5756400" cy="12553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481"/>
              </a:lnSpc>
              <a:spcBef>
                <a:spcPct val="0"/>
              </a:spcBef>
            </a:pPr>
            <a:r>
              <a:rPr lang="en-US" sz="7486" b="1" dirty="0">
                <a:solidFill>
                  <a:srgbClr val="EBEEF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Inter Bold"/>
                <a:ea typeface="Inter Bold"/>
                <a:cs typeface="Inter Bold"/>
                <a:sym typeface="Inter Bold"/>
              </a:rPr>
              <a:t>THANK YOU</a:t>
            </a:r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A206D430-7C7E-6EEC-F4D9-0AD0B74B4480}"/>
              </a:ext>
            </a:extLst>
          </p:cNvPr>
          <p:cNvGrpSpPr/>
          <p:nvPr/>
        </p:nvGrpSpPr>
        <p:grpSpPr>
          <a:xfrm>
            <a:off x="14712436" y="816258"/>
            <a:ext cx="2884832" cy="737968"/>
            <a:chOff x="0" y="0"/>
            <a:chExt cx="759791" cy="194362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785217BE-9D08-CE6C-822C-B77CB9F6310B}"/>
                </a:ext>
              </a:extLst>
            </p:cNvPr>
            <p:cNvSpPr/>
            <p:nvPr/>
          </p:nvSpPr>
          <p:spPr>
            <a:xfrm>
              <a:off x="0" y="0"/>
              <a:ext cx="759791" cy="194362"/>
            </a:xfrm>
            <a:custGeom>
              <a:avLst/>
              <a:gdLst/>
              <a:ahLst/>
              <a:cxnLst/>
              <a:rect l="l" t="t" r="r" b="b"/>
              <a:pathLst>
                <a:path w="759791" h="194362">
                  <a:moveTo>
                    <a:pt x="97181" y="0"/>
                  </a:moveTo>
                  <a:lnTo>
                    <a:pt x="662610" y="0"/>
                  </a:lnTo>
                  <a:cubicBezTo>
                    <a:pt x="716282" y="0"/>
                    <a:pt x="759791" y="43509"/>
                    <a:pt x="759791" y="97181"/>
                  </a:cubicBezTo>
                  <a:lnTo>
                    <a:pt x="759791" y="97181"/>
                  </a:lnTo>
                  <a:cubicBezTo>
                    <a:pt x="759791" y="122955"/>
                    <a:pt x="749552" y="147673"/>
                    <a:pt x="731327" y="165898"/>
                  </a:cubicBezTo>
                  <a:cubicBezTo>
                    <a:pt x="713102" y="184123"/>
                    <a:pt x="688384" y="194362"/>
                    <a:pt x="662610" y="194362"/>
                  </a:cubicBezTo>
                  <a:lnTo>
                    <a:pt x="97181" y="194362"/>
                  </a:lnTo>
                  <a:cubicBezTo>
                    <a:pt x="71407" y="194362"/>
                    <a:pt x="46689" y="184123"/>
                    <a:pt x="28464" y="165898"/>
                  </a:cubicBezTo>
                  <a:cubicBezTo>
                    <a:pt x="10239" y="147673"/>
                    <a:pt x="0" y="122955"/>
                    <a:pt x="0" y="97181"/>
                  </a:cubicBezTo>
                  <a:lnTo>
                    <a:pt x="0" y="97181"/>
                  </a:lnTo>
                  <a:cubicBezTo>
                    <a:pt x="0" y="71407"/>
                    <a:pt x="10239" y="46689"/>
                    <a:pt x="28464" y="28464"/>
                  </a:cubicBezTo>
                  <a:cubicBezTo>
                    <a:pt x="46689" y="10239"/>
                    <a:pt x="71407" y="0"/>
                    <a:pt x="97181" y="0"/>
                  </a:cubicBezTo>
                  <a:close/>
                </a:path>
              </a:pathLst>
            </a:custGeom>
            <a:solidFill>
              <a:srgbClr val="EBEEF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8109A962-FF36-D06E-CAE9-ED4E21D22308}"/>
                </a:ext>
              </a:extLst>
            </p:cNvPr>
            <p:cNvSpPr txBox="1"/>
            <p:nvPr/>
          </p:nvSpPr>
          <p:spPr>
            <a:xfrm>
              <a:off x="0" y="-38100"/>
              <a:ext cx="759791" cy="232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9" name="TextBox 9">
            <a:extLst>
              <a:ext uri="{FF2B5EF4-FFF2-40B4-BE49-F238E27FC236}">
                <a16:creationId xmlns:a16="http://schemas.microsoft.com/office/drawing/2014/main" id="{13898747-3CDF-44B1-3E27-FE9BF6952B23}"/>
              </a:ext>
            </a:extLst>
          </p:cNvPr>
          <p:cNvSpPr txBox="1"/>
          <p:nvPr/>
        </p:nvSpPr>
        <p:spPr>
          <a:xfrm>
            <a:off x="15803952" y="988103"/>
            <a:ext cx="1112448" cy="3359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3"/>
              </a:lnSpc>
              <a:spcBef>
                <a:spcPct val="0"/>
              </a:spcBef>
            </a:pPr>
            <a:r>
              <a:rPr lang="en-US" sz="2002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~10</a:t>
            </a:r>
            <a:r>
              <a:rPr lang="ko-KR" altLang="en-US" sz="2002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주차</a:t>
            </a:r>
            <a:endParaRPr lang="en-US" sz="2002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</p:spTree>
    <p:extLst>
      <p:ext uri="{BB962C8B-B14F-4D97-AF65-F5344CB8AC3E}">
        <p14:creationId xmlns:p14="http://schemas.microsoft.com/office/powerpoint/2010/main" val="341133189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3DBCF2-C9EA-C6C7-7165-C4C1879E56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">
            <a:extLst>
              <a:ext uri="{FF2B5EF4-FFF2-40B4-BE49-F238E27FC236}">
                <a16:creationId xmlns:a16="http://schemas.microsoft.com/office/drawing/2014/main" id="{81847747-6D1E-9A59-20CF-1232A0B1D71A}"/>
              </a:ext>
            </a:extLst>
          </p:cNvPr>
          <p:cNvSpPr txBox="1"/>
          <p:nvPr/>
        </p:nvSpPr>
        <p:spPr>
          <a:xfrm>
            <a:off x="1028700" y="971550"/>
            <a:ext cx="91821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altLang="ko-KR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Optimizer.py </a:t>
            </a:r>
            <a:r>
              <a:rPr lang="ko-KR" altLang="en-US" sz="3000" b="1" u="none" strike="noStrike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미구현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기능 구현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685846-9AB3-52E1-9CCF-E36C7D3A7E74}"/>
              </a:ext>
            </a:extLst>
          </p:cNvPr>
          <p:cNvSpPr txBox="1"/>
          <p:nvPr/>
        </p:nvSpPr>
        <p:spPr>
          <a:xfrm>
            <a:off x="838200" y="1866900"/>
            <a:ext cx="16154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 err="1"/>
              <a:t>service_management.zombie_cleanup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ko-KR" altLang="en-US" dirty="0"/>
              <a:t>실제환경에 </a:t>
            </a:r>
            <a:r>
              <a:rPr lang="en-US" altLang="ko-KR" dirty="0" err="1"/>
              <a:t>psutil</a:t>
            </a:r>
            <a:r>
              <a:rPr lang="en-US" altLang="ko-KR" dirty="0"/>
              <a:t> </a:t>
            </a:r>
            <a:r>
              <a:rPr lang="ko-KR" altLang="en-US" dirty="0"/>
              <a:t>설치 후 실행하니 정상적으로 작동</a:t>
            </a:r>
            <a:endParaRPr lang="en-US" altLang="ko-KR" dirty="0"/>
          </a:p>
          <a:p>
            <a:pPr marL="800100" lvl="1" indent="-342900">
              <a:buAutoNum type="arabicPeriod"/>
            </a:pP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83EA001-4A78-DE5E-4C04-81EE203FA9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452" y="3352800"/>
            <a:ext cx="9260273" cy="56971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E565160-012C-9C16-39CC-0E24E31B6205}"/>
              </a:ext>
            </a:extLst>
          </p:cNvPr>
          <p:cNvSpPr txBox="1"/>
          <p:nvPr/>
        </p:nvSpPr>
        <p:spPr>
          <a:xfrm>
            <a:off x="10896600" y="4686300"/>
            <a:ext cx="55626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// </a:t>
            </a:r>
            <a:r>
              <a:rPr lang="ko-KR" altLang="en-US" dirty="0" err="1"/>
              <a:t>zombie.c</a:t>
            </a:r>
            <a:endParaRPr lang="ko-KR" altLang="en-US" dirty="0"/>
          </a:p>
          <a:p>
            <a:r>
              <a:rPr lang="ko-KR" altLang="en-US" dirty="0"/>
              <a:t>#include &lt;</a:t>
            </a:r>
            <a:r>
              <a:rPr lang="ko-KR" altLang="en-US" dirty="0" err="1"/>
              <a:t>stdlib.h</a:t>
            </a:r>
            <a:r>
              <a:rPr lang="ko-KR" altLang="en-US" dirty="0"/>
              <a:t>&gt;</a:t>
            </a:r>
          </a:p>
          <a:p>
            <a:r>
              <a:rPr lang="ko-KR" altLang="en-US" dirty="0"/>
              <a:t>#include &lt;</a:t>
            </a:r>
            <a:r>
              <a:rPr lang="ko-KR" altLang="en-US" dirty="0" err="1"/>
              <a:t>unistd.h</a:t>
            </a:r>
            <a:r>
              <a:rPr lang="ko-KR" altLang="en-US" dirty="0"/>
              <a:t>&gt;</a:t>
            </a:r>
          </a:p>
          <a:p>
            <a:r>
              <a:rPr lang="ko-KR" altLang="en-US" dirty="0" err="1"/>
              <a:t>int</a:t>
            </a:r>
            <a:r>
              <a:rPr lang="ko-KR" altLang="en-US" dirty="0"/>
              <a:t> </a:t>
            </a:r>
            <a:r>
              <a:rPr lang="ko-KR" altLang="en-US" dirty="0" err="1"/>
              <a:t>main</a:t>
            </a:r>
            <a:r>
              <a:rPr lang="ko-KR" altLang="en-US" dirty="0"/>
              <a:t>() {</a:t>
            </a:r>
          </a:p>
          <a:p>
            <a:r>
              <a:rPr lang="ko-KR" altLang="en-US" dirty="0"/>
              <a:t>    </a:t>
            </a:r>
            <a:r>
              <a:rPr lang="ko-KR" altLang="en-US" dirty="0" err="1"/>
              <a:t>if</a:t>
            </a:r>
            <a:r>
              <a:rPr lang="ko-KR" altLang="en-US" dirty="0"/>
              <a:t> (</a:t>
            </a:r>
            <a:r>
              <a:rPr lang="ko-KR" altLang="en-US" dirty="0" err="1"/>
              <a:t>fork</a:t>
            </a:r>
            <a:r>
              <a:rPr lang="ko-KR" altLang="en-US" dirty="0"/>
              <a:t>() &gt; 0) </a:t>
            </a:r>
            <a:r>
              <a:rPr lang="ko-KR" altLang="en-US" dirty="0" err="1"/>
              <a:t>sleep</a:t>
            </a:r>
            <a:r>
              <a:rPr lang="ko-KR" altLang="en-US" dirty="0"/>
              <a:t>(100);  // 부모는 계속 살아있음</a:t>
            </a:r>
          </a:p>
          <a:p>
            <a:r>
              <a:rPr lang="ko-KR" altLang="en-US" dirty="0"/>
              <a:t>    </a:t>
            </a:r>
            <a:r>
              <a:rPr lang="ko-KR" altLang="en-US" dirty="0" err="1"/>
              <a:t>else</a:t>
            </a:r>
            <a:r>
              <a:rPr lang="ko-KR" altLang="en-US" dirty="0"/>
              <a:t> </a:t>
            </a:r>
            <a:r>
              <a:rPr lang="ko-KR" altLang="en-US" dirty="0" err="1"/>
              <a:t>exit</a:t>
            </a:r>
            <a:r>
              <a:rPr lang="ko-KR" altLang="en-US" dirty="0"/>
              <a:t>(0);                // 자식 즉시 종료</a:t>
            </a:r>
          </a:p>
          <a:p>
            <a:r>
              <a:rPr lang="ko-KR" alt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25741331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50B1FC-82DB-D923-611F-12842125F4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">
            <a:extLst>
              <a:ext uri="{FF2B5EF4-FFF2-40B4-BE49-F238E27FC236}">
                <a16:creationId xmlns:a16="http://schemas.microsoft.com/office/drawing/2014/main" id="{D9AD0DB3-85C1-5DB3-4D9A-6B3D2AD3AF00}"/>
              </a:ext>
            </a:extLst>
          </p:cNvPr>
          <p:cNvSpPr txBox="1"/>
          <p:nvPr/>
        </p:nvSpPr>
        <p:spPr>
          <a:xfrm>
            <a:off x="1028700" y="971550"/>
            <a:ext cx="91821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altLang="ko-KR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Optimizer.py </a:t>
            </a:r>
            <a:r>
              <a:rPr lang="ko-KR" altLang="en-US" sz="3000" b="1" u="none" strike="noStrike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미구현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기능 구현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211133-07D2-A8D0-E807-84FF30ADB803}"/>
              </a:ext>
            </a:extLst>
          </p:cNvPr>
          <p:cNvSpPr txBox="1"/>
          <p:nvPr/>
        </p:nvSpPr>
        <p:spPr>
          <a:xfrm>
            <a:off x="838200" y="1866900"/>
            <a:ext cx="1615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 err="1"/>
              <a:t>memory_optimization.low_memory_threshold_percent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ko-KR" altLang="en-US" dirty="0"/>
              <a:t>테스트를 위해 임계치 </a:t>
            </a:r>
            <a:r>
              <a:rPr lang="en-US" altLang="ko-KR" dirty="0"/>
              <a:t>15-&gt;90</a:t>
            </a:r>
            <a:r>
              <a:rPr lang="ko-KR" altLang="en-US" dirty="0"/>
              <a:t>으로 변경</a:t>
            </a:r>
            <a:endParaRPr lang="en-US" altLang="ko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BAF55B-48DF-BA93-13E9-99756AB3FB52}"/>
              </a:ext>
            </a:extLst>
          </p:cNvPr>
          <p:cNvSpPr txBox="1"/>
          <p:nvPr/>
        </p:nvSpPr>
        <p:spPr>
          <a:xfrm>
            <a:off x="9829800" y="5801040"/>
            <a:ext cx="55626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메모리의 캐시가 삭제되어서 메모리의 용량이 조금 확보된 것을 확인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15C6FD2-D51A-3155-FB60-382684E805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3543300"/>
            <a:ext cx="7030431" cy="451548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D265031-3073-43F3-5A98-8C361393F8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5400" y="3583858"/>
            <a:ext cx="6925642" cy="40963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2D69808-3A8A-F82B-0E3A-58E159787A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4897" y="4363634"/>
            <a:ext cx="6982799" cy="323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78637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F2C05B-A8E3-6FA6-F0B8-E90FFAA328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">
            <a:extLst>
              <a:ext uri="{FF2B5EF4-FFF2-40B4-BE49-F238E27FC236}">
                <a16:creationId xmlns:a16="http://schemas.microsoft.com/office/drawing/2014/main" id="{DD5A5D76-EB05-42BD-0AF6-95D951E1A803}"/>
              </a:ext>
            </a:extLst>
          </p:cNvPr>
          <p:cNvSpPr txBox="1"/>
          <p:nvPr/>
        </p:nvSpPr>
        <p:spPr>
          <a:xfrm>
            <a:off x="1028700" y="971550"/>
            <a:ext cx="91821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altLang="ko-KR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Optimizer.py </a:t>
            </a:r>
            <a:r>
              <a:rPr lang="ko-KR" altLang="en-US" sz="3000" b="1" u="none" strike="noStrike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미구현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기능 구현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A0C946-9C57-F20D-2983-E205BA25F8F6}"/>
              </a:ext>
            </a:extLst>
          </p:cNvPr>
          <p:cNvSpPr txBox="1"/>
          <p:nvPr/>
        </p:nvSpPr>
        <p:spPr>
          <a:xfrm>
            <a:off x="838200" y="1866900"/>
            <a:ext cx="161544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 err="1"/>
              <a:t>Optimize_disk</a:t>
            </a:r>
            <a:r>
              <a:rPr lang="en-US" altLang="ko-KR" dirty="0"/>
              <a:t> </a:t>
            </a:r>
            <a:r>
              <a:rPr lang="ko-KR" altLang="en-US" dirty="0"/>
              <a:t>정리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en-US" altLang="ko-KR" dirty="0" err="1"/>
              <a:t>inode</a:t>
            </a:r>
            <a:r>
              <a:rPr lang="en-US" altLang="ko-KR" dirty="0"/>
              <a:t> </a:t>
            </a:r>
            <a:r>
              <a:rPr lang="ko-KR" altLang="en-US" dirty="0"/>
              <a:t>정리	</a:t>
            </a:r>
            <a:endParaRPr lang="en-US" altLang="ko-KR" dirty="0"/>
          </a:p>
          <a:p>
            <a:pPr marL="1257300" lvl="2" indent="-342900">
              <a:buAutoNum type="arabicPeriod"/>
            </a:pPr>
            <a:r>
              <a:rPr lang="ko-KR" altLang="en-US" dirty="0"/>
              <a:t>빈 파일</a:t>
            </a:r>
            <a:r>
              <a:rPr lang="en-US" altLang="ko-KR" dirty="0"/>
              <a:t>/</a:t>
            </a:r>
            <a:r>
              <a:rPr lang="ko-KR" altLang="en-US" dirty="0"/>
              <a:t>디렉토리를 삭제해서 </a:t>
            </a:r>
            <a:r>
              <a:rPr lang="en-US" altLang="ko-KR" dirty="0" err="1"/>
              <a:t>inode</a:t>
            </a:r>
            <a:r>
              <a:rPr lang="en-US" altLang="ko-KR" dirty="0"/>
              <a:t> </a:t>
            </a:r>
            <a:r>
              <a:rPr lang="ko-KR" altLang="en-US" dirty="0"/>
              <a:t>공간 확보가 목적</a:t>
            </a:r>
            <a:r>
              <a:rPr lang="en-US" altLang="ko-KR" dirty="0"/>
              <a:t>. </a:t>
            </a:r>
          </a:p>
          <a:p>
            <a:pPr marL="1257300" lvl="2" indent="-342900">
              <a:buAutoNum type="arabicPeriod"/>
            </a:pPr>
            <a:r>
              <a:rPr lang="ko-KR" altLang="en-US" dirty="0"/>
              <a:t>경로는 고정형</a:t>
            </a:r>
            <a:r>
              <a:rPr lang="en-US" altLang="ko-KR" dirty="0"/>
              <a:t>(</a:t>
            </a:r>
            <a:r>
              <a:rPr lang="ko-KR" altLang="en-US" dirty="0"/>
              <a:t>예</a:t>
            </a:r>
            <a:r>
              <a:rPr lang="en-US" altLang="ko-KR" dirty="0"/>
              <a:t>: /var/log, /</a:t>
            </a:r>
            <a:r>
              <a:rPr lang="en-US" altLang="ko-KR" dirty="0" err="1"/>
              <a:t>etc</a:t>
            </a:r>
            <a:r>
              <a:rPr lang="en-US" altLang="ko-KR" dirty="0"/>
              <a:t>)</a:t>
            </a:r>
            <a:r>
              <a:rPr lang="ko-KR" altLang="en-US" dirty="0"/>
              <a:t>으로 설정에만 명시</a:t>
            </a:r>
            <a:r>
              <a:rPr lang="en-US" altLang="ko-KR" dirty="0"/>
              <a:t>. </a:t>
            </a:r>
          </a:p>
          <a:p>
            <a:pPr marL="1257300" lvl="2" indent="-342900">
              <a:buAutoNum type="arabicPeriod"/>
            </a:pPr>
            <a:r>
              <a:rPr lang="ko-KR" altLang="en-US" dirty="0"/>
              <a:t>사용자가 자주 수정하지 않음</a:t>
            </a:r>
            <a:r>
              <a:rPr lang="en-US" altLang="ko-KR" dirty="0"/>
              <a:t>.</a:t>
            </a:r>
          </a:p>
          <a:p>
            <a:pPr marL="800100" lvl="1" indent="-342900">
              <a:buAutoNum type="arabicPeriod"/>
            </a:pPr>
            <a:r>
              <a:rPr lang="ko-KR" altLang="en-US" dirty="0"/>
              <a:t>파일</a:t>
            </a:r>
            <a:r>
              <a:rPr lang="en-US" altLang="ko-KR" dirty="0"/>
              <a:t>/</a:t>
            </a:r>
            <a:r>
              <a:rPr lang="ko-KR" altLang="en-US" dirty="0"/>
              <a:t>디렉토리 정리	</a:t>
            </a:r>
            <a:endParaRPr lang="en-US" altLang="ko-KR" dirty="0"/>
          </a:p>
          <a:p>
            <a:pPr marL="1257300" lvl="2" indent="-342900">
              <a:buAutoNum type="arabicPeriod"/>
            </a:pPr>
            <a:r>
              <a:rPr lang="en-US" altLang="ko-KR" dirty="0"/>
              <a:t>/</a:t>
            </a:r>
            <a:r>
              <a:rPr lang="en-US" altLang="ko-KR" dirty="0" err="1"/>
              <a:t>tmp</a:t>
            </a:r>
            <a:r>
              <a:rPr lang="en-US" altLang="ko-KR" dirty="0"/>
              <a:t>, /download </a:t>
            </a:r>
            <a:r>
              <a:rPr lang="ko-KR" altLang="en-US" dirty="0"/>
              <a:t>같은 더미</a:t>
            </a:r>
            <a:r>
              <a:rPr lang="en-US" altLang="ko-KR" dirty="0"/>
              <a:t>/</a:t>
            </a:r>
            <a:r>
              <a:rPr lang="ko-KR" altLang="en-US" dirty="0"/>
              <a:t>임시 경로에 있는 파일들을 정기적으로 정리</a:t>
            </a:r>
            <a:r>
              <a:rPr lang="en-US" altLang="ko-KR" dirty="0"/>
              <a:t>. </a:t>
            </a:r>
          </a:p>
          <a:p>
            <a:pPr marL="1257300" lvl="2" indent="-342900">
              <a:buAutoNum type="arabicPeriod"/>
            </a:pPr>
            <a:r>
              <a:rPr lang="ko-KR" altLang="en-US" dirty="0"/>
              <a:t>생존 시간 필터 </a:t>
            </a:r>
            <a:r>
              <a:rPr lang="en-US" altLang="ko-KR" dirty="0"/>
              <a:t>+ </a:t>
            </a:r>
            <a:r>
              <a:rPr lang="ko-KR" altLang="en-US" dirty="0"/>
              <a:t>로그 기록 포함</a:t>
            </a:r>
            <a:r>
              <a:rPr lang="en-US" altLang="ko-KR" dirty="0"/>
              <a:t>. </a:t>
            </a:r>
          </a:p>
          <a:p>
            <a:pPr marL="1257300" lvl="2" indent="-342900">
              <a:buAutoNum type="arabicPeriod"/>
            </a:pPr>
            <a:r>
              <a:rPr lang="ko-KR" altLang="en-US" dirty="0"/>
              <a:t>이후 </a:t>
            </a:r>
            <a:r>
              <a:rPr lang="en-US" altLang="ko-KR" dirty="0"/>
              <a:t>GUI</a:t>
            </a:r>
            <a:r>
              <a:rPr lang="ko-KR" altLang="en-US" dirty="0"/>
              <a:t>로 경로 등 설정 가능하게 확장 예정</a:t>
            </a:r>
            <a:r>
              <a:rPr lang="en-US" altLang="ko-KR" dirty="0"/>
              <a:t>.</a:t>
            </a:r>
          </a:p>
          <a:p>
            <a:pPr lvl="2"/>
            <a:endParaRPr lang="en-US" altLang="ko-KR" dirty="0"/>
          </a:p>
          <a:p>
            <a:pPr lvl="2"/>
            <a:r>
              <a:rPr lang="ko-KR" altLang="en-US" dirty="0"/>
              <a:t>기존코드에서 </a:t>
            </a:r>
            <a:r>
              <a:rPr lang="en-US" altLang="ko-KR" dirty="0" err="1"/>
              <a:t>inode</a:t>
            </a:r>
            <a:r>
              <a:rPr lang="ko-KR" altLang="en-US" dirty="0"/>
              <a:t>쪽에 추가하지 말고 나누어서 추가</a:t>
            </a:r>
            <a:endParaRPr lang="en-US" altLang="ko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D3660D-6388-63F4-B1B7-A5E18DE39FE3}"/>
              </a:ext>
            </a:extLst>
          </p:cNvPr>
          <p:cNvSpPr txBox="1"/>
          <p:nvPr/>
        </p:nvSpPr>
        <p:spPr>
          <a:xfrm>
            <a:off x="381000" y="5370323"/>
            <a:ext cx="7010400" cy="172265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disk_optimization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{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enable_defrag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defrag_paths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[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"/home"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"/var"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],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inode_cleanup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{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"enable"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target_paths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[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tmp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"/var/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tmp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],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remove_empty_dirs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True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}</a:t>
            </a:r>
          </a:p>
          <a:p>
            <a:pPr>
              <a:lnSpc>
                <a:spcPts val="1425"/>
              </a:lnSpc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},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7B9E05A-4A98-6D4E-FDEF-DB224A321CD6}"/>
              </a:ext>
            </a:extLst>
          </p:cNvPr>
          <p:cNvSpPr txBox="1"/>
          <p:nvPr/>
        </p:nvSpPr>
        <p:spPr>
          <a:xfrm>
            <a:off x="8763000" y="5371180"/>
            <a:ext cx="9144000" cy="369755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disk_optimization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{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enable_defrag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defrag_paths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[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"/home"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"/var"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],</a:t>
            </a:r>
          </a:p>
          <a:p>
            <a:pPr>
              <a:lnSpc>
                <a:spcPts val="1425"/>
              </a:lnSpc>
              <a:buNone/>
            </a:pPr>
            <a:b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inode_cleanup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{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"enable"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target_paths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[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"/var/log"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"/lib"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],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min_file_age_minutes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remove_empty_dirs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log_file_path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"/var/log/inode_cleanup.log"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},</a:t>
            </a:r>
          </a:p>
          <a:p>
            <a:pPr>
              <a:lnSpc>
                <a:spcPts val="1425"/>
              </a:lnSpc>
              <a:buNone/>
            </a:pPr>
            <a:b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temp_cleanup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{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"enable"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target_paths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[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tmp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"/download"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],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min_file_age_minutes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remove_empty_dirs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log_file_path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"/var/log/temp_cleanup.log"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}</a:t>
            </a:r>
          </a:p>
          <a:p>
            <a:pPr>
              <a:lnSpc>
                <a:spcPts val="1425"/>
              </a:lnSpc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}</a:t>
            </a:r>
          </a:p>
        </p:txBody>
      </p:sp>
    </p:spTree>
    <p:extLst>
      <p:ext uri="{BB962C8B-B14F-4D97-AF65-F5344CB8AC3E}">
        <p14:creationId xmlns:p14="http://schemas.microsoft.com/office/powerpoint/2010/main" val="406381345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F01652-68CE-3B9F-9655-82AB95724F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">
            <a:extLst>
              <a:ext uri="{FF2B5EF4-FFF2-40B4-BE49-F238E27FC236}">
                <a16:creationId xmlns:a16="http://schemas.microsoft.com/office/drawing/2014/main" id="{2AFA7F72-9DD1-F70F-9541-499FA7FBF1CF}"/>
              </a:ext>
            </a:extLst>
          </p:cNvPr>
          <p:cNvSpPr txBox="1"/>
          <p:nvPr/>
        </p:nvSpPr>
        <p:spPr>
          <a:xfrm>
            <a:off x="1028700" y="971550"/>
            <a:ext cx="91821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altLang="ko-KR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Optimizer.py </a:t>
            </a:r>
            <a:r>
              <a:rPr lang="ko-KR" altLang="en-US" sz="3000" b="1" u="none" strike="noStrike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미구현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기능 구현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215D7B-FF51-8CD5-607B-06334D136FE4}"/>
              </a:ext>
            </a:extLst>
          </p:cNvPr>
          <p:cNvSpPr txBox="1"/>
          <p:nvPr/>
        </p:nvSpPr>
        <p:spPr>
          <a:xfrm>
            <a:off x="838200" y="1866900"/>
            <a:ext cx="161544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 err="1"/>
              <a:t>Optimize_disk</a:t>
            </a:r>
            <a:r>
              <a:rPr lang="en-US" altLang="ko-KR" dirty="0"/>
              <a:t> </a:t>
            </a:r>
            <a:r>
              <a:rPr lang="ko-KR" altLang="en-US" dirty="0"/>
              <a:t>정리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en-US" altLang="ko-KR" dirty="0" err="1"/>
              <a:t>inode</a:t>
            </a:r>
            <a:r>
              <a:rPr lang="en-US" altLang="ko-KR" dirty="0"/>
              <a:t> </a:t>
            </a:r>
            <a:r>
              <a:rPr lang="ko-KR" altLang="en-US" dirty="0"/>
              <a:t>정리	</a:t>
            </a:r>
            <a:endParaRPr lang="en-US" altLang="ko-KR" dirty="0"/>
          </a:p>
          <a:p>
            <a:pPr marL="1257300" lvl="2" indent="-342900">
              <a:buAutoNum type="arabicPeriod"/>
            </a:pPr>
            <a:r>
              <a:rPr lang="ko-KR" altLang="en-US" dirty="0"/>
              <a:t>빈 파일</a:t>
            </a:r>
            <a:r>
              <a:rPr lang="en-US" altLang="ko-KR" dirty="0"/>
              <a:t>/</a:t>
            </a:r>
            <a:r>
              <a:rPr lang="ko-KR" altLang="en-US" dirty="0"/>
              <a:t>디렉토리를 삭제해서 </a:t>
            </a:r>
            <a:r>
              <a:rPr lang="en-US" altLang="ko-KR" dirty="0" err="1"/>
              <a:t>inode</a:t>
            </a:r>
            <a:r>
              <a:rPr lang="en-US" altLang="ko-KR" dirty="0"/>
              <a:t> </a:t>
            </a:r>
            <a:r>
              <a:rPr lang="ko-KR" altLang="en-US" dirty="0"/>
              <a:t>공간 확보가 목적</a:t>
            </a:r>
            <a:r>
              <a:rPr lang="en-US" altLang="ko-KR" dirty="0"/>
              <a:t>. </a:t>
            </a:r>
          </a:p>
          <a:p>
            <a:pPr marL="1257300" lvl="2" indent="-342900">
              <a:buAutoNum type="arabicPeriod"/>
            </a:pPr>
            <a:r>
              <a:rPr lang="ko-KR" altLang="en-US" dirty="0"/>
              <a:t>경로는 고정형</a:t>
            </a:r>
            <a:r>
              <a:rPr lang="en-US" altLang="ko-KR" dirty="0"/>
              <a:t>(</a:t>
            </a:r>
            <a:r>
              <a:rPr lang="ko-KR" altLang="en-US" dirty="0"/>
              <a:t>예</a:t>
            </a:r>
            <a:r>
              <a:rPr lang="en-US" altLang="ko-KR" dirty="0"/>
              <a:t>: /var/log, /</a:t>
            </a:r>
            <a:r>
              <a:rPr lang="en-US" altLang="ko-KR" dirty="0" err="1"/>
              <a:t>etc</a:t>
            </a:r>
            <a:r>
              <a:rPr lang="en-US" altLang="ko-KR" dirty="0"/>
              <a:t>)</a:t>
            </a:r>
            <a:r>
              <a:rPr lang="ko-KR" altLang="en-US" dirty="0"/>
              <a:t>으로 설정에만 명시</a:t>
            </a:r>
            <a:r>
              <a:rPr lang="en-US" altLang="ko-KR" dirty="0"/>
              <a:t>. </a:t>
            </a:r>
          </a:p>
          <a:p>
            <a:pPr marL="1257300" lvl="2" indent="-342900">
              <a:buAutoNum type="arabicPeriod"/>
            </a:pPr>
            <a:r>
              <a:rPr lang="ko-KR" altLang="en-US" dirty="0"/>
              <a:t>사용자가 자주 수정하지 않음</a:t>
            </a:r>
            <a:r>
              <a:rPr lang="en-US" altLang="ko-KR" dirty="0"/>
              <a:t>.</a:t>
            </a:r>
          </a:p>
          <a:p>
            <a:pPr marL="800100" lvl="1" indent="-342900">
              <a:buAutoNum type="arabicPeriod"/>
            </a:pPr>
            <a:r>
              <a:rPr lang="ko-KR" altLang="en-US" dirty="0"/>
              <a:t>파일</a:t>
            </a:r>
            <a:r>
              <a:rPr lang="en-US" altLang="ko-KR" dirty="0"/>
              <a:t>/</a:t>
            </a:r>
            <a:r>
              <a:rPr lang="ko-KR" altLang="en-US" dirty="0"/>
              <a:t>디렉토리 정리	</a:t>
            </a:r>
            <a:endParaRPr lang="en-US" altLang="ko-KR" dirty="0"/>
          </a:p>
          <a:p>
            <a:pPr marL="1257300" lvl="2" indent="-342900">
              <a:buAutoNum type="arabicPeriod"/>
            </a:pPr>
            <a:r>
              <a:rPr lang="en-US" altLang="ko-KR" dirty="0"/>
              <a:t>/</a:t>
            </a:r>
            <a:r>
              <a:rPr lang="en-US" altLang="ko-KR" dirty="0" err="1"/>
              <a:t>tmp</a:t>
            </a:r>
            <a:r>
              <a:rPr lang="en-US" altLang="ko-KR" dirty="0"/>
              <a:t>, /download </a:t>
            </a:r>
            <a:r>
              <a:rPr lang="ko-KR" altLang="en-US" dirty="0"/>
              <a:t>같은 더미</a:t>
            </a:r>
            <a:r>
              <a:rPr lang="en-US" altLang="ko-KR" dirty="0"/>
              <a:t>/</a:t>
            </a:r>
            <a:r>
              <a:rPr lang="ko-KR" altLang="en-US" dirty="0"/>
              <a:t>임시 경로에 있는 파일들을 정기적으로 정리</a:t>
            </a:r>
            <a:r>
              <a:rPr lang="en-US" altLang="ko-KR" dirty="0"/>
              <a:t>. </a:t>
            </a:r>
          </a:p>
          <a:p>
            <a:pPr marL="1257300" lvl="2" indent="-342900">
              <a:buAutoNum type="arabicPeriod"/>
            </a:pPr>
            <a:r>
              <a:rPr lang="ko-KR" altLang="en-US" dirty="0"/>
              <a:t>생존 시간 필터 </a:t>
            </a:r>
            <a:r>
              <a:rPr lang="en-US" altLang="ko-KR" dirty="0"/>
              <a:t>+ </a:t>
            </a:r>
            <a:r>
              <a:rPr lang="ko-KR" altLang="en-US" dirty="0"/>
              <a:t>로그 기록 포함</a:t>
            </a:r>
            <a:r>
              <a:rPr lang="en-US" altLang="ko-KR" dirty="0"/>
              <a:t>. </a:t>
            </a:r>
          </a:p>
          <a:p>
            <a:pPr marL="1257300" lvl="2" indent="-342900">
              <a:buAutoNum type="arabicPeriod"/>
            </a:pPr>
            <a:r>
              <a:rPr lang="ko-KR" altLang="en-US" dirty="0"/>
              <a:t>이후 </a:t>
            </a:r>
            <a:r>
              <a:rPr lang="en-US" altLang="ko-KR" dirty="0"/>
              <a:t>GUI</a:t>
            </a:r>
            <a:r>
              <a:rPr lang="ko-KR" altLang="en-US" dirty="0"/>
              <a:t>로 경로 등 설정 가능하게 확장 예정</a:t>
            </a:r>
            <a:r>
              <a:rPr lang="en-US" altLang="ko-KR" dirty="0"/>
              <a:t>.</a:t>
            </a:r>
          </a:p>
          <a:p>
            <a:pPr lvl="2"/>
            <a:endParaRPr lang="en-US" altLang="ko-KR" dirty="0"/>
          </a:p>
          <a:p>
            <a:pPr lvl="2"/>
            <a:r>
              <a:rPr lang="en-US" altLang="ko-KR" dirty="0" err="1"/>
              <a:t>Inode</a:t>
            </a:r>
            <a:r>
              <a:rPr lang="ko-KR" altLang="en-US" dirty="0"/>
              <a:t>정리의 코드수정 및 오래된 파일</a:t>
            </a:r>
            <a:r>
              <a:rPr lang="en-US" altLang="ko-KR" dirty="0"/>
              <a:t>, </a:t>
            </a:r>
            <a:r>
              <a:rPr lang="ko-KR" altLang="en-US" dirty="0"/>
              <a:t>디렉토리 삭제 추가</a:t>
            </a:r>
            <a:endParaRPr lang="en-US" altLang="ko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0E7F69-0208-E242-3846-E536C3DBF3F1}"/>
              </a:ext>
            </a:extLst>
          </p:cNvPr>
          <p:cNvSpPr txBox="1"/>
          <p:nvPr/>
        </p:nvSpPr>
        <p:spPr>
          <a:xfrm>
            <a:off x="1040990" y="5981700"/>
            <a:ext cx="8610600" cy="118404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inode_cfg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disk_config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.get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inode_cleanup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{})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inode_cfg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.get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"enable"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inode_cfg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.get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target_paths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[]):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run_command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"find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-type f -empty -delete"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inode_cfg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.get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remove_empty_dirs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pPr>
              <a:lnSpc>
                <a:spcPts val="1425"/>
              </a:lnSpc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run_command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"find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-type d -empty -delete"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52099072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E8BD1A-64F5-E85D-D2E4-C03DEE1D0A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">
            <a:extLst>
              <a:ext uri="{FF2B5EF4-FFF2-40B4-BE49-F238E27FC236}">
                <a16:creationId xmlns:a16="http://schemas.microsoft.com/office/drawing/2014/main" id="{D04A9582-C84E-CA75-21F0-2CA9B443ED2A}"/>
              </a:ext>
            </a:extLst>
          </p:cNvPr>
          <p:cNvSpPr txBox="1"/>
          <p:nvPr/>
        </p:nvSpPr>
        <p:spPr>
          <a:xfrm>
            <a:off x="1028700" y="971550"/>
            <a:ext cx="91821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altLang="ko-KR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Optimizer.py </a:t>
            </a:r>
            <a:r>
              <a:rPr lang="ko-KR" altLang="en-US" sz="3000" b="1" u="none" strike="noStrike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미구현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기능 구현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3F0368-6952-07A5-EEFB-1F172DDEBCDB}"/>
              </a:ext>
            </a:extLst>
          </p:cNvPr>
          <p:cNvSpPr txBox="1"/>
          <p:nvPr/>
        </p:nvSpPr>
        <p:spPr>
          <a:xfrm>
            <a:off x="838200" y="1866900"/>
            <a:ext cx="16154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 err="1"/>
              <a:t>Optimize_disk</a:t>
            </a:r>
            <a:r>
              <a:rPr lang="en-US" altLang="ko-KR" dirty="0"/>
              <a:t> </a:t>
            </a:r>
            <a:r>
              <a:rPr lang="ko-KR" altLang="en-US" dirty="0"/>
              <a:t>정리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추가된 코드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en-US" altLang="ko-KR" dirty="0" err="1"/>
              <a:t>Inode</a:t>
            </a:r>
            <a:r>
              <a:rPr lang="en-US" altLang="ko-KR" dirty="0"/>
              <a:t> cleanup, temp cleanup </a:t>
            </a:r>
            <a:r>
              <a:rPr lang="ko-KR" altLang="en-US" dirty="0"/>
              <a:t>둘 다 같은 내용에 경로만 다르기 때문에 함수로 묶어서 사용</a:t>
            </a:r>
            <a:endParaRPr lang="en-US" altLang="ko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49572D-B660-9408-6D80-4DAAB16A81AD}"/>
              </a:ext>
            </a:extLst>
          </p:cNvPr>
          <p:cNvSpPr txBox="1"/>
          <p:nvPr/>
        </p:nvSpPr>
        <p:spPr>
          <a:xfrm>
            <a:off x="685800" y="2790230"/>
            <a:ext cx="17221200" cy="74481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 err="1">
                <a:latin typeface="+mn-ea"/>
                <a:cs typeface="Cascadia Mono ExtraLight" panose="020B0609020000020004" pitchFamily="49" charset="0"/>
              </a:rPr>
              <a:t>def</a:t>
            </a:r>
            <a:r>
              <a:rPr lang="ko-KR" altLang="en-US" dirty="0">
                <a:latin typeface="+mn-ea"/>
                <a:cs typeface="Cascadia Mono ExtraLight" panose="020B0609020000020004" pitchFamily="49" charset="0"/>
              </a:rPr>
              <a:t> </a:t>
            </a:r>
            <a:r>
              <a:rPr lang="ko-KR" altLang="en-US" dirty="0" err="1">
                <a:latin typeface="+mn-ea"/>
                <a:cs typeface="Cascadia Mono ExtraLight" panose="020B0609020000020004" pitchFamily="49" charset="0"/>
              </a:rPr>
              <a:t>cleanup_inode_targets</a:t>
            </a:r>
            <a:r>
              <a:rPr lang="ko-KR" altLang="en-US" dirty="0">
                <a:latin typeface="+mn-ea"/>
                <a:cs typeface="Cascadia Mono ExtraLight" panose="020B0609020000020004" pitchFamily="49" charset="0"/>
              </a:rPr>
              <a:t>(</a:t>
            </a:r>
          </a:p>
          <a:p>
            <a:r>
              <a:rPr lang="ko-KR" altLang="en-US" dirty="0">
                <a:latin typeface="+mn-ea"/>
                <a:cs typeface="Cascadia Mono ExtraLight" panose="020B0609020000020004" pitchFamily="49" charset="0"/>
              </a:rPr>
              <a:t>    </a:t>
            </a:r>
            <a:r>
              <a:rPr lang="ko-KR" altLang="en-US" dirty="0" err="1">
                <a:latin typeface="+mn-ea"/>
                <a:cs typeface="Cascadia Mono ExtraLight" panose="020B0609020000020004" pitchFamily="49" charset="0"/>
              </a:rPr>
              <a:t>target_paths</a:t>
            </a:r>
            <a:r>
              <a:rPr lang="ko-KR" altLang="en-US" dirty="0">
                <a:latin typeface="+mn-ea"/>
                <a:cs typeface="Cascadia Mono ExtraLight" panose="020B0609020000020004" pitchFamily="49" charset="0"/>
              </a:rPr>
              <a:t>,</a:t>
            </a:r>
            <a:r>
              <a:rPr lang="en-US" altLang="ko-KR" dirty="0">
                <a:latin typeface="+mn-ea"/>
                <a:cs typeface="Cascadia Mono ExtraLight" panose="020B0609020000020004" pitchFamily="49" charset="0"/>
              </a:rPr>
              <a:t>			</a:t>
            </a:r>
            <a:r>
              <a:rPr lang="ko-KR" altLang="en-US" dirty="0">
                <a:latin typeface="+mn-ea"/>
                <a:cs typeface="Cascadia Mono ExtraLight" panose="020B0609020000020004" pitchFamily="49" charset="0"/>
              </a:rPr>
              <a:t>빈 파일 정리	</a:t>
            </a:r>
            <a:r>
              <a:rPr lang="en-US" altLang="ko-KR" dirty="0">
                <a:latin typeface="+mn-ea"/>
                <a:cs typeface="Cascadia Mono ExtraLight" panose="020B0609020000020004" pitchFamily="49" charset="0"/>
              </a:rPr>
              <a:t>0</a:t>
            </a:r>
            <a:r>
              <a:rPr lang="ko-KR" altLang="en-US" dirty="0">
                <a:latin typeface="+mn-ea"/>
                <a:cs typeface="Cascadia Mono ExtraLight" panose="020B0609020000020004" pitchFamily="49" charset="0"/>
              </a:rPr>
              <a:t>바이트인 파일을 찾아 삭제</a:t>
            </a:r>
          </a:p>
          <a:p>
            <a:r>
              <a:rPr lang="ko-KR" altLang="en-US" dirty="0">
                <a:latin typeface="+mn-ea"/>
                <a:cs typeface="Cascadia Mono ExtraLight" panose="020B0609020000020004" pitchFamily="49" charset="0"/>
              </a:rPr>
              <a:t>    </a:t>
            </a:r>
            <a:r>
              <a:rPr lang="ko-KR" altLang="en-US" dirty="0" err="1">
                <a:latin typeface="+mn-ea"/>
                <a:cs typeface="Cascadia Mono ExtraLight" panose="020B0609020000020004" pitchFamily="49" charset="0"/>
              </a:rPr>
              <a:t>remove_empty_dirs</a:t>
            </a:r>
            <a:r>
              <a:rPr lang="ko-KR" altLang="en-US" dirty="0">
                <a:latin typeface="+mn-ea"/>
                <a:cs typeface="Cascadia Mono ExtraLight" panose="020B0609020000020004" pitchFamily="49" charset="0"/>
              </a:rPr>
              <a:t>=</a:t>
            </a:r>
            <a:r>
              <a:rPr lang="ko-KR" altLang="en-US" dirty="0" err="1">
                <a:latin typeface="+mn-ea"/>
                <a:cs typeface="Cascadia Mono ExtraLight" panose="020B0609020000020004" pitchFamily="49" charset="0"/>
              </a:rPr>
              <a:t>True</a:t>
            </a:r>
            <a:r>
              <a:rPr lang="ko-KR" altLang="en-US" dirty="0">
                <a:latin typeface="+mn-ea"/>
                <a:cs typeface="Cascadia Mono ExtraLight" panose="020B0609020000020004" pitchFamily="49" charset="0"/>
              </a:rPr>
              <a:t>,</a:t>
            </a:r>
            <a:r>
              <a:rPr lang="en-US" altLang="ko-KR" dirty="0">
                <a:latin typeface="+mn-ea"/>
                <a:cs typeface="Cascadia Mono ExtraLight" panose="020B0609020000020004" pitchFamily="49" charset="0"/>
              </a:rPr>
              <a:t>		</a:t>
            </a:r>
            <a:r>
              <a:rPr lang="ko-KR" altLang="en-US" dirty="0">
                <a:latin typeface="+mn-ea"/>
                <a:cs typeface="Cascadia Mono ExtraLight" panose="020B0609020000020004" pitchFamily="49" charset="0"/>
              </a:rPr>
              <a:t>생존시간 필터	</a:t>
            </a:r>
            <a:r>
              <a:rPr lang="en-US" altLang="ko-KR" dirty="0" err="1">
                <a:latin typeface="+mn-ea"/>
                <a:cs typeface="Cascadia Mono ExtraLight" panose="020B0609020000020004" pitchFamily="49" charset="0"/>
              </a:rPr>
              <a:t>min_file_age_minutes</a:t>
            </a:r>
            <a:r>
              <a:rPr lang="ko-KR" altLang="en-US" dirty="0">
                <a:latin typeface="+mn-ea"/>
                <a:cs typeface="Cascadia Mono ExtraLight" panose="020B0609020000020004" pitchFamily="49" charset="0"/>
              </a:rPr>
              <a:t>보다 오래된 파일만 삭제</a:t>
            </a:r>
          </a:p>
          <a:p>
            <a:r>
              <a:rPr lang="ko-KR" altLang="en-US" dirty="0">
                <a:latin typeface="+mn-ea"/>
                <a:cs typeface="Cascadia Mono ExtraLight" panose="020B0609020000020004" pitchFamily="49" charset="0"/>
              </a:rPr>
              <a:t>    </a:t>
            </a:r>
            <a:r>
              <a:rPr lang="ko-KR" altLang="en-US" dirty="0" err="1">
                <a:latin typeface="+mn-ea"/>
                <a:cs typeface="Cascadia Mono ExtraLight" panose="020B0609020000020004" pitchFamily="49" charset="0"/>
              </a:rPr>
              <a:t>min_file_age_minutes</a:t>
            </a:r>
            <a:r>
              <a:rPr lang="ko-KR" altLang="en-US" dirty="0">
                <a:latin typeface="+mn-ea"/>
                <a:cs typeface="Cascadia Mono ExtraLight" panose="020B0609020000020004" pitchFamily="49" charset="0"/>
              </a:rPr>
              <a:t>=0,</a:t>
            </a:r>
            <a:r>
              <a:rPr lang="en-US" altLang="ko-KR" dirty="0">
                <a:latin typeface="+mn-ea"/>
                <a:cs typeface="Cascadia Mono ExtraLight" panose="020B0609020000020004" pitchFamily="49" charset="0"/>
              </a:rPr>
              <a:t>		</a:t>
            </a:r>
            <a:r>
              <a:rPr lang="ko-KR" altLang="en-US" dirty="0">
                <a:latin typeface="+mn-ea"/>
                <a:cs typeface="Cascadia Mono ExtraLight" panose="020B0609020000020004" pitchFamily="49" charset="0"/>
              </a:rPr>
              <a:t>빈 디렉토리 정리	</a:t>
            </a:r>
            <a:r>
              <a:rPr lang="en-US" altLang="ko-KR" dirty="0" err="1">
                <a:latin typeface="+mn-ea"/>
                <a:cs typeface="Cascadia Mono ExtraLight" panose="020B0609020000020004" pitchFamily="49" charset="0"/>
              </a:rPr>
              <a:t>remove_empty_dirs</a:t>
            </a:r>
            <a:r>
              <a:rPr lang="en-US" altLang="ko-KR" dirty="0">
                <a:latin typeface="+mn-ea"/>
                <a:cs typeface="Cascadia Mono ExtraLight" panose="020B0609020000020004" pitchFamily="49" charset="0"/>
              </a:rPr>
              <a:t>=True</a:t>
            </a:r>
            <a:r>
              <a:rPr lang="ko-KR" altLang="en-US" dirty="0">
                <a:latin typeface="+mn-ea"/>
                <a:cs typeface="Cascadia Mono ExtraLight" panose="020B0609020000020004" pitchFamily="49" charset="0"/>
              </a:rPr>
              <a:t>일 때 비어 있는 폴더도 삭제</a:t>
            </a:r>
          </a:p>
          <a:p>
            <a:r>
              <a:rPr lang="ko-KR" altLang="en-US" dirty="0">
                <a:latin typeface="+mn-ea"/>
                <a:cs typeface="Cascadia Mono ExtraLight" panose="020B0609020000020004" pitchFamily="49" charset="0"/>
              </a:rPr>
              <a:t>    </a:t>
            </a:r>
            <a:r>
              <a:rPr lang="ko-KR" altLang="en-US" dirty="0" err="1">
                <a:latin typeface="+mn-ea"/>
                <a:cs typeface="Cascadia Mono ExtraLight" panose="020B0609020000020004" pitchFamily="49" charset="0"/>
              </a:rPr>
              <a:t>log_file</a:t>
            </a:r>
            <a:r>
              <a:rPr lang="ko-KR" altLang="en-US" dirty="0">
                <a:latin typeface="+mn-ea"/>
                <a:cs typeface="Cascadia Mono ExtraLight" panose="020B0609020000020004" pitchFamily="49" charset="0"/>
              </a:rPr>
              <a:t>="/</a:t>
            </a:r>
            <a:r>
              <a:rPr lang="ko-KR" altLang="en-US" dirty="0" err="1">
                <a:latin typeface="+mn-ea"/>
                <a:cs typeface="Cascadia Mono ExtraLight" panose="020B0609020000020004" pitchFamily="49" charset="0"/>
              </a:rPr>
              <a:t>var</a:t>
            </a:r>
            <a:r>
              <a:rPr lang="ko-KR" altLang="en-US" dirty="0">
                <a:latin typeface="+mn-ea"/>
                <a:cs typeface="Cascadia Mono ExtraLight" panose="020B0609020000020004" pitchFamily="49" charset="0"/>
              </a:rPr>
              <a:t>/</a:t>
            </a:r>
            <a:r>
              <a:rPr lang="ko-KR" altLang="en-US" dirty="0" err="1">
                <a:latin typeface="+mn-ea"/>
                <a:cs typeface="Cascadia Mono ExtraLight" panose="020B0609020000020004" pitchFamily="49" charset="0"/>
              </a:rPr>
              <a:t>log</a:t>
            </a:r>
            <a:r>
              <a:rPr lang="ko-KR" altLang="en-US" dirty="0">
                <a:latin typeface="+mn-ea"/>
                <a:cs typeface="Cascadia Mono ExtraLight" panose="020B0609020000020004" pitchFamily="49" charset="0"/>
              </a:rPr>
              <a:t>/</a:t>
            </a:r>
            <a:r>
              <a:rPr lang="ko-KR" altLang="en-US" dirty="0" err="1">
                <a:latin typeface="+mn-ea"/>
                <a:cs typeface="Cascadia Mono ExtraLight" panose="020B0609020000020004" pitchFamily="49" charset="0"/>
              </a:rPr>
              <a:t>inode_cleanup.log</a:t>
            </a:r>
            <a:r>
              <a:rPr lang="ko-KR" altLang="en-US" dirty="0">
                <a:latin typeface="+mn-ea"/>
                <a:cs typeface="Cascadia Mono ExtraLight" panose="020B0609020000020004" pitchFamily="49" charset="0"/>
              </a:rPr>
              <a:t>＂ 로그 기록	삭제된 파일 및 디렉토리 경로를 </a:t>
            </a:r>
            <a:r>
              <a:rPr lang="en-US" altLang="ko-KR" dirty="0" err="1">
                <a:latin typeface="+mn-ea"/>
                <a:cs typeface="Cascadia Mono ExtraLight" panose="020B0609020000020004" pitchFamily="49" charset="0"/>
              </a:rPr>
              <a:t>log_file</a:t>
            </a:r>
            <a:r>
              <a:rPr lang="ko-KR" altLang="en-US" dirty="0">
                <a:latin typeface="+mn-ea"/>
                <a:cs typeface="Cascadia Mono ExtraLight" panose="020B0609020000020004" pitchFamily="49" charset="0"/>
              </a:rPr>
              <a:t>에 기록</a:t>
            </a:r>
          </a:p>
          <a:p>
            <a:r>
              <a:rPr lang="ko-KR" altLang="en-US" dirty="0">
                <a:latin typeface="+mn-ea"/>
                <a:cs typeface="Cascadia Mono ExtraLight" panose="020B0609020000020004" pitchFamily="49" charset="0"/>
              </a:rPr>
              <a:t>)</a:t>
            </a:r>
            <a:endParaRPr lang="en-US" altLang="ko-KR" dirty="0">
              <a:latin typeface="+mn-ea"/>
              <a:cs typeface="Cascadia Mono ExtraLight" panose="020B0609020000020004" pitchFamily="49" charset="0"/>
            </a:endParaRPr>
          </a:p>
          <a:p>
            <a:endParaRPr lang="en-US" altLang="ko-KR" dirty="0">
              <a:latin typeface="+mn-ea"/>
              <a:cs typeface="Cascadia Mono ExtraLight" panose="020B0609020000020004" pitchFamily="49" charset="0"/>
            </a:endParaRPr>
          </a:p>
          <a:p>
            <a:r>
              <a:rPr lang="en-US" altLang="ko-KR" dirty="0">
                <a:latin typeface="+mn-ea"/>
                <a:cs typeface="Cascadia Mono ExtraLight" panose="020B0609020000020004" pitchFamily="49" charset="0"/>
              </a:rPr>
              <a:t>   now = </a:t>
            </a:r>
            <a:r>
              <a:rPr lang="en-US" altLang="ko-KR" dirty="0" err="1">
                <a:latin typeface="+mn-ea"/>
                <a:cs typeface="Cascadia Mono ExtraLight" panose="020B0609020000020004" pitchFamily="49" charset="0"/>
              </a:rPr>
              <a:t>time.time</a:t>
            </a:r>
            <a:r>
              <a:rPr lang="en-US" altLang="ko-KR" dirty="0">
                <a:latin typeface="+mn-ea"/>
                <a:cs typeface="Cascadia Mono ExtraLight" panose="020B0609020000020004" pitchFamily="49" charset="0"/>
              </a:rPr>
              <a:t>() 		</a:t>
            </a:r>
            <a:r>
              <a:rPr lang="ko-KR" altLang="en-US" dirty="0">
                <a:latin typeface="+mn-ea"/>
                <a:cs typeface="Cascadia Mono ExtraLight" panose="020B0609020000020004" pitchFamily="49" charset="0"/>
              </a:rPr>
              <a:t>현재 시간을 기준으로 파일의 </a:t>
            </a:r>
            <a:r>
              <a:rPr lang="ko-KR" altLang="en-US" b="1" dirty="0">
                <a:latin typeface="+mn-ea"/>
                <a:cs typeface="Cascadia Mono ExtraLight" panose="020B0609020000020004" pitchFamily="49" charset="0"/>
              </a:rPr>
              <a:t>마지막 수정 시각</a:t>
            </a:r>
            <a:r>
              <a:rPr lang="ko-KR" altLang="en-US" dirty="0">
                <a:latin typeface="+mn-ea"/>
                <a:cs typeface="Cascadia Mono ExtraLight" panose="020B0609020000020004" pitchFamily="49" charset="0"/>
              </a:rPr>
              <a:t>과 비교할 준비</a:t>
            </a:r>
            <a:endParaRPr lang="en-US" altLang="ko-KR" dirty="0">
              <a:latin typeface="+mn-ea"/>
              <a:cs typeface="Cascadia Mono ExtraLight" panose="020B0609020000020004" pitchFamily="49" charset="0"/>
            </a:endParaRPr>
          </a:p>
          <a:p>
            <a:endParaRPr lang="en-US" altLang="ko-KR" dirty="0">
              <a:latin typeface="+mn-ea"/>
              <a:cs typeface="Cascadia Mono ExtraLight" panose="020B0609020000020004" pitchFamily="49" charset="0"/>
            </a:endParaRPr>
          </a:p>
          <a:p>
            <a:pPr>
              <a:lnSpc>
                <a:spcPts val="1425"/>
              </a:lnSpc>
            </a:pPr>
            <a:r>
              <a:rPr lang="en-US" altLang="ko-KR" dirty="0">
                <a:latin typeface="+mn-ea"/>
                <a:cs typeface="Cascadia Mono ExtraLight" panose="020B0609020000020004" pitchFamily="49" charset="0"/>
              </a:rPr>
              <a:t>   </a:t>
            </a: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for </a:t>
            </a:r>
            <a:r>
              <a:rPr lang="en-US" altLang="ko-KR" b="0" dirty="0" err="1">
                <a:effectLst/>
                <a:latin typeface="+mn-ea"/>
                <a:cs typeface="Cascadia Mono ExtraLight" panose="020B0609020000020004" pitchFamily="49" charset="0"/>
              </a:rPr>
              <a:t>root_path</a:t>
            </a: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 in </a:t>
            </a:r>
            <a:r>
              <a:rPr lang="en-US" altLang="ko-KR" b="0" dirty="0" err="1">
                <a:effectLst/>
                <a:latin typeface="+mn-ea"/>
                <a:cs typeface="Cascadia Mono ExtraLight" panose="020B0609020000020004" pitchFamily="49" charset="0"/>
              </a:rPr>
              <a:t>target_paths</a:t>
            </a: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:  </a:t>
            </a:r>
            <a:r>
              <a:rPr lang="en-US" altLang="ko-KR" dirty="0">
                <a:latin typeface="+mn-ea"/>
                <a:cs typeface="Cascadia Mono ExtraLight" panose="020B0609020000020004" pitchFamily="49" charset="0"/>
              </a:rPr>
              <a:t>##</a:t>
            </a: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topdown=False: </a:t>
            </a:r>
            <a:r>
              <a:rPr lang="ko-KR" altLang="en-US" b="0" dirty="0">
                <a:effectLst/>
                <a:latin typeface="+mn-ea"/>
                <a:cs typeface="Cascadia Mono ExtraLight" panose="020B0609020000020004" pitchFamily="49" charset="0"/>
              </a:rPr>
              <a:t>하위 디렉토리부터 위로 올라오면서 삭제 </a:t>
            </a: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(</a:t>
            </a:r>
            <a:r>
              <a:rPr lang="ko-KR" altLang="en-US" b="0" dirty="0">
                <a:effectLst/>
                <a:latin typeface="+mn-ea"/>
                <a:cs typeface="Cascadia Mono ExtraLight" panose="020B0609020000020004" pitchFamily="49" charset="0"/>
              </a:rPr>
              <a:t>디렉토리 정리에 유리</a:t>
            </a: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)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        for root, </a:t>
            </a:r>
            <a:r>
              <a:rPr lang="en-US" altLang="ko-KR" b="0" dirty="0" err="1">
                <a:effectLst/>
                <a:latin typeface="+mn-ea"/>
                <a:cs typeface="Cascadia Mono ExtraLight" panose="020B0609020000020004" pitchFamily="49" charset="0"/>
              </a:rPr>
              <a:t>dirs</a:t>
            </a: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, files in </a:t>
            </a:r>
            <a:r>
              <a:rPr lang="en-US" altLang="ko-KR" b="0" dirty="0" err="1">
                <a:effectLst/>
                <a:latin typeface="+mn-ea"/>
                <a:cs typeface="Cascadia Mono ExtraLight" panose="020B0609020000020004" pitchFamily="49" charset="0"/>
              </a:rPr>
              <a:t>os.walk</a:t>
            </a: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(</a:t>
            </a:r>
            <a:r>
              <a:rPr lang="en-US" altLang="ko-KR" b="0" dirty="0" err="1">
                <a:effectLst/>
                <a:latin typeface="+mn-ea"/>
                <a:cs typeface="Cascadia Mono ExtraLight" panose="020B0609020000020004" pitchFamily="49" charset="0"/>
              </a:rPr>
              <a:t>root_path</a:t>
            </a: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, </a:t>
            </a:r>
            <a:r>
              <a:rPr lang="en-US" altLang="ko-KR" b="0" dirty="0" err="1">
                <a:effectLst/>
                <a:latin typeface="+mn-ea"/>
                <a:cs typeface="Cascadia Mono ExtraLight" panose="020B0609020000020004" pitchFamily="49" charset="0"/>
              </a:rPr>
              <a:t>topdown</a:t>
            </a: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=False):  </a:t>
            </a:r>
          </a:p>
          <a:p>
            <a:pPr>
              <a:lnSpc>
                <a:spcPts val="1425"/>
              </a:lnSpc>
            </a:pP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            for name in files:   </a:t>
            </a:r>
            <a:r>
              <a:rPr lang="en-US" altLang="ko-KR" dirty="0">
                <a:latin typeface="+mn-ea"/>
                <a:cs typeface="Cascadia Mono ExtraLight" panose="020B0609020000020004" pitchFamily="49" charset="0"/>
              </a:rPr>
              <a:t>##0</a:t>
            </a:r>
            <a:r>
              <a:rPr lang="ko-KR" altLang="en-US" dirty="0">
                <a:latin typeface="+mn-ea"/>
                <a:cs typeface="Cascadia Mono ExtraLight" panose="020B0609020000020004" pitchFamily="49" charset="0"/>
              </a:rPr>
              <a:t>바이트 파일 </a:t>
            </a:r>
            <a:r>
              <a:rPr lang="en-US" altLang="ko-KR" dirty="0">
                <a:latin typeface="+mn-ea"/>
                <a:cs typeface="Cascadia Mono ExtraLight" panose="020B0609020000020004" pitchFamily="49" charset="0"/>
              </a:rPr>
              <a:t>+ </a:t>
            </a:r>
            <a:r>
              <a:rPr lang="ko-KR" altLang="en-US" dirty="0">
                <a:latin typeface="+mn-ea"/>
                <a:cs typeface="Cascadia Mono ExtraLight" panose="020B0609020000020004" pitchFamily="49" charset="0"/>
              </a:rPr>
              <a:t>지정된 시간 이상 지난 파일만 삭제</a:t>
            </a:r>
            <a:r>
              <a:rPr lang="en-US" altLang="ko-KR" dirty="0">
                <a:latin typeface="+mn-ea"/>
                <a:cs typeface="Cascadia Mono ExtraLight" panose="020B0609020000020004" pitchFamily="49" charset="0"/>
              </a:rPr>
              <a:t>, </a:t>
            </a:r>
            <a:r>
              <a:rPr lang="ko-KR" altLang="en-US" dirty="0">
                <a:latin typeface="+mn-ea"/>
                <a:cs typeface="Cascadia Mono ExtraLight" panose="020B0609020000020004" pitchFamily="49" charset="0"/>
              </a:rPr>
              <a:t>로그는 </a:t>
            </a:r>
            <a:r>
              <a:rPr lang="en-US" altLang="ko-KR" dirty="0" err="1">
                <a:latin typeface="+mn-ea"/>
                <a:cs typeface="Cascadia Mono ExtraLight" panose="020B0609020000020004" pitchFamily="49" charset="0"/>
              </a:rPr>
              <a:t>log_file</a:t>
            </a:r>
            <a:r>
              <a:rPr lang="ko-KR" altLang="en-US" dirty="0">
                <a:latin typeface="+mn-ea"/>
                <a:cs typeface="Cascadia Mono ExtraLight" panose="020B0609020000020004" pitchFamily="49" charset="0"/>
              </a:rPr>
              <a:t>에 시간과 경로를 함께 기록</a:t>
            </a:r>
            <a:endParaRPr lang="en-US" altLang="ko-KR" b="0" dirty="0">
              <a:effectLst/>
              <a:latin typeface="+mn-ea"/>
              <a:cs typeface="Cascadia Mono ExtraLight" panose="020B06090200000200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                </a:t>
            </a:r>
            <a:r>
              <a:rPr lang="en-US" altLang="ko-KR" b="0" dirty="0" err="1">
                <a:effectLst/>
                <a:latin typeface="+mn-ea"/>
                <a:cs typeface="Cascadia Mono ExtraLight" panose="020B0609020000020004" pitchFamily="49" charset="0"/>
              </a:rPr>
              <a:t>filepath</a:t>
            </a: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 = </a:t>
            </a:r>
            <a:r>
              <a:rPr lang="en-US" altLang="ko-KR" b="0" dirty="0" err="1">
                <a:effectLst/>
                <a:latin typeface="+mn-ea"/>
                <a:cs typeface="Cascadia Mono ExtraLight" panose="020B0609020000020004" pitchFamily="49" charset="0"/>
              </a:rPr>
              <a:t>os.path.join</a:t>
            </a: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(root, name)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                try: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                    </a:t>
            </a:r>
            <a:r>
              <a:rPr lang="en-US" altLang="ko-KR" b="0" dirty="0" err="1">
                <a:effectLst/>
                <a:latin typeface="+mn-ea"/>
                <a:cs typeface="Cascadia Mono ExtraLight" panose="020B0609020000020004" pitchFamily="49" charset="0"/>
              </a:rPr>
              <a:t>age_minutes</a:t>
            </a: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 = (now - </a:t>
            </a:r>
            <a:r>
              <a:rPr lang="en-US" altLang="ko-KR" b="0" dirty="0" err="1">
                <a:effectLst/>
                <a:latin typeface="+mn-ea"/>
                <a:cs typeface="Cascadia Mono ExtraLight" panose="020B0609020000020004" pitchFamily="49" charset="0"/>
              </a:rPr>
              <a:t>os.path.getmtime</a:t>
            </a: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(</a:t>
            </a:r>
            <a:r>
              <a:rPr lang="en-US" altLang="ko-KR" b="0" dirty="0" err="1">
                <a:effectLst/>
                <a:latin typeface="+mn-ea"/>
                <a:cs typeface="Cascadia Mono ExtraLight" panose="020B0609020000020004" pitchFamily="49" charset="0"/>
              </a:rPr>
              <a:t>filepath</a:t>
            </a: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)) / 60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                    if </a:t>
            </a:r>
            <a:r>
              <a:rPr lang="en-US" altLang="ko-KR" b="0" dirty="0" err="1">
                <a:effectLst/>
                <a:latin typeface="+mn-ea"/>
                <a:cs typeface="Cascadia Mono ExtraLight" panose="020B0609020000020004" pitchFamily="49" charset="0"/>
              </a:rPr>
              <a:t>os.path.getsize</a:t>
            </a: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(</a:t>
            </a:r>
            <a:r>
              <a:rPr lang="en-US" altLang="ko-KR" b="0" dirty="0" err="1">
                <a:effectLst/>
                <a:latin typeface="+mn-ea"/>
                <a:cs typeface="Cascadia Mono ExtraLight" panose="020B0609020000020004" pitchFamily="49" charset="0"/>
              </a:rPr>
              <a:t>filepath</a:t>
            </a: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) == 0 and </a:t>
            </a:r>
            <a:r>
              <a:rPr lang="en-US" altLang="ko-KR" b="0" dirty="0" err="1">
                <a:effectLst/>
                <a:latin typeface="+mn-ea"/>
                <a:cs typeface="Cascadia Mono ExtraLight" panose="020B0609020000020004" pitchFamily="49" charset="0"/>
              </a:rPr>
              <a:t>age_minutes</a:t>
            </a: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 &gt;= </a:t>
            </a:r>
            <a:r>
              <a:rPr lang="en-US" altLang="ko-KR" b="0" dirty="0" err="1">
                <a:effectLst/>
                <a:latin typeface="+mn-ea"/>
                <a:cs typeface="Cascadia Mono ExtraLight" panose="020B0609020000020004" pitchFamily="49" charset="0"/>
              </a:rPr>
              <a:t>min_file_age_minutes</a:t>
            </a: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: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                        </a:t>
            </a:r>
            <a:r>
              <a:rPr lang="en-US" altLang="ko-KR" b="0" dirty="0" err="1">
                <a:effectLst/>
                <a:latin typeface="+mn-ea"/>
                <a:cs typeface="Cascadia Mono ExtraLight" panose="020B0609020000020004" pitchFamily="49" charset="0"/>
              </a:rPr>
              <a:t>os.remove</a:t>
            </a: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(</a:t>
            </a:r>
            <a:r>
              <a:rPr lang="en-US" altLang="ko-KR" b="0" dirty="0" err="1">
                <a:effectLst/>
                <a:latin typeface="+mn-ea"/>
                <a:cs typeface="Cascadia Mono ExtraLight" panose="020B0609020000020004" pitchFamily="49" charset="0"/>
              </a:rPr>
              <a:t>filepath</a:t>
            </a: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)</a:t>
            </a:r>
          </a:p>
          <a:p>
            <a:pPr>
              <a:lnSpc>
                <a:spcPts val="1425"/>
              </a:lnSpc>
              <a:buNone/>
            </a:pPr>
            <a:endParaRPr lang="en-US" altLang="ko-KR" b="0" dirty="0">
              <a:effectLst/>
              <a:latin typeface="+mn-ea"/>
              <a:cs typeface="Cascadia Mono ExtraLight" panose="020B06090200000200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                        with open(</a:t>
            </a:r>
            <a:r>
              <a:rPr lang="en-US" altLang="ko-KR" b="0" dirty="0" err="1">
                <a:effectLst/>
                <a:latin typeface="+mn-ea"/>
                <a:cs typeface="Cascadia Mono ExtraLight" panose="020B0609020000020004" pitchFamily="49" charset="0"/>
              </a:rPr>
              <a:t>log_file</a:t>
            </a: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, "a") as log: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                            </a:t>
            </a:r>
            <a:r>
              <a:rPr lang="en-US" altLang="ko-KR" b="0" dirty="0" err="1">
                <a:effectLst/>
                <a:latin typeface="+mn-ea"/>
                <a:cs typeface="Cascadia Mono ExtraLight" panose="020B0609020000020004" pitchFamily="49" charset="0"/>
              </a:rPr>
              <a:t>log.write</a:t>
            </a: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(f"{</a:t>
            </a:r>
            <a:r>
              <a:rPr lang="en-US" altLang="ko-KR" b="0" dirty="0" err="1">
                <a:effectLst/>
                <a:latin typeface="+mn-ea"/>
                <a:cs typeface="Cascadia Mono ExtraLight" panose="020B0609020000020004" pitchFamily="49" charset="0"/>
              </a:rPr>
              <a:t>time.ctime</a:t>
            </a: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()} - Deleted empty file: {</a:t>
            </a:r>
            <a:r>
              <a:rPr lang="en-US" altLang="ko-KR" b="0" dirty="0" err="1">
                <a:effectLst/>
                <a:latin typeface="+mn-ea"/>
                <a:cs typeface="Cascadia Mono ExtraLight" panose="020B0609020000020004" pitchFamily="49" charset="0"/>
              </a:rPr>
              <a:t>filepath</a:t>
            </a: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}\n")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                except Exception: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                    continue</a:t>
            </a:r>
          </a:p>
          <a:p>
            <a:pPr>
              <a:lnSpc>
                <a:spcPts val="1425"/>
              </a:lnSpc>
              <a:buNone/>
            </a:pPr>
            <a:b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</a:b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            if </a:t>
            </a:r>
            <a:r>
              <a:rPr lang="en-US" altLang="ko-KR" b="0" dirty="0" err="1">
                <a:effectLst/>
                <a:latin typeface="+mn-ea"/>
                <a:cs typeface="Cascadia Mono ExtraLight" panose="020B0609020000020004" pitchFamily="49" charset="0"/>
              </a:rPr>
              <a:t>remove_empty_dirs</a:t>
            </a: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:  ###</a:t>
            </a:r>
            <a:r>
              <a:rPr lang="ko-KR" altLang="en-US" dirty="0">
                <a:latin typeface="+mn-ea"/>
                <a:cs typeface="Cascadia Mono ExtraLight" panose="020B0609020000020004" pitchFamily="49" charset="0"/>
              </a:rPr>
              <a:t>디렉토리 내부가 비어 있을 경우 삭제</a:t>
            </a:r>
            <a:endParaRPr lang="en-US" altLang="ko-KR" b="0" dirty="0">
              <a:effectLst/>
              <a:latin typeface="+mn-ea"/>
              <a:cs typeface="Cascadia Mono ExtraLight" panose="020B06090200000200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                for name in </a:t>
            </a:r>
            <a:r>
              <a:rPr lang="en-US" altLang="ko-KR" b="0" dirty="0" err="1">
                <a:effectLst/>
                <a:latin typeface="+mn-ea"/>
                <a:cs typeface="Cascadia Mono ExtraLight" panose="020B0609020000020004" pitchFamily="49" charset="0"/>
              </a:rPr>
              <a:t>dirs</a:t>
            </a: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: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                    </a:t>
            </a:r>
            <a:r>
              <a:rPr lang="en-US" altLang="ko-KR" b="0" dirty="0" err="1">
                <a:effectLst/>
                <a:latin typeface="+mn-ea"/>
                <a:cs typeface="Cascadia Mono ExtraLight" panose="020B0609020000020004" pitchFamily="49" charset="0"/>
              </a:rPr>
              <a:t>dirpath</a:t>
            </a: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 = </a:t>
            </a:r>
            <a:r>
              <a:rPr lang="en-US" altLang="ko-KR" b="0" dirty="0" err="1">
                <a:effectLst/>
                <a:latin typeface="+mn-ea"/>
                <a:cs typeface="Cascadia Mono ExtraLight" panose="020B0609020000020004" pitchFamily="49" charset="0"/>
              </a:rPr>
              <a:t>os.path.join</a:t>
            </a: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(root, name)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                    try: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                        if not </a:t>
            </a:r>
            <a:r>
              <a:rPr lang="en-US" altLang="ko-KR" b="0" dirty="0" err="1">
                <a:effectLst/>
                <a:latin typeface="+mn-ea"/>
                <a:cs typeface="Cascadia Mono ExtraLight" panose="020B0609020000020004" pitchFamily="49" charset="0"/>
              </a:rPr>
              <a:t>os.listdir</a:t>
            </a: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(</a:t>
            </a:r>
            <a:r>
              <a:rPr lang="en-US" altLang="ko-KR" b="0" dirty="0" err="1">
                <a:effectLst/>
                <a:latin typeface="+mn-ea"/>
                <a:cs typeface="Cascadia Mono ExtraLight" panose="020B0609020000020004" pitchFamily="49" charset="0"/>
              </a:rPr>
              <a:t>dirpath</a:t>
            </a: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):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                            </a:t>
            </a:r>
            <a:r>
              <a:rPr lang="en-US" altLang="ko-KR" b="0" dirty="0" err="1">
                <a:effectLst/>
                <a:latin typeface="+mn-ea"/>
                <a:cs typeface="Cascadia Mono ExtraLight" panose="020B0609020000020004" pitchFamily="49" charset="0"/>
              </a:rPr>
              <a:t>os.rmdir</a:t>
            </a: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(</a:t>
            </a:r>
            <a:r>
              <a:rPr lang="en-US" altLang="ko-KR" b="0" dirty="0" err="1">
                <a:effectLst/>
                <a:latin typeface="+mn-ea"/>
                <a:cs typeface="Cascadia Mono ExtraLight" panose="020B0609020000020004" pitchFamily="49" charset="0"/>
              </a:rPr>
              <a:t>dirpath</a:t>
            </a: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)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                            with open(</a:t>
            </a:r>
            <a:r>
              <a:rPr lang="en-US" altLang="ko-KR" b="0" dirty="0" err="1">
                <a:effectLst/>
                <a:latin typeface="+mn-ea"/>
                <a:cs typeface="Cascadia Mono ExtraLight" panose="020B0609020000020004" pitchFamily="49" charset="0"/>
              </a:rPr>
              <a:t>log_file</a:t>
            </a: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, "a") as log: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                                </a:t>
            </a:r>
            <a:r>
              <a:rPr lang="en-US" altLang="ko-KR" b="0" dirty="0" err="1">
                <a:effectLst/>
                <a:latin typeface="+mn-ea"/>
                <a:cs typeface="Cascadia Mono ExtraLight" panose="020B0609020000020004" pitchFamily="49" charset="0"/>
              </a:rPr>
              <a:t>log.write</a:t>
            </a: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(f"{</a:t>
            </a:r>
            <a:r>
              <a:rPr lang="en-US" altLang="ko-KR" b="0" dirty="0" err="1">
                <a:effectLst/>
                <a:latin typeface="+mn-ea"/>
                <a:cs typeface="Cascadia Mono ExtraLight" panose="020B0609020000020004" pitchFamily="49" charset="0"/>
              </a:rPr>
              <a:t>time.ctime</a:t>
            </a: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()} - Deleted empty directory: {</a:t>
            </a:r>
            <a:r>
              <a:rPr lang="en-US" altLang="ko-KR" b="0" dirty="0" err="1">
                <a:effectLst/>
                <a:latin typeface="+mn-ea"/>
                <a:cs typeface="Cascadia Mono ExtraLight" panose="020B0609020000020004" pitchFamily="49" charset="0"/>
              </a:rPr>
              <a:t>dirpath</a:t>
            </a: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}\n")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                    except Exception:</a:t>
            </a:r>
          </a:p>
          <a:p>
            <a:pPr>
              <a:lnSpc>
                <a:spcPts val="1425"/>
              </a:lnSpc>
            </a:pP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                        continue</a:t>
            </a:r>
          </a:p>
          <a:p>
            <a:endParaRPr lang="en-US" altLang="ko-KR" dirty="0">
              <a:latin typeface="+mn-ea"/>
              <a:cs typeface="Cascadia Mono ExtraLight" panose="020B0609020000020004" pitchFamily="49" charset="0"/>
            </a:endParaRPr>
          </a:p>
          <a:p>
            <a:r>
              <a:rPr lang="en-US" altLang="ko-KR" dirty="0">
                <a:latin typeface="+mn-ea"/>
                <a:cs typeface="Cascadia Mono ExtraLight" panose="020B0609020000020004" pitchFamily="49" charset="0"/>
              </a:rPr>
              <a:t>   </a:t>
            </a:r>
            <a:endParaRPr lang="ko-KR" altLang="en-US" dirty="0">
              <a:latin typeface="+mn-ea"/>
              <a:cs typeface="Cascadia Mono ExtraLight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7641964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4FDB92-2A75-0E42-ED33-78E7DEC0C6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">
            <a:extLst>
              <a:ext uri="{FF2B5EF4-FFF2-40B4-BE49-F238E27FC236}">
                <a16:creationId xmlns:a16="http://schemas.microsoft.com/office/drawing/2014/main" id="{5B55FABD-5260-7863-B91C-84316B8D3543}"/>
              </a:ext>
            </a:extLst>
          </p:cNvPr>
          <p:cNvSpPr txBox="1"/>
          <p:nvPr/>
        </p:nvSpPr>
        <p:spPr>
          <a:xfrm>
            <a:off x="1028700" y="971550"/>
            <a:ext cx="91821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altLang="ko-KR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Optimizer.py </a:t>
            </a:r>
            <a:r>
              <a:rPr lang="ko-KR" altLang="en-US" sz="3000" b="1" u="none" strike="noStrike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미구현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기능 구현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008392-5256-A3F3-B2ED-B6B368401B23}"/>
              </a:ext>
            </a:extLst>
          </p:cNvPr>
          <p:cNvSpPr txBox="1"/>
          <p:nvPr/>
        </p:nvSpPr>
        <p:spPr>
          <a:xfrm>
            <a:off x="838200" y="1866900"/>
            <a:ext cx="1615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 err="1"/>
              <a:t>Optimize_disk</a:t>
            </a:r>
            <a:r>
              <a:rPr lang="en-US" altLang="ko-KR" dirty="0"/>
              <a:t> </a:t>
            </a:r>
            <a:r>
              <a:rPr lang="ko-KR" altLang="en-US" dirty="0"/>
              <a:t>정리</a:t>
            </a:r>
            <a:endParaRPr lang="en-US" altLang="ko-KR" dirty="0"/>
          </a:p>
          <a:p>
            <a:pPr lvl="2"/>
            <a:r>
              <a:rPr lang="ko-KR" altLang="en-US" dirty="0"/>
              <a:t>변경된 코드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F35961-4575-86F2-903C-5472736E2D37}"/>
              </a:ext>
            </a:extLst>
          </p:cNvPr>
          <p:cNvSpPr txBox="1"/>
          <p:nvPr/>
        </p:nvSpPr>
        <p:spPr>
          <a:xfrm>
            <a:off x="1028700" y="2946159"/>
            <a:ext cx="12992100" cy="17226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2. </a:t>
            </a:r>
            <a:r>
              <a:rPr lang="en-US" altLang="ko-KR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inode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cleanup (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고정형 시스템 경로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생존시간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X)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inode_cfg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disk_config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.get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inode_cleanup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{})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inode_cfg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.get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"enable"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cleanup_inode_targets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target_paths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inode_cfg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.get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target_paths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[]),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remove_empty_dirs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inode_cfg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.get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remove_empty_dirs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min_file_age_minutes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 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필터링 없음</a:t>
            </a:r>
            <a:endParaRPr lang="ko-KR" alt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ko-KR" alt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log_file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"/var/log/inode_cleanup.log"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5614C6-D9ED-C5A5-6A46-B52D50411560}"/>
              </a:ext>
            </a:extLst>
          </p:cNvPr>
          <p:cNvSpPr txBox="1"/>
          <p:nvPr/>
        </p:nvSpPr>
        <p:spPr>
          <a:xfrm>
            <a:off x="1028700" y="4677413"/>
            <a:ext cx="14820900" cy="17226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3. temp cleanup (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더미 경로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+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생존시간 필터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)</a:t>
            </a:r>
            <a:endParaRPr lang="ko-KR" alt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ko-KR" alt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temp_cfg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disk_config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.get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temp_cleanup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{})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temp_cfg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.get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"enable"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cleanup_inode_targets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target_paths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temp_cfg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.get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target_paths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[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tmp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"/download"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]),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remove_empty_dirs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min_file_age_minutes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temp_cfg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.get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min_file_age_minutes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log_file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temp_cfg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.get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log_file_path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"/var/log/temp_cleanup.log"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)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2052442-A687-4949-2805-2C3EBFC44F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0494" y="4176577"/>
            <a:ext cx="8507012" cy="1933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791479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A5DA61-FC0D-F60C-5991-83BD23DC0B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">
            <a:extLst>
              <a:ext uri="{FF2B5EF4-FFF2-40B4-BE49-F238E27FC236}">
                <a16:creationId xmlns:a16="http://schemas.microsoft.com/office/drawing/2014/main" id="{88C7F513-55F7-AA9C-18BB-8D619DD9A828}"/>
              </a:ext>
            </a:extLst>
          </p:cNvPr>
          <p:cNvSpPr txBox="1"/>
          <p:nvPr/>
        </p:nvSpPr>
        <p:spPr>
          <a:xfrm>
            <a:off x="1028700" y="971550"/>
            <a:ext cx="91821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 u="none" strike="noStrike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Optimize_dis</a:t>
            </a:r>
            <a:r>
              <a:rPr lang="en-US" sz="3000" b="1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k</a:t>
            </a:r>
            <a:r>
              <a:rPr 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테스트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392DF57-8D6A-E84B-728C-0A18009ECCA8}"/>
              </a:ext>
            </a:extLst>
          </p:cNvPr>
          <p:cNvSpPr txBox="1"/>
          <p:nvPr/>
        </p:nvSpPr>
        <p:spPr>
          <a:xfrm>
            <a:off x="838200" y="1866900"/>
            <a:ext cx="1615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더미파일 생성</a:t>
            </a:r>
            <a:endParaRPr lang="en-US" altLang="ko-KR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8053CED-D050-5D20-5B3D-BBD490FB69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155" y="2705100"/>
            <a:ext cx="8507012" cy="193384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5500024-7BFE-2FA0-DFFE-AB84035A46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665" y="5743076"/>
            <a:ext cx="4839375" cy="357237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551376A-2AB7-C659-96CA-B9E199058BC4}"/>
              </a:ext>
            </a:extLst>
          </p:cNvPr>
          <p:cNvSpPr txBox="1"/>
          <p:nvPr/>
        </p:nvSpPr>
        <p:spPr>
          <a:xfrm>
            <a:off x="763168" y="5143500"/>
            <a:ext cx="1615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   </a:t>
            </a:r>
            <a:r>
              <a:rPr lang="ko-KR" altLang="en-US" dirty="0"/>
              <a:t>파일이 삭제되는지 확인하기 위해 얼마나 지나야 삭제하는지를 </a:t>
            </a:r>
            <a:r>
              <a:rPr lang="en-US" altLang="ko-KR" dirty="0"/>
              <a:t>0</a:t>
            </a:r>
            <a:r>
              <a:rPr lang="ko-KR" altLang="en-US" dirty="0"/>
              <a:t>으로 설정</a:t>
            </a: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A14594A-36C9-4BE9-726F-A67AD28A7D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6200" y="7872336"/>
            <a:ext cx="7316221" cy="10955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95640CC-7A24-48AD-72DB-387687161299}"/>
              </a:ext>
            </a:extLst>
          </p:cNvPr>
          <p:cNvSpPr txBox="1"/>
          <p:nvPr/>
        </p:nvSpPr>
        <p:spPr>
          <a:xfrm>
            <a:off x="7666703" y="7078144"/>
            <a:ext cx="9325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   </a:t>
            </a:r>
            <a:r>
              <a:rPr lang="ko-KR" altLang="en-US" dirty="0"/>
              <a:t>가상환경에서 테스트를 위해 건너뛰기 주석처리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647550516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EEC3DA-6299-4CEB-08FB-F4C9145C62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">
            <a:extLst>
              <a:ext uri="{FF2B5EF4-FFF2-40B4-BE49-F238E27FC236}">
                <a16:creationId xmlns:a16="http://schemas.microsoft.com/office/drawing/2014/main" id="{6FF60971-26E6-B1E3-399D-F1FDBA7BB659}"/>
              </a:ext>
            </a:extLst>
          </p:cNvPr>
          <p:cNvSpPr txBox="1"/>
          <p:nvPr/>
        </p:nvSpPr>
        <p:spPr>
          <a:xfrm>
            <a:off x="1028700" y="971550"/>
            <a:ext cx="91821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 u="none" strike="noStrike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Optimize_dis</a:t>
            </a:r>
            <a:r>
              <a:rPr lang="en-US" sz="3000" b="1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k</a:t>
            </a:r>
            <a:r>
              <a:rPr 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테스트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6F2B77-FD68-9A52-AA35-C44F5E29F979}"/>
              </a:ext>
            </a:extLst>
          </p:cNvPr>
          <p:cNvSpPr txBox="1"/>
          <p:nvPr/>
        </p:nvSpPr>
        <p:spPr>
          <a:xfrm>
            <a:off x="860323" y="1753667"/>
            <a:ext cx="1615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/>
              <a:t>/var</a:t>
            </a:r>
            <a:r>
              <a:rPr lang="ko-KR" altLang="en-US" dirty="0"/>
              <a:t>의 범위를 전부로 잡아서 대부분의 파일이 삭제됨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가상환경 </a:t>
            </a:r>
            <a:r>
              <a:rPr lang="ko-KR" altLang="en-US" dirty="0" err="1"/>
              <a:t>안키고</a:t>
            </a:r>
            <a:r>
              <a:rPr lang="ko-KR" altLang="en-US" dirty="0"/>
              <a:t> 해서 어떤 중요한 파일이 사라졌는지 알 수 없기에 그냥 </a:t>
            </a:r>
            <a:r>
              <a:rPr lang="en-US" altLang="ko-KR" dirty="0"/>
              <a:t>5-6 </a:t>
            </a:r>
            <a:r>
              <a:rPr lang="ko-KR" altLang="en-US" dirty="0"/>
              <a:t>스냅샷으로 돌아가기</a:t>
            </a:r>
            <a:endParaRPr lang="en-US" altLang="ko-KR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3F57A01-80E1-2374-034B-C9E7D4E323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323" y="2781300"/>
            <a:ext cx="6992326" cy="381053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D50346E-C352-646B-32A0-EBCB58BAE1AC}"/>
              </a:ext>
            </a:extLst>
          </p:cNvPr>
          <p:cNvSpPr txBox="1"/>
          <p:nvPr/>
        </p:nvSpPr>
        <p:spPr>
          <a:xfrm>
            <a:off x="860323" y="6973134"/>
            <a:ext cx="16154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 err="1"/>
              <a:t>필요없는</a:t>
            </a:r>
            <a:r>
              <a:rPr lang="ko-KR" altLang="en-US" dirty="0"/>
              <a:t> </a:t>
            </a:r>
            <a:r>
              <a:rPr lang="en-US" altLang="ko-KR" dirty="0"/>
              <a:t>var </a:t>
            </a:r>
            <a:r>
              <a:rPr lang="ko-KR" altLang="en-US" dirty="0"/>
              <a:t>하위 파일 정리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en-US" altLang="ko-KR" dirty="0"/>
              <a:t>/var/</a:t>
            </a:r>
            <a:r>
              <a:rPr lang="en-US" altLang="ko-KR" dirty="0" err="1"/>
              <a:t>tmp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en-US" altLang="ko-KR" dirty="0"/>
              <a:t>/var/cache/apt/archives</a:t>
            </a:r>
          </a:p>
          <a:p>
            <a:pPr marL="800100" lvl="1" indent="-342900">
              <a:buAutoNum type="arabicPeriod"/>
            </a:pPr>
            <a:r>
              <a:rPr lang="en-US" altLang="ko-KR" dirty="0"/>
              <a:t>/var/crash – </a:t>
            </a:r>
            <a:r>
              <a:rPr lang="ko-KR" altLang="en-US" dirty="0"/>
              <a:t>시스템 </a:t>
            </a:r>
            <a:r>
              <a:rPr lang="ko-KR" altLang="en-US" dirty="0" err="1"/>
              <a:t>크래시</a:t>
            </a:r>
            <a:r>
              <a:rPr lang="ko-KR" altLang="en-US" dirty="0"/>
              <a:t> 덤프</a:t>
            </a:r>
            <a:r>
              <a:rPr lang="en-US" altLang="ko-KR" dirty="0"/>
              <a:t>. </a:t>
            </a:r>
            <a:r>
              <a:rPr lang="ko-KR" altLang="en-US" dirty="0"/>
              <a:t>일반 사용자 에겐 필요 없음</a:t>
            </a:r>
            <a:r>
              <a:rPr lang="en-US" altLang="ko-KR" dirty="0"/>
              <a:t>.(</a:t>
            </a:r>
            <a:r>
              <a:rPr lang="ko-KR" altLang="en-US" dirty="0"/>
              <a:t>삭제할지 말지 고민이 필요</a:t>
            </a:r>
            <a:r>
              <a:rPr lang="en-US" altLang="ko-K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60106031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F4966C-8C94-6B69-AA01-326E534B94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">
            <a:extLst>
              <a:ext uri="{FF2B5EF4-FFF2-40B4-BE49-F238E27FC236}">
                <a16:creationId xmlns:a16="http://schemas.microsoft.com/office/drawing/2014/main" id="{182BA908-7374-DACC-3694-9BE7FD747FFE}"/>
              </a:ext>
            </a:extLst>
          </p:cNvPr>
          <p:cNvSpPr txBox="1"/>
          <p:nvPr/>
        </p:nvSpPr>
        <p:spPr>
          <a:xfrm>
            <a:off x="1028700" y="971550"/>
            <a:ext cx="91821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 u="none" strike="noStrike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Optimize_dis</a:t>
            </a:r>
            <a:r>
              <a:rPr lang="en-US" sz="3000" b="1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k</a:t>
            </a:r>
            <a:r>
              <a:rPr 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테스트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5B0078-D37A-7E60-5193-E93F21EAE6DD}"/>
              </a:ext>
            </a:extLst>
          </p:cNvPr>
          <p:cNvSpPr txBox="1"/>
          <p:nvPr/>
        </p:nvSpPr>
        <p:spPr>
          <a:xfrm>
            <a:off x="860323" y="1753667"/>
            <a:ext cx="1615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경로 하나로 통합</a:t>
            </a:r>
            <a:endParaRPr lang="en-US" altLang="ko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1ED1A2-8A9A-90CA-853E-79A48B0EF12D}"/>
              </a:ext>
            </a:extLst>
          </p:cNvPr>
          <p:cNvSpPr txBox="1"/>
          <p:nvPr/>
        </p:nvSpPr>
        <p:spPr>
          <a:xfrm>
            <a:off x="1219200" y="2628900"/>
            <a:ext cx="9144000" cy="22612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  <a:buNone/>
            </a:pPr>
            <a:r>
              <a:rPr lang="en-US" altLang="ko-KR" b="0" dirty="0"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effectLst/>
                <a:latin typeface="Consolas" panose="020B0609020204030204" pitchFamily="49" charset="0"/>
              </a:rPr>
              <a:t>unified_cleanup</a:t>
            </a:r>
            <a:r>
              <a:rPr lang="en-US" altLang="ko-KR" b="0" dirty="0">
                <a:effectLst/>
                <a:latin typeface="Consolas" panose="020B0609020204030204" pitchFamily="49" charset="0"/>
              </a:rPr>
              <a:t>": {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effectLst/>
                <a:latin typeface="Consolas" panose="020B0609020204030204" pitchFamily="49" charset="0"/>
              </a:rPr>
              <a:t>                "enable": true,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effectLst/>
                <a:latin typeface="Consolas" panose="020B0609020204030204" pitchFamily="49" charset="0"/>
              </a:rPr>
              <a:t>                "</a:t>
            </a:r>
            <a:r>
              <a:rPr lang="en-US" altLang="ko-KR" b="0" dirty="0" err="1">
                <a:effectLst/>
                <a:latin typeface="Consolas" panose="020B0609020204030204" pitchFamily="49" charset="0"/>
              </a:rPr>
              <a:t>target_paths</a:t>
            </a:r>
            <a:r>
              <a:rPr lang="en-US" altLang="ko-KR" b="0" dirty="0">
                <a:effectLst/>
                <a:latin typeface="Consolas" panose="020B0609020204030204" pitchFamily="49" charset="0"/>
              </a:rPr>
              <a:t>": [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effectLst/>
                <a:latin typeface="Consolas" panose="020B0609020204030204" pitchFamily="49" charset="0"/>
              </a:rPr>
              <a:t>                "/</a:t>
            </a:r>
            <a:r>
              <a:rPr lang="en-US" altLang="ko-KR" b="0" dirty="0" err="1">
                <a:effectLst/>
                <a:latin typeface="Consolas" panose="020B0609020204030204" pitchFamily="49" charset="0"/>
              </a:rPr>
              <a:t>tmp</a:t>
            </a:r>
            <a:r>
              <a:rPr lang="en-US" altLang="ko-KR" b="0" dirty="0">
                <a:effectLst/>
                <a:latin typeface="Consolas" panose="020B0609020204030204" pitchFamily="49" charset="0"/>
              </a:rPr>
              <a:t>",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effectLst/>
                <a:latin typeface="Consolas" panose="020B0609020204030204" pitchFamily="49" charset="0"/>
              </a:rPr>
              <a:t>                "/download",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effectLst/>
                <a:latin typeface="Consolas" panose="020B0609020204030204" pitchFamily="49" charset="0"/>
              </a:rPr>
              <a:t>                "/var/</a:t>
            </a:r>
            <a:r>
              <a:rPr lang="en-US" altLang="ko-KR" b="0" dirty="0" err="1">
                <a:effectLst/>
                <a:latin typeface="Consolas" panose="020B0609020204030204" pitchFamily="49" charset="0"/>
              </a:rPr>
              <a:t>tmp</a:t>
            </a:r>
            <a:r>
              <a:rPr lang="en-US" altLang="ko-KR" b="0" dirty="0">
                <a:effectLst/>
                <a:latin typeface="Consolas" panose="020B0609020204030204" pitchFamily="49" charset="0"/>
              </a:rPr>
              <a:t>",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effectLst/>
                <a:latin typeface="Consolas" panose="020B0609020204030204" pitchFamily="49" charset="0"/>
              </a:rPr>
              <a:t>                "/var/cache/apt/archives"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effectLst/>
                <a:latin typeface="Consolas" panose="020B0609020204030204" pitchFamily="49" charset="0"/>
              </a:rPr>
              <a:t>                ],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effectLst/>
                <a:latin typeface="Consolas" panose="020B0609020204030204" pitchFamily="49" charset="0"/>
              </a:rPr>
              <a:t>                "</a:t>
            </a:r>
            <a:r>
              <a:rPr lang="en-US" altLang="ko-KR" b="0" dirty="0" err="1">
                <a:effectLst/>
                <a:latin typeface="Consolas" panose="020B0609020204030204" pitchFamily="49" charset="0"/>
              </a:rPr>
              <a:t>min_file_age_minutes</a:t>
            </a:r>
            <a:r>
              <a:rPr lang="en-US" altLang="ko-KR" b="0" dirty="0">
                <a:effectLst/>
                <a:latin typeface="Consolas" panose="020B0609020204030204" pitchFamily="49" charset="0"/>
              </a:rPr>
              <a:t>": 30,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effectLst/>
                <a:latin typeface="Consolas" panose="020B0609020204030204" pitchFamily="49" charset="0"/>
              </a:rPr>
              <a:t>                "</a:t>
            </a:r>
            <a:r>
              <a:rPr lang="en-US" altLang="ko-KR" b="0" dirty="0" err="1">
                <a:effectLst/>
                <a:latin typeface="Consolas" panose="020B0609020204030204" pitchFamily="49" charset="0"/>
              </a:rPr>
              <a:t>remove_empty_dirs</a:t>
            </a:r>
            <a:r>
              <a:rPr lang="en-US" altLang="ko-KR" b="0" dirty="0">
                <a:effectLst/>
                <a:latin typeface="Consolas" panose="020B0609020204030204" pitchFamily="49" charset="0"/>
              </a:rPr>
              <a:t>": true,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effectLst/>
                <a:latin typeface="Consolas" panose="020B0609020204030204" pitchFamily="49" charset="0"/>
              </a:rPr>
              <a:t>                "</a:t>
            </a:r>
            <a:r>
              <a:rPr lang="en-US" altLang="ko-KR" b="0" dirty="0" err="1">
                <a:effectLst/>
                <a:latin typeface="Consolas" panose="020B0609020204030204" pitchFamily="49" charset="0"/>
              </a:rPr>
              <a:t>log_file_path</a:t>
            </a:r>
            <a:r>
              <a:rPr lang="en-US" altLang="ko-KR" b="0" dirty="0">
                <a:effectLst/>
                <a:latin typeface="Consolas" panose="020B0609020204030204" pitchFamily="49" charset="0"/>
              </a:rPr>
              <a:t>": "/var/log/unified_cleanup.log"</a:t>
            </a:r>
          </a:p>
          <a:p>
            <a:pPr>
              <a:lnSpc>
                <a:spcPts val="1425"/>
              </a:lnSpc>
            </a:pPr>
            <a:r>
              <a:rPr lang="en-US" altLang="ko-KR" b="0" dirty="0">
                <a:effectLst/>
                <a:latin typeface="Consolas" panose="020B0609020204030204" pitchFamily="49" charset="0"/>
              </a:rPr>
              <a:t>            }</a:t>
            </a:r>
          </a:p>
        </p:txBody>
      </p:sp>
    </p:spTree>
    <p:extLst>
      <p:ext uri="{BB962C8B-B14F-4D97-AF65-F5344CB8AC3E}">
        <p14:creationId xmlns:p14="http://schemas.microsoft.com/office/powerpoint/2010/main" val="22843793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A35D2E-CAE7-F61F-8736-88F7278541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">
            <a:extLst>
              <a:ext uri="{FF2B5EF4-FFF2-40B4-BE49-F238E27FC236}">
                <a16:creationId xmlns:a16="http://schemas.microsoft.com/office/drawing/2014/main" id="{6EC93DD2-1842-DB86-FBD8-48C52073A8F4}"/>
              </a:ext>
            </a:extLst>
          </p:cNvPr>
          <p:cNvSpPr txBox="1"/>
          <p:nvPr/>
        </p:nvSpPr>
        <p:spPr>
          <a:xfrm>
            <a:off x="1028700" y="971550"/>
            <a:ext cx="3669209" cy="4931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개발 진행 상황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6FF973CC-FECF-CD66-F6CB-03FE225AE4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9717844"/>
              </p:ext>
            </p:extLst>
          </p:nvPr>
        </p:nvGraphicFramePr>
        <p:xfrm>
          <a:off x="2286000" y="2171700"/>
          <a:ext cx="13853337" cy="630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99192">
                  <a:extLst>
                    <a:ext uri="{9D8B030D-6E8A-4147-A177-3AD203B41FA5}">
                      <a16:colId xmlns:a16="http://schemas.microsoft.com/office/drawing/2014/main" val="3631643003"/>
                    </a:ext>
                  </a:extLst>
                </a:gridCol>
                <a:gridCol w="7868145">
                  <a:extLst>
                    <a:ext uri="{9D8B030D-6E8A-4147-A177-3AD203B41FA5}">
                      <a16:colId xmlns:a16="http://schemas.microsoft.com/office/drawing/2014/main" val="3231447454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17963101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개발 순서</a:t>
                      </a:r>
                    </a:p>
                  </a:txBody>
                  <a:tcPr>
                    <a:solidFill>
                      <a:srgbClr val="A2A6A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개발 내용</a:t>
                      </a:r>
                    </a:p>
                  </a:txBody>
                  <a:tcPr>
                    <a:solidFill>
                      <a:srgbClr val="A2A6A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개발 상태</a:t>
                      </a:r>
                    </a:p>
                  </a:txBody>
                  <a:tcPr>
                    <a:solidFill>
                      <a:srgbClr val="A2A6A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2853615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단계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환경 설정 및 기본 구조 구성</a:t>
                      </a:r>
                    </a:p>
                  </a:txBody>
                  <a:tcPr anchor="ctr"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.</a:t>
                      </a:r>
                      <a:r>
                        <a:rPr lang="en-US" altLang="ko-KR" dirty="0" err="1"/>
                        <a:t>venv</a:t>
                      </a:r>
                      <a:r>
                        <a:rPr lang="en-US" altLang="ko-KR" dirty="0"/>
                        <a:t>/  </a:t>
                      </a:r>
                      <a:r>
                        <a:rPr lang="ko-KR" altLang="en-US" dirty="0"/>
                        <a:t>가상환경 설치</a:t>
                      </a:r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완료</a:t>
                      </a:r>
                      <a:endParaRPr lang="en-US" altLang="ko-KR" dirty="0"/>
                    </a:p>
                  </a:txBody>
                  <a:tcP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770195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패키지 추가 </a:t>
                      </a:r>
                      <a:r>
                        <a:rPr lang="en-US" altLang="ko-KR" dirty="0"/>
                        <a:t>(click, </a:t>
                      </a:r>
                      <a:r>
                        <a:rPr lang="en-US" altLang="ko-KR" dirty="0" err="1"/>
                        <a:t>jsonschema</a:t>
                      </a:r>
                      <a:r>
                        <a:rPr lang="en-US" altLang="ko-KR" dirty="0"/>
                        <a:t>, </a:t>
                      </a:r>
                      <a:r>
                        <a:rPr lang="en-US" altLang="ko-KR" dirty="0" err="1"/>
                        <a:t>psutil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완료</a:t>
                      </a:r>
                    </a:p>
                  </a:txBody>
                  <a:tcP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1194266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2</a:t>
                      </a:r>
                      <a:r>
                        <a:rPr lang="ko-KR" altLang="en-US" dirty="0"/>
                        <a:t>단계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설정 관리 기능 개발</a:t>
                      </a:r>
                    </a:p>
                  </a:txBody>
                  <a:tcPr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err="1"/>
                        <a:t>settings.json</a:t>
                      </a:r>
                      <a:r>
                        <a:rPr lang="ko-KR" altLang="en-US" dirty="0"/>
                        <a:t> → 기본 </a:t>
                      </a:r>
                      <a:r>
                        <a:rPr lang="ko-KR" altLang="en-US" dirty="0" err="1"/>
                        <a:t>설정값</a:t>
                      </a:r>
                      <a:r>
                        <a:rPr lang="ko-KR" altLang="en-US" dirty="0"/>
                        <a:t> 정의 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예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방화벽 규칙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로그 설정 등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489396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config.py</a:t>
                      </a:r>
                      <a:r>
                        <a:rPr lang="ko-KR" altLang="en-US" dirty="0"/>
                        <a:t> → 설정 로드 및 </a:t>
                      </a:r>
                      <a:r>
                        <a:rPr lang="en-US" altLang="ko-KR" dirty="0" err="1"/>
                        <a:t>jsonschema</a:t>
                      </a:r>
                      <a:r>
                        <a:rPr lang="ko-KR" altLang="en-US" dirty="0"/>
                        <a:t>를 활용한 유효성 검사 기능 구현</a:t>
                      </a:r>
                    </a:p>
                  </a:txBody>
                  <a:tcP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939903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test_config.py</a:t>
                      </a:r>
                      <a:r>
                        <a:rPr lang="en-US" altLang="ko-KR" dirty="0"/>
                        <a:t> (</a:t>
                      </a:r>
                      <a:r>
                        <a:rPr lang="ko-KR" altLang="en-US" dirty="0"/>
                        <a:t>신규 추가</a:t>
                      </a:r>
                      <a:r>
                        <a:rPr lang="en-US" altLang="ko-KR" dirty="0"/>
                        <a:t>) → config.py </a:t>
                      </a:r>
                      <a:r>
                        <a:rPr lang="ko-KR" altLang="en-US" dirty="0"/>
                        <a:t>기능 검증</a:t>
                      </a:r>
                    </a:p>
                  </a:txBody>
                  <a:tcP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8616861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3</a:t>
                      </a:r>
                      <a:r>
                        <a:rPr lang="ko-KR" altLang="en-US" dirty="0"/>
                        <a:t>단계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최적화 기능 개발</a:t>
                      </a:r>
                    </a:p>
                  </a:txBody>
                  <a:tcPr anchor="ctr"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optimizer.py</a:t>
                      </a:r>
                      <a:r>
                        <a:rPr lang="ko-KR" altLang="en-US" dirty="0"/>
                        <a:t> → 방화벽 규칙 최적화 기능 구현</a:t>
                      </a:r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803576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test_optimizer.py</a:t>
                      </a:r>
                      <a:r>
                        <a:rPr lang="ko-KR" altLang="en-US" dirty="0"/>
                        <a:t> → 최적화 로직 테스트</a:t>
                      </a:r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0076427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4</a:t>
                      </a:r>
                      <a:r>
                        <a:rPr lang="ko-KR" altLang="en-US" dirty="0"/>
                        <a:t>단계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복원 기능 개발</a:t>
                      </a:r>
                    </a:p>
                  </a:txBody>
                  <a:tcPr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restore.py</a:t>
                      </a:r>
                      <a:r>
                        <a:rPr lang="ko-KR" altLang="en-US" dirty="0"/>
                        <a:t> → 방화벽 규칙 복원 기능 구현</a:t>
                      </a:r>
                    </a:p>
                  </a:txBody>
                  <a:tcP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59302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test_restore.py</a:t>
                      </a:r>
                      <a:r>
                        <a:rPr lang="en-US" altLang="ko-KR" dirty="0"/>
                        <a:t> → </a:t>
                      </a:r>
                      <a:r>
                        <a:rPr lang="ko-KR" altLang="en-US" dirty="0"/>
                        <a:t>복원 로직 테스트</a:t>
                      </a:r>
                    </a:p>
                  </a:txBody>
                  <a:tcP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2560568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5</a:t>
                      </a:r>
                      <a:r>
                        <a:rPr lang="ko-KR" altLang="en-US" dirty="0"/>
                        <a:t>단계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명령어 인터페이스 개발</a:t>
                      </a:r>
                    </a:p>
                  </a:txBody>
                  <a:tcPr anchor="ctr"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main.py</a:t>
                      </a:r>
                      <a:r>
                        <a:rPr lang="ko-KR" altLang="en-US" dirty="0"/>
                        <a:t> → </a:t>
                      </a:r>
                      <a:r>
                        <a:rPr lang="en-US" altLang="ko-KR" dirty="0"/>
                        <a:t>click</a:t>
                      </a:r>
                      <a:r>
                        <a:rPr lang="ko-KR" altLang="en-US" dirty="0"/>
                        <a:t>을 사용한 명령어 인터페이스 추가</a:t>
                      </a:r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17636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python main.py optimize → </a:t>
                      </a:r>
                      <a:r>
                        <a:rPr lang="ko-KR" altLang="en-US" dirty="0"/>
                        <a:t>방화벽 규칙 최적화 실행</a:t>
                      </a:r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7644596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6</a:t>
                      </a:r>
                      <a:r>
                        <a:rPr lang="ko-KR" altLang="en-US" dirty="0"/>
                        <a:t>단계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로깅 기능 추가</a:t>
                      </a:r>
                    </a:p>
                  </a:txBody>
                  <a:tcPr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python main.py restore → </a:t>
                      </a:r>
                      <a:r>
                        <a:rPr lang="ko-KR" altLang="en-US" dirty="0"/>
                        <a:t>방화벽 규칙 복원 실행</a:t>
                      </a:r>
                    </a:p>
                  </a:txBody>
                  <a:tcP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638077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logger.py</a:t>
                      </a:r>
                      <a:r>
                        <a:rPr lang="ko-KR" altLang="en-US" dirty="0"/>
                        <a:t> → 로그 관리 기능 추가 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정보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경고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오류 등 구분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247772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모든 기능에서 </a:t>
                      </a:r>
                      <a:r>
                        <a:rPr lang="en-US" altLang="ko-KR" dirty="0"/>
                        <a:t>logger</a:t>
                      </a:r>
                      <a:r>
                        <a:rPr lang="ko-KR" altLang="en-US" dirty="0"/>
                        <a:t>를 활용하도록 코드 수정</a:t>
                      </a:r>
                    </a:p>
                  </a:txBody>
                  <a:tcP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1980009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7</a:t>
                      </a:r>
                      <a:r>
                        <a:rPr lang="ko-KR" altLang="en-US" dirty="0"/>
                        <a:t>단계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통합 테스트 및 문서화</a:t>
                      </a:r>
                    </a:p>
                  </a:txBody>
                  <a:tcPr anchor="ctr"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통합 테스트 진행</a:t>
                      </a:r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796048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README.md</a:t>
                      </a:r>
                      <a:r>
                        <a:rPr lang="ko-KR" altLang="en-US" dirty="0"/>
                        <a:t> 업데이트 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사용 방법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실행 예시 추가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18472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00303040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7BB4D8-3150-908E-6EE8-0C15CEE858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">
            <a:extLst>
              <a:ext uri="{FF2B5EF4-FFF2-40B4-BE49-F238E27FC236}">
                <a16:creationId xmlns:a16="http://schemas.microsoft.com/office/drawing/2014/main" id="{8ABA2408-E29A-20CF-97FC-C1AFE6DED447}"/>
              </a:ext>
            </a:extLst>
          </p:cNvPr>
          <p:cNvSpPr txBox="1"/>
          <p:nvPr/>
        </p:nvSpPr>
        <p:spPr>
          <a:xfrm>
            <a:off x="1028700" y="971550"/>
            <a:ext cx="91821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Optimizer.py </a:t>
            </a: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테스트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A1338C-D07E-586F-2993-11F3F8A16C3A}"/>
              </a:ext>
            </a:extLst>
          </p:cNvPr>
          <p:cNvSpPr txBox="1"/>
          <p:nvPr/>
        </p:nvSpPr>
        <p:spPr>
          <a:xfrm>
            <a:off x="860323" y="1753667"/>
            <a:ext cx="16154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필요한 코드 전부 작성완료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실제 리눅스 환경에서 테스트가 남음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Test_optizmier.py</a:t>
            </a:r>
            <a:r>
              <a:rPr lang="ko-KR" altLang="en-US" dirty="0"/>
              <a:t>에 잘 적용되었는지 테스트 코드를 넣음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en-US" altLang="ko-KR" dirty="0"/>
              <a:t>Test -&gt; </a:t>
            </a:r>
            <a:r>
              <a:rPr lang="ko-KR" altLang="en-US" dirty="0"/>
              <a:t>최적화 </a:t>
            </a:r>
            <a:r>
              <a:rPr lang="en-US" altLang="ko-KR" dirty="0"/>
              <a:t>-&gt; test</a:t>
            </a:r>
            <a:r>
              <a:rPr lang="ko-KR" altLang="en-US" dirty="0"/>
              <a:t>로 결과를 비교하면 될 듯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21029464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B5E2C81-C9CB-DEDF-CFFD-84DC94CFB7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5EAC4B04-9AF3-2FFE-8344-84FE0DCFB4B2}"/>
              </a:ext>
            </a:extLst>
          </p:cNvPr>
          <p:cNvSpPr txBox="1"/>
          <p:nvPr/>
        </p:nvSpPr>
        <p:spPr>
          <a:xfrm>
            <a:off x="1720142" y="7267726"/>
            <a:ext cx="4604458" cy="3422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943"/>
              </a:lnSpc>
              <a:spcBef>
                <a:spcPct val="0"/>
              </a:spcBef>
            </a:pPr>
            <a:r>
              <a:rPr lang="en-US" sz="2102" b="1" dirty="0">
                <a:solidFill>
                  <a:srgbClr val="EBEEF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Inter Bold"/>
                <a:ea typeface="Inter Bold"/>
                <a:cs typeface="Inter Bold"/>
                <a:sym typeface="Inter Bold"/>
              </a:rPr>
              <a:t>~11</a:t>
            </a:r>
            <a:r>
              <a:rPr lang="ko-KR" altLang="en-US" sz="2102" b="1" dirty="0">
                <a:solidFill>
                  <a:srgbClr val="EBEEF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Inter Bold"/>
                <a:ea typeface="Inter Bold"/>
                <a:cs typeface="Inter Bold"/>
                <a:sym typeface="Inter Bold"/>
              </a:rPr>
              <a:t>주차 까지의 내용</a:t>
            </a:r>
            <a:endParaRPr lang="en-US" sz="2102" b="1" dirty="0">
              <a:solidFill>
                <a:srgbClr val="EBEEF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CD434905-9704-B3F2-5583-52128F872AE6}"/>
              </a:ext>
            </a:extLst>
          </p:cNvPr>
          <p:cNvSpPr txBox="1"/>
          <p:nvPr/>
        </p:nvSpPr>
        <p:spPr>
          <a:xfrm>
            <a:off x="1720142" y="5193258"/>
            <a:ext cx="5756400" cy="12553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481"/>
              </a:lnSpc>
              <a:spcBef>
                <a:spcPct val="0"/>
              </a:spcBef>
            </a:pPr>
            <a:r>
              <a:rPr lang="en-US" sz="7486" b="1" dirty="0">
                <a:solidFill>
                  <a:srgbClr val="EBEEF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Inter Bold"/>
                <a:ea typeface="Inter Bold"/>
                <a:cs typeface="Inter Bold"/>
                <a:sym typeface="Inter Bold"/>
              </a:rPr>
              <a:t>THANK YOU</a:t>
            </a:r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B1DD67DE-5311-08A7-71C3-3EFE49091E09}"/>
              </a:ext>
            </a:extLst>
          </p:cNvPr>
          <p:cNvGrpSpPr/>
          <p:nvPr/>
        </p:nvGrpSpPr>
        <p:grpSpPr>
          <a:xfrm>
            <a:off x="14712436" y="816258"/>
            <a:ext cx="2884832" cy="737968"/>
            <a:chOff x="0" y="0"/>
            <a:chExt cx="759791" cy="194362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988AD341-EEE4-FF83-E8C3-75DD47979B3A}"/>
                </a:ext>
              </a:extLst>
            </p:cNvPr>
            <p:cNvSpPr/>
            <p:nvPr/>
          </p:nvSpPr>
          <p:spPr>
            <a:xfrm>
              <a:off x="0" y="0"/>
              <a:ext cx="759791" cy="194362"/>
            </a:xfrm>
            <a:custGeom>
              <a:avLst/>
              <a:gdLst/>
              <a:ahLst/>
              <a:cxnLst/>
              <a:rect l="l" t="t" r="r" b="b"/>
              <a:pathLst>
                <a:path w="759791" h="194362">
                  <a:moveTo>
                    <a:pt x="97181" y="0"/>
                  </a:moveTo>
                  <a:lnTo>
                    <a:pt x="662610" y="0"/>
                  </a:lnTo>
                  <a:cubicBezTo>
                    <a:pt x="716282" y="0"/>
                    <a:pt x="759791" y="43509"/>
                    <a:pt x="759791" y="97181"/>
                  </a:cubicBezTo>
                  <a:lnTo>
                    <a:pt x="759791" y="97181"/>
                  </a:lnTo>
                  <a:cubicBezTo>
                    <a:pt x="759791" y="122955"/>
                    <a:pt x="749552" y="147673"/>
                    <a:pt x="731327" y="165898"/>
                  </a:cubicBezTo>
                  <a:cubicBezTo>
                    <a:pt x="713102" y="184123"/>
                    <a:pt x="688384" y="194362"/>
                    <a:pt x="662610" y="194362"/>
                  </a:cubicBezTo>
                  <a:lnTo>
                    <a:pt x="97181" y="194362"/>
                  </a:lnTo>
                  <a:cubicBezTo>
                    <a:pt x="71407" y="194362"/>
                    <a:pt x="46689" y="184123"/>
                    <a:pt x="28464" y="165898"/>
                  </a:cubicBezTo>
                  <a:cubicBezTo>
                    <a:pt x="10239" y="147673"/>
                    <a:pt x="0" y="122955"/>
                    <a:pt x="0" y="97181"/>
                  </a:cubicBezTo>
                  <a:lnTo>
                    <a:pt x="0" y="97181"/>
                  </a:lnTo>
                  <a:cubicBezTo>
                    <a:pt x="0" y="71407"/>
                    <a:pt x="10239" y="46689"/>
                    <a:pt x="28464" y="28464"/>
                  </a:cubicBezTo>
                  <a:cubicBezTo>
                    <a:pt x="46689" y="10239"/>
                    <a:pt x="71407" y="0"/>
                    <a:pt x="97181" y="0"/>
                  </a:cubicBezTo>
                  <a:close/>
                </a:path>
              </a:pathLst>
            </a:custGeom>
            <a:solidFill>
              <a:srgbClr val="EBEEF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F0EA93E1-2D0A-88E5-0BDE-7F72C2E41D39}"/>
                </a:ext>
              </a:extLst>
            </p:cNvPr>
            <p:cNvSpPr txBox="1"/>
            <p:nvPr/>
          </p:nvSpPr>
          <p:spPr>
            <a:xfrm>
              <a:off x="0" y="-38100"/>
              <a:ext cx="759791" cy="232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9" name="TextBox 9">
            <a:extLst>
              <a:ext uri="{FF2B5EF4-FFF2-40B4-BE49-F238E27FC236}">
                <a16:creationId xmlns:a16="http://schemas.microsoft.com/office/drawing/2014/main" id="{4951CAA2-FE32-BB44-4754-F920B277CB5B}"/>
              </a:ext>
            </a:extLst>
          </p:cNvPr>
          <p:cNvSpPr txBox="1"/>
          <p:nvPr/>
        </p:nvSpPr>
        <p:spPr>
          <a:xfrm>
            <a:off x="15803952" y="988103"/>
            <a:ext cx="1112448" cy="3359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3"/>
              </a:lnSpc>
              <a:spcBef>
                <a:spcPct val="0"/>
              </a:spcBef>
            </a:pPr>
            <a:r>
              <a:rPr lang="en-US" sz="2002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~11</a:t>
            </a:r>
            <a:r>
              <a:rPr lang="ko-KR" altLang="en-US" sz="2002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주차</a:t>
            </a:r>
            <a:endParaRPr lang="en-US" sz="2002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</p:spTree>
    <p:extLst>
      <p:ext uri="{BB962C8B-B14F-4D97-AF65-F5344CB8AC3E}">
        <p14:creationId xmlns:p14="http://schemas.microsoft.com/office/powerpoint/2010/main" val="822803088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720142" y="7267726"/>
            <a:ext cx="2623258" cy="3413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943"/>
              </a:lnSpc>
              <a:spcBef>
                <a:spcPct val="0"/>
              </a:spcBef>
            </a:pPr>
            <a:r>
              <a:rPr lang="ko-KR" altLang="en-US" sz="2102" b="1">
                <a:solidFill>
                  <a:srgbClr val="EBEEF0"/>
                </a:solidFill>
                <a:latin typeface="Inter Bold"/>
                <a:ea typeface="Inter Bold"/>
                <a:cs typeface="Inter Bold"/>
                <a:sym typeface="Inter Bold"/>
              </a:rPr>
              <a:t>마지막 페이지</a:t>
            </a:r>
            <a:endParaRPr lang="en-US" sz="2102" b="1" dirty="0">
              <a:solidFill>
                <a:srgbClr val="EBEEF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720142" y="5193258"/>
            <a:ext cx="5756400" cy="12553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481"/>
              </a:lnSpc>
              <a:spcBef>
                <a:spcPct val="0"/>
              </a:spcBef>
            </a:pPr>
            <a:r>
              <a:rPr lang="en-US" sz="7486" b="1">
                <a:solidFill>
                  <a:srgbClr val="EBEEF0"/>
                </a:solidFill>
                <a:latin typeface="Inter Bold"/>
                <a:ea typeface="Inter Bold"/>
                <a:cs typeface="Inter Bold"/>
                <a:sym typeface="Inter Bold"/>
              </a:rPr>
              <a:t>THANK YOU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4712436" y="816258"/>
            <a:ext cx="2884832" cy="737968"/>
            <a:chOff x="0" y="0"/>
            <a:chExt cx="759791" cy="19436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759791" cy="194362"/>
            </a:xfrm>
            <a:custGeom>
              <a:avLst/>
              <a:gdLst/>
              <a:ahLst/>
              <a:cxnLst/>
              <a:rect l="l" t="t" r="r" b="b"/>
              <a:pathLst>
                <a:path w="759791" h="194362">
                  <a:moveTo>
                    <a:pt x="97181" y="0"/>
                  </a:moveTo>
                  <a:lnTo>
                    <a:pt x="662610" y="0"/>
                  </a:lnTo>
                  <a:cubicBezTo>
                    <a:pt x="716282" y="0"/>
                    <a:pt x="759791" y="43509"/>
                    <a:pt x="759791" y="97181"/>
                  </a:cubicBezTo>
                  <a:lnTo>
                    <a:pt x="759791" y="97181"/>
                  </a:lnTo>
                  <a:cubicBezTo>
                    <a:pt x="759791" y="122955"/>
                    <a:pt x="749552" y="147673"/>
                    <a:pt x="731327" y="165898"/>
                  </a:cubicBezTo>
                  <a:cubicBezTo>
                    <a:pt x="713102" y="184123"/>
                    <a:pt x="688384" y="194362"/>
                    <a:pt x="662610" y="194362"/>
                  </a:cubicBezTo>
                  <a:lnTo>
                    <a:pt x="97181" y="194362"/>
                  </a:lnTo>
                  <a:cubicBezTo>
                    <a:pt x="71407" y="194362"/>
                    <a:pt x="46689" y="184123"/>
                    <a:pt x="28464" y="165898"/>
                  </a:cubicBezTo>
                  <a:cubicBezTo>
                    <a:pt x="10239" y="147673"/>
                    <a:pt x="0" y="122955"/>
                    <a:pt x="0" y="97181"/>
                  </a:cubicBezTo>
                  <a:lnTo>
                    <a:pt x="0" y="97181"/>
                  </a:lnTo>
                  <a:cubicBezTo>
                    <a:pt x="0" y="71407"/>
                    <a:pt x="10239" y="46689"/>
                    <a:pt x="28464" y="28464"/>
                  </a:cubicBezTo>
                  <a:cubicBezTo>
                    <a:pt x="46689" y="10239"/>
                    <a:pt x="71407" y="0"/>
                    <a:pt x="97181" y="0"/>
                  </a:cubicBezTo>
                  <a:close/>
                </a:path>
              </a:pathLst>
            </a:custGeom>
            <a:solidFill>
              <a:srgbClr val="EBEEF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759791" cy="232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5803952" y="988103"/>
            <a:ext cx="701799" cy="3396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3"/>
              </a:lnSpc>
              <a:spcBef>
                <a:spcPct val="0"/>
              </a:spcBef>
            </a:pPr>
            <a:r>
              <a:rPr lang="ko-KR" altLang="en-US" sz="2002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정민혁</a:t>
            </a:r>
            <a:endParaRPr lang="en-US" sz="2002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1A4F4E-0581-B6AF-9FF6-AAA25E635D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76EA7C49-10A6-E92C-03BF-DF9A321A7800}"/>
              </a:ext>
            </a:extLst>
          </p:cNvPr>
          <p:cNvSpPr txBox="1"/>
          <p:nvPr/>
        </p:nvSpPr>
        <p:spPr>
          <a:xfrm>
            <a:off x="1028700" y="971550"/>
            <a:ext cx="111633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변경된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시</a:t>
            </a: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스템 구조 설계</a:t>
            </a:r>
            <a:r>
              <a:rPr lang="en-US" altLang="ko-KR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2-settings.json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3" name="AutoShape 3">
            <a:extLst>
              <a:ext uri="{FF2B5EF4-FFF2-40B4-BE49-F238E27FC236}">
                <a16:creationId xmlns:a16="http://schemas.microsoft.com/office/drawing/2014/main" id="{DE6D7018-163F-A9EE-8311-61F047C37F1D}"/>
              </a:ext>
            </a:extLst>
          </p:cNvPr>
          <p:cNvSpPr/>
          <p:nvPr/>
        </p:nvSpPr>
        <p:spPr>
          <a:xfrm>
            <a:off x="0" y="3335040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9CCF59A4-3961-B499-0883-D9C22615DD36}"/>
              </a:ext>
            </a:extLst>
          </p:cNvPr>
          <p:cNvGrpSpPr/>
          <p:nvPr/>
        </p:nvGrpSpPr>
        <p:grpSpPr>
          <a:xfrm>
            <a:off x="1635785" y="3042766"/>
            <a:ext cx="3086100" cy="565499"/>
            <a:chOff x="0" y="0"/>
            <a:chExt cx="4114800" cy="753999"/>
          </a:xfrm>
        </p:grpSpPr>
        <p:grpSp>
          <p:nvGrpSpPr>
            <p:cNvPr id="5" name="Group 5">
              <a:extLst>
                <a:ext uri="{FF2B5EF4-FFF2-40B4-BE49-F238E27FC236}">
                  <a16:creationId xmlns:a16="http://schemas.microsoft.com/office/drawing/2014/main" id="{E84D3E08-2981-A40E-6D11-41E4164A6083}"/>
                </a:ext>
              </a:extLst>
            </p:cNvPr>
            <p:cNvGrpSpPr/>
            <p:nvPr/>
          </p:nvGrpSpPr>
          <p:grpSpPr>
            <a:xfrm>
              <a:off x="0" y="0"/>
              <a:ext cx="4114800" cy="753999"/>
              <a:chOff x="0" y="0"/>
              <a:chExt cx="812800" cy="148938"/>
            </a:xfrm>
          </p:grpSpPr>
          <p:sp>
            <p:nvSpPr>
              <p:cNvPr id="6" name="Freeform 6">
                <a:extLst>
                  <a:ext uri="{FF2B5EF4-FFF2-40B4-BE49-F238E27FC236}">
                    <a16:creationId xmlns:a16="http://schemas.microsoft.com/office/drawing/2014/main" id="{3310125D-CA64-E3C2-F4E5-0BF2E88DA780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148938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148938">
                    <a:moveTo>
                      <a:pt x="74469" y="0"/>
                    </a:moveTo>
                    <a:lnTo>
                      <a:pt x="738331" y="0"/>
                    </a:lnTo>
                    <a:cubicBezTo>
                      <a:pt x="758081" y="0"/>
                      <a:pt x="777023" y="7846"/>
                      <a:pt x="790988" y="21811"/>
                    </a:cubicBezTo>
                    <a:cubicBezTo>
                      <a:pt x="804954" y="35777"/>
                      <a:pt x="812800" y="54719"/>
                      <a:pt x="812800" y="74469"/>
                    </a:cubicBezTo>
                    <a:lnTo>
                      <a:pt x="812800" y="74469"/>
                    </a:lnTo>
                    <a:cubicBezTo>
                      <a:pt x="812800" y="115597"/>
                      <a:pt x="779459" y="148938"/>
                      <a:pt x="738331" y="148938"/>
                    </a:cubicBezTo>
                    <a:lnTo>
                      <a:pt x="74469" y="148938"/>
                    </a:lnTo>
                    <a:cubicBezTo>
                      <a:pt x="54719" y="148938"/>
                      <a:pt x="35777" y="141092"/>
                      <a:pt x="21811" y="127127"/>
                    </a:cubicBezTo>
                    <a:cubicBezTo>
                      <a:pt x="7846" y="113161"/>
                      <a:pt x="0" y="94219"/>
                      <a:pt x="0" y="74469"/>
                    </a:cubicBezTo>
                    <a:lnTo>
                      <a:pt x="0" y="74469"/>
                    </a:lnTo>
                    <a:cubicBezTo>
                      <a:pt x="0" y="54719"/>
                      <a:pt x="7846" y="35777"/>
                      <a:pt x="21811" y="21811"/>
                    </a:cubicBezTo>
                    <a:cubicBezTo>
                      <a:pt x="35777" y="7846"/>
                      <a:pt x="54719" y="0"/>
                      <a:pt x="7446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7" name="TextBox 7">
                <a:extLst>
                  <a:ext uri="{FF2B5EF4-FFF2-40B4-BE49-F238E27FC236}">
                    <a16:creationId xmlns:a16="http://schemas.microsoft.com/office/drawing/2014/main" id="{DBD1E4AF-0F20-90D9-6758-87B110740E24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12800" cy="18703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75FCD55F-BB03-A1BF-69B2-A6C7778EE12F}"/>
                </a:ext>
              </a:extLst>
            </p:cNvPr>
            <p:cNvSpPr txBox="1"/>
            <p:nvPr/>
          </p:nvSpPr>
          <p:spPr>
            <a:xfrm>
              <a:off x="815291" y="153091"/>
              <a:ext cx="2484219" cy="44781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</a:pPr>
              <a:r>
                <a:rPr lang="ko-KR" altLang="en-US" sz="2000" b="1" dirty="0">
                  <a:solidFill>
                    <a:srgbClr val="EBEEF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모듈화 설계</a:t>
              </a:r>
              <a:endParaRPr lang="en-US" sz="2000" b="1" dirty="0">
                <a:solidFill>
                  <a:srgbClr val="EBEEF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endParaRPr>
            </a:p>
          </p:txBody>
        </p:sp>
      </p:grpSp>
      <p:sp>
        <p:nvSpPr>
          <p:cNvPr id="18" name="TextBox 18">
            <a:extLst>
              <a:ext uri="{FF2B5EF4-FFF2-40B4-BE49-F238E27FC236}">
                <a16:creationId xmlns:a16="http://schemas.microsoft.com/office/drawing/2014/main" id="{D28134BB-2688-74DD-4EE5-7826C288C4E6}"/>
              </a:ext>
            </a:extLst>
          </p:cNvPr>
          <p:cNvSpPr txBox="1"/>
          <p:nvPr/>
        </p:nvSpPr>
        <p:spPr>
          <a:xfrm>
            <a:off x="1828800" y="4045200"/>
            <a:ext cx="9767176" cy="60711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project-root/</a:t>
            </a:r>
          </a:p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├── .</a:t>
            </a:r>
            <a:r>
              <a:rPr lang="en-US" altLang="ko-KR" sz="18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venv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/   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가상환경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├── </a:t>
            </a:r>
            <a:r>
              <a:rPr lang="en-US" altLang="ko-KR" sz="18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src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/     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소스코드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│   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__init__.py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패키지 초기화 파일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│   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main.py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메인 실행 파일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│   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optimizer.py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최적화 기능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│   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restore.py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복원 기능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│   └──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utils/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유틸리티 기능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│       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__init__.py  </a:t>
            </a:r>
          </a:p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│       ├── logger.py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로깅 기능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│       └──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config.py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설정 파일 처리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config/  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설정 파일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│   └── </a:t>
            </a:r>
            <a:r>
              <a:rPr lang="en-US" altLang="ko-KR" sz="18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settings.json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   # </a:t>
            </a:r>
            <a:r>
              <a:rPr lang="ko-KR" altLang="en-US" sz="18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설정값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저장</a:t>
            </a:r>
            <a:endParaRPr lang="en-US" altLang="ko-KR" sz="18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│   └──</a:t>
            </a:r>
            <a:r>
              <a:rPr lang="en-US" altLang="ko-KR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config_builder.py #</a:t>
            </a:r>
            <a:r>
              <a:rPr lang="ko-KR" altLang="en-US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정보수집 함수 </a:t>
            </a:r>
            <a:r>
              <a:rPr lang="en-US" altLang="ko-KR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//</a:t>
            </a:r>
            <a:r>
              <a:rPr lang="ko-KR" altLang="en-US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현재 시스템의 환경정보를 가져오는 파일</a:t>
            </a:r>
            <a:r>
              <a:rPr lang="en-US" altLang="ko-KR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</a:t>
            </a:r>
            <a:r>
              <a:rPr lang="ko-KR" altLang="en-US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추가</a:t>
            </a:r>
            <a:r>
              <a:rPr lang="en-US" altLang="ko-KR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)</a:t>
            </a:r>
            <a:endParaRPr lang="ko-KR" altLang="en-US" sz="18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tests/   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테스트 코드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│   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test_optimizer.py</a:t>
            </a:r>
          </a:p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│   └── test_restore.py</a:t>
            </a:r>
          </a:p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├── requirements.txt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필수 패키지 목록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└──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README.md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프로젝트 설명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021635-15A3-E077-1D12-0509CB0C6978}"/>
              </a:ext>
            </a:extLst>
          </p:cNvPr>
          <p:cNvSpPr txBox="1"/>
          <p:nvPr/>
        </p:nvSpPr>
        <p:spPr>
          <a:xfrm>
            <a:off x="8001000" y="4266337"/>
            <a:ext cx="863214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Psutil</a:t>
            </a:r>
            <a:r>
              <a:rPr lang="ko-KR" altLang="en-US" dirty="0"/>
              <a:t>을 사용하여 시스템 상태를 동적으로 가져옴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 err="1"/>
              <a:t>settings.json</a:t>
            </a:r>
            <a:r>
              <a:rPr lang="ko-KR" altLang="en-US" dirty="0"/>
              <a:t>이 </a:t>
            </a:r>
            <a:r>
              <a:rPr lang="en-US" altLang="ko-KR" dirty="0"/>
              <a:t>JSON </a:t>
            </a:r>
            <a:r>
              <a:rPr lang="ko-KR" altLang="en-US" dirty="0"/>
              <a:t>형식인 이유</a:t>
            </a:r>
            <a:endParaRPr lang="en-US" altLang="ko-KR" dirty="0"/>
          </a:p>
          <a:p>
            <a:r>
              <a:rPr lang="en-US" altLang="ko-KR" dirty="0"/>
              <a:t>	-</a:t>
            </a:r>
            <a:r>
              <a:rPr lang="ko-KR" altLang="en-US" dirty="0"/>
              <a:t>많은 프로그래밍 언어에서 기본적으로 지원되는 데이터 형식</a:t>
            </a:r>
            <a:r>
              <a:rPr lang="en-US" altLang="ko-KR" dirty="0"/>
              <a:t>.(</a:t>
            </a:r>
            <a:r>
              <a:rPr lang="ko-KR" altLang="en-US" dirty="0"/>
              <a:t>호환성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	-</a:t>
            </a:r>
            <a:r>
              <a:rPr lang="ko-KR" altLang="en-US" dirty="0"/>
              <a:t>구조가 명확하고 확장이 용이하여 프로젝트가 커질수록 유리함</a:t>
            </a:r>
            <a:r>
              <a:rPr lang="en-US" altLang="ko-KR" dirty="0"/>
              <a:t>.(</a:t>
            </a:r>
            <a:r>
              <a:rPr lang="ko-KR" altLang="en-US" dirty="0"/>
              <a:t>유연성</a:t>
            </a:r>
            <a:r>
              <a:rPr lang="en-US" altLang="ko-K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658793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C1283E-8E8D-6315-7DD9-607DDE2626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F6EE916D-F4BD-FAF9-A136-43034AC0A0A6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B2F0A224-7289-F44D-8841-BBD7518C1288}"/>
              </a:ext>
            </a:extLst>
          </p:cNvPr>
          <p:cNvGrpSpPr/>
          <p:nvPr/>
        </p:nvGrpSpPr>
        <p:grpSpPr>
          <a:xfrm>
            <a:off x="9829800" y="1028700"/>
            <a:ext cx="7429500" cy="8229600"/>
            <a:chOff x="0" y="0"/>
            <a:chExt cx="1507960" cy="1274980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B865C5DB-1694-6168-797A-CCC066D3C547}"/>
                </a:ext>
              </a:extLst>
            </p:cNvPr>
            <p:cNvSpPr/>
            <p:nvPr/>
          </p:nvSpPr>
          <p:spPr>
            <a:xfrm>
              <a:off x="0" y="0"/>
              <a:ext cx="1507960" cy="1274980"/>
            </a:xfrm>
            <a:custGeom>
              <a:avLst/>
              <a:gdLst/>
              <a:ahLst/>
              <a:cxnLst/>
              <a:rect l="l" t="t" r="r" b="b"/>
              <a:pathLst>
                <a:path w="1507960" h="1274980">
                  <a:moveTo>
                    <a:pt x="0" y="0"/>
                  </a:moveTo>
                  <a:lnTo>
                    <a:pt x="1507960" y="0"/>
                  </a:lnTo>
                  <a:lnTo>
                    <a:pt x="1507960" y="1274980"/>
                  </a:lnTo>
                  <a:lnTo>
                    <a:pt x="0" y="1274980"/>
                  </a:lnTo>
                  <a:close/>
                </a:path>
              </a:pathLst>
            </a:custGeom>
            <a:blipFill>
              <a:blip r:embed="rId4"/>
              <a:stretch>
                <a:fillRect l="-13452" r="-13452"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0" name="TextBox 10">
            <a:extLst>
              <a:ext uri="{FF2B5EF4-FFF2-40B4-BE49-F238E27FC236}">
                <a16:creationId xmlns:a16="http://schemas.microsoft.com/office/drawing/2014/main" id="{E5E1C2E9-04A6-5D2F-05F1-1E291303EA50}"/>
              </a:ext>
            </a:extLst>
          </p:cNvPr>
          <p:cNvSpPr txBox="1"/>
          <p:nvPr/>
        </p:nvSpPr>
        <p:spPr>
          <a:xfrm>
            <a:off x="1028700" y="971550"/>
            <a:ext cx="3487043" cy="4931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 u="none" strike="noStrike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Settings.json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28E92E89-9199-CFD3-CC4C-5EFC73DD1AFE}"/>
              </a:ext>
            </a:extLst>
          </p:cNvPr>
          <p:cNvSpPr txBox="1"/>
          <p:nvPr/>
        </p:nvSpPr>
        <p:spPr>
          <a:xfrm>
            <a:off x="1662749" y="1616980"/>
            <a:ext cx="3716313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필요한 정보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8FB1D2A-C836-C027-672E-DE4550FE556E}"/>
              </a:ext>
            </a:extLst>
          </p:cNvPr>
          <p:cNvSpPr txBox="1"/>
          <p:nvPr/>
        </p:nvSpPr>
        <p:spPr>
          <a:xfrm>
            <a:off x="762000" y="2234980"/>
            <a:ext cx="8632146" cy="7017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altLang="ko-KR" b="1" dirty="0"/>
              <a:t>1. </a:t>
            </a:r>
            <a:r>
              <a:rPr lang="ko-KR" altLang="en-US" b="1" dirty="0"/>
              <a:t>시스템 최적화</a:t>
            </a:r>
            <a:r>
              <a:rPr lang="en-US" altLang="ko-KR" b="1" dirty="0"/>
              <a:t>(Optimizer) </a:t>
            </a:r>
            <a:r>
              <a:rPr lang="ko-KR" altLang="en-US" b="1" dirty="0"/>
              <a:t>관련 설정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ko-KR" b="1" dirty="0"/>
              <a:t>CPU </a:t>
            </a:r>
            <a:r>
              <a:rPr lang="ko-KR" altLang="en-US" b="1" dirty="0"/>
              <a:t>최적화 설정</a:t>
            </a:r>
            <a:r>
              <a:rPr lang="en-US" altLang="ko-KR" dirty="0"/>
              <a:t>: CPU </a:t>
            </a:r>
            <a:r>
              <a:rPr lang="ko-KR" altLang="en-US" dirty="0"/>
              <a:t>성능을 최대화하거나 특정 프로세스를 최적화할 수 있는 설정</a:t>
            </a:r>
            <a:r>
              <a:rPr lang="en-US" altLang="ko-KR" dirty="0"/>
              <a:t>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b="1" dirty="0"/>
              <a:t>메모리 최적화 설정</a:t>
            </a:r>
            <a:r>
              <a:rPr lang="en-US" altLang="ko-KR" dirty="0"/>
              <a:t>: </a:t>
            </a:r>
            <a:r>
              <a:rPr lang="ko-KR" altLang="en-US" dirty="0"/>
              <a:t>캐시 크기</a:t>
            </a:r>
            <a:r>
              <a:rPr lang="en-US" altLang="ko-KR" dirty="0"/>
              <a:t>, </a:t>
            </a:r>
            <a:r>
              <a:rPr lang="ko-KR" altLang="en-US" dirty="0"/>
              <a:t>메모리 부족 상황에 대한 설정</a:t>
            </a:r>
            <a:r>
              <a:rPr lang="en-US" altLang="ko-KR" dirty="0"/>
              <a:t>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b="1" dirty="0"/>
              <a:t>디스크 최적화 설정</a:t>
            </a:r>
            <a:r>
              <a:rPr lang="en-US" altLang="ko-KR" dirty="0"/>
              <a:t>: </a:t>
            </a:r>
            <a:r>
              <a:rPr lang="ko-KR" altLang="en-US" dirty="0"/>
              <a:t>디스크 </a:t>
            </a:r>
            <a:r>
              <a:rPr lang="en-US" altLang="ko-KR" dirty="0"/>
              <a:t>I/O </a:t>
            </a:r>
            <a:r>
              <a:rPr lang="ko-KR" altLang="en-US" dirty="0"/>
              <a:t>성능을 최적화하거나 특정 디스크 경로의 사용량을 제어</a:t>
            </a:r>
            <a:r>
              <a:rPr lang="en-US" altLang="ko-KR" dirty="0"/>
              <a:t>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b="1" dirty="0"/>
              <a:t>네트워크 최적화 설정</a:t>
            </a:r>
            <a:r>
              <a:rPr lang="en-US" altLang="ko-KR" dirty="0"/>
              <a:t>: </a:t>
            </a:r>
            <a:r>
              <a:rPr lang="ko-KR" altLang="en-US" dirty="0"/>
              <a:t>네트워크 트래픽 최적화</a:t>
            </a:r>
            <a:r>
              <a:rPr lang="en-US" altLang="ko-KR" dirty="0"/>
              <a:t>, </a:t>
            </a:r>
            <a:r>
              <a:rPr lang="ko-KR" altLang="en-US" dirty="0"/>
              <a:t>대역폭 관리 등</a:t>
            </a:r>
            <a:r>
              <a:rPr lang="en-US" altLang="ko-KR" dirty="0"/>
              <a:t>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b="1" dirty="0"/>
              <a:t>배터리 절약 모드</a:t>
            </a:r>
            <a:r>
              <a:rPr lang="en-US" altLang="ko-KR" dirty="0"/>
              <a:t>: </a:t>
            </a:r>
            <a:r>
              <a:rPr lang="ko-KR" altLang="en-US" dirty="0"/>
              <a:t>리소스가 제한적인 환경에서 배터리 절약 모드를 위한 설정</a:t>
            </a:r>
            <a:r>
              <a:rPr lang="en-US" altLang="ko-KR" dirty="0"/>
              <a:t>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b="1" dirty="0"/>
              <a:t>최적화 주기</a:t>
            </a:r>
            <a:r>
              <a:rPr lang="en-US" altLang="ko-KR" dirty="0"/>
              <a:t>: </a:t>
            </a:r>
            <a:r>
              <a:rPr lang="ko-KR" altLang="en-US" dirty="0"/>
              <a:t>얼마나 자주 최적화를 실행할지 주기 설정</a:t>
            </a:r>
            <a:r>
              <a:rPr lang="en-US" altLang="ko-KR" dirty="0"/>
              <a:t>.</a:t>
            </a:r>
          </a:p>
          <a:p>
            <a:pPr>
              <a:buNone/>
            </a:pPr>
            <a:r>
              <a:rPr lang="en-US" altLang="ko-KR" b="1" dirty="0"/>
              <a:t>2. </a:t>
            </a:r>
            <a:r>
              <a:rPr lang="ko-KR" altLang="en-US" b="1" dirty="0"/>
              <a:t>복원</a:t>
            </a:r>
            <a:r>
              <a:rPr lang="en-US" altLang="ko-KR" b="1" dirty="0"/>
              <a:t>(Restore) </a:t>
            </a:r>
            <a:r>
              <a:rPr lang="ko-KR" altLang="en-US" b="1" dirty="0"/>
              <a:t>관련 설정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b="1" dirty="0"/>
              <a:t>자동 백업 설정</a:t>
            </a:r>
            <a:r>
              <a:rPr lang="en-US" altLang="ko-KR" dirty="0"/>
              <a:t>: </a:t>
            </a:r>
            <a:r>
              <a:rPr lang="ko-KR" altLang="en-US" dirty="0"/>
              <a:t>시스템이나 데이터의 자동 백업 주기</a:t>
            </a:r>
            <a:r>
              <a:rPr lang="en-US" altLang="ko-KR" dirty="0"/>
              <a:t>, </a:t>
            </a:r>
            <a:r>
              <a:rPr lang="ko-KR" altLang="en-US" dirty="0"/>
              <a:t>백업 대상 경로 설정</a:t>
            </a:r>
            <a:r>
              <a:rPr lang="en-US" altLang="ko-KR" dirty="0"/>
              <a:t>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b="1" dirty="0"/>
              <a:t>백업 파일 저장 경로</a:t>
            </a:r>
            <a:r>
              <a:rPr lang="en-US" altLang="ko-KR" dirty="0"/>
              <a:t>: </a:t>
            </a:r>
            <a:r>
              <a:rPr lang="ko-KR" altLang="en-US" dirty="0"/>
              <a:t>백업 파일이 저장될 디렉터리 또는 네트워크 위치</a:t>
            </a:r>
            <a:r>
              <a:rPr lang="en-US" altLang="ko-KR" dirty="0"/>
              <a:t>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b="1" dirty="0"/>
              <a:t>백업 형식</a:t>
            </a:r>
            <a:r>
              <a:rPr lang="en-US" altLang="ko-KR" dirty="0"/>
              <a:t>: </a:t>
            </a:r>
            <a:r>
              <a:rPr lang="ko-KR" altLang="en-US" dirty="0"/>
              <a:t>압축된 형식이나 디스크 이미지 형식 등 복원할 수 있는 형식</a:t>
            </a:r>
            <a:r>
              <a:rPr lang="en-US" altLang="ko-KR" dirty="0"/>
              <a:t>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b="1" dirty="0"/>
              <a:t>복원 주기</a:t>
            </a:r>
            <a:r>
              <a:rPr lang="en-US" altLang="ko-KR" dirty="0"/>
              <a:t>: </a:t>
            </a:r>
            <a:r>
              <a:rPr lang="ko-KR" altLang="en-US" dirty="0"/>
              <a:t>시스템 복원이 필요한 주기 또는 이벤트</a:t>
            </a:r>
            <a:r>
              <a:rPr lang="en-US" altLang="ko-KR" dirty="0"/>
              <a:t>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b="1" dirty="0"/>
              <a:t>복원 포인트 설정</a:t>
            </a:r>
            <a:r>
              <a:rPr lang="en-US" altLang="ko-KR" dirty="0"/>
              <a:t>: </a:t>
            </a:r>
            <a:r>
              <a:rPr lang="ko-KR" altLang="en-US" dirty="0"/>
              <a:t>어떤 시점으로 시스템을 복원할 것인지에 대한 설정</a:t>
            </a:r>
            <a:r>
              <a:rPr lang="en-US" altLang="ko-KR" dirty="0"/>
              <a:t>.</a:t>
            </a:r>
          </a:p>
          <a:p>
            <a:pPr>
              <a:buNone/>
            </a:pPr>
            <a:r>
              <a:rPr lang="en-US" altLang="ko-KR" b="1" dirty="0"/>
              <a:t>3. </a:t>
            </a:r>
            <a:r>
              <a:rPr lang="ko-KR" altLang="en-US" b="1" dirty="0"/>
              <a:t>시스템 정보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b="1" dirty="0"/>
              <a:t>시스템 정보</a:t>
            </a:r>
            <a:r>
              <a:rPr lang="en-US" altLang="ko-KR" dirty="0"/>
              <a:t>: </a:t>
            </a:r>
            <a:r>
              <a:rPr lang="ko-KR" altLang="en-US" dirty="0"/>
              <a:t>운영 체제</a:t>
            </a:r>
            <a:r>
              <a:rPr lang="en-US" altLang="ko-KR" dirty="0"/>
              <a:t>, </a:t>
            </a:r>
            <a:r>
              <a:rPr lang="ko-KR" altLang="en-US" dirty="0"/>
              <a:t>아키텍처</a:t>
            </a:r>
            <a:r>
              <a:rPr lang="en-US" altLang="ko-KR" dirty="0"/>
              <a:t>, CPU </a:t>
            </a:r>
            <a:r>
              <a:rPr lang="ko-KR" altLang="en-US" dirty="0"/>
              <a:t>코어 수</a:t>
            </a:r>
            <a:r>
              <a:rPr lang="en-US" altLang="ko-KR" dirty="0"/>
              <a:t>, </a:t>
            </a:r>
            <a:r>
              <a:rPr lang="ko-KR" altLang="en-US" dirty="0"/>
              <a:t>메모리 용량</a:t>
            </a:r>
            <a:r>
              <a:rPr lang="en-US" altLang="ko-KR" dirty="0"/>
              <a:t>, </a:t>
            </a:r>
            <a:r>
              <a:rPr lang="ko-KR" altLang="en-US" dirty="0"/>
              <a:t>네트워크 인터페이스 등 시스템 상태 정보</a:t>
            </a:r>
            <a:r>
              <a:rPr lang="en-US" altLang="ko-KR" dirty="0"/>
              <a:t>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b="1" dirty="0"/>
              <a:t>파일 시스템 정보</a:t>
            </a:r>
            <a:r>
              <a:rPr lang="en-US" altLang="ko-KR" dirty="0"/>
              <a:t>: </a:t>
            </a:r>
            <a:r>
              <a:rPr lang="ko-KR" altLang="en-US" dirty="0"/>
              <a:t>주요 디스크 파티션 사용량</a:t>
            </a:r>
            <a:r>
              <a:rPr lang="en-US" altLang="ko-KR" dirty="0"/>
              <a:t>, </a:t>
            </a:r>
            <a:r>
              <a:rPr lang="ko-KR" altLang="en-US" dirty="0"/>
              <a:t>파일 시스템 종류 등</a:t>
            </a:r>
            <a:r>
              <a:rPr lang="en-US" altLang="ko-KR" dirty="0"/>
              <a:t>.</a:t>
            </a:r>
          </a:p>
          <a:p>
            <a:pPr>
              <a:buNone/>
            </a:pPr>
            <a:r>
              <a:rPr lang="en-US" altLang="ko-KR" b="1" dirty="0"/>
              <a:t>4. </a:t>
            </a:r>
            <a:r>
              <a:rPr lang="ko-KR" altLang="en-US" b="1" dirty="0"/>
              <a:t>기타 추가적인 기능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b="1" dirty="0"/>
              <a:t>로그 관리 설정</a:t>
            </a:r>
            <a:r>
              <a:rPr lang="en-US" altLang="ko-KR" dirty="0"/>
              <a:t>: </a:t>
            </a:r>
            <a:r>
              <a:rPr lang="ko-KR" altLang="en-US" dirty="0"/>
              <a:t>최적화 및 복원 과정에서 발생하는 로그를 기록하고 관리하는 설정</a:t>
            </a:r>
            <a:r>
              <a:rPr lang="en-US" altLang="ko-KR" dirty="0"/>
              <a:t>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b="1" dirty="0"/>
              <a:t>알림 설정</a:t>
            </a:r>
            <a:r>
              <a:rPr lang="en-US" altLang="ko-KR" dirty="0"/>
              <a:t>: </a:t>
            </a:r>
            <a:r>
              <a:rPr lang="ko-KR" altLang="en-US" dirty="0"/>
              <a:t>최적화 및 복원 작업이 완료되거나 실패했을 때 알림을 받을 설정</a:t>
            </a:r>
            <a:r>
              <a:rPr lang="en-US" altLang="ko-KR" dirty="0"/>
              <a:t>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b="1" dirty="0"/>
              <a:t>사용자 정의 설정</a:t>
            </a:r>
            <a:r>
              <a:rPr lang="en-US" altLang="ko-KR" dirty="0"/>
              <a:t>: </a:t>
            </a:r>
            <a:r>
              <a:rPr lang="ko-KR" altLang="en-US" dirty="0"/>
              <a:t>특정 사용자가 요구하는 추가적인 시스템 설정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357376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C295DA-E56C-1E2A-9FCC-C8BA0E5B73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6EA5D06F-8BEE-EF48-F821-43323A1089D9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0E01CAF8-1CC7-ECD5-AFDD-83086F492F3D}"/>
              </a:ext>
            </a:extLst>
          </p:cNvPr>
          <p:cNvSpPr txBox="1"/>
          <p:nvPr/>
        </p:nvSpPr>
        <p:spPr>
          <a:xfrm>
            <a:off x="1028700" y="971550"/>
            <a:ext cx="6286500" cy="50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altLang="ko-KR" sz="32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config_builder.py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27A15E1D-65B2-2BF9-D6E9-8D93F72D8250}"/>
              </a:ext>
            </a:extLst>
          </p:cNvPr>
          <p:cNvSpPr txBox="1"/>
          <p:nvPr/>
        </p:nvSpPr>
        <p:spPr>
          <a:xfrm>
            <a:off x="1662749" y="1616980"/>
            <a:ext cx="479725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현재 시스템 정보를 반환하는 부분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29D782B6-718D-A7BA-ABD0-4ED6A7B6815A}"/>
              </a:ext>
            </a:extLst>
          </p:cNvPr>
          <p:cNvSpPr txBox="1"/>
          <p:nvPr/>
        </p:nvSpPr>
        <p:spPr>
          <a:xfrm>
            <a:off x="9780910" y="3773499"/>
            <a:ext cx="6730975" cy="1262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Platform : 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시스템에 접근하기 위함</a:t>
            </a:r>
            <a:endParaRPr lang="en-US" altLang="ko-KR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algn="l">
              <a:lnSpc>
                <a:spcPts val="2520"/>
              </a:lnSpc>
            </a:pPr>
            <a:r>
              <a:rPr 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Json : </a:t>
            </a:r>
            <a:r>
              <a:rPr lang="en-US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json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파일에 저장하기 때문에 </a:t>
            </a:r>
            <a:r>
              <a:rPr lang="en-US" altLang="ko-KR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json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형식으로 저장하기 위함</a:t>
            </a:r>
            <a:endParaRPr lang="en-US" altLang="ko-KR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algn="l">
              <a:lnSpc>
                <a:spcPts val="2520"/>
              </a:lnSpc>
            </a:pPr>
            <a:r>
              <a:rPr lang="en-US" sz="1800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Psutil</a:t>
            </a:r>
            <a:r>
              <a:rPr lang="en-US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: </a:t>
            </a:r>
            <a:r>
              <a:rPr 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CPU, 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메모리 등 시스템 자원을 확인하는 라이브러리</a:t>
            </a:r>
            <a:endParaRPr lang="en-US" altLang="ko-KR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algn="l">
              <a:lnSpc>
                <a:spcPts val="2520"/>
              </a:lnSpc>
            </a:pPr>
            <a:r>
              <a:rPr lang="en-US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Path : </a:t>
            </a:r>
            <a:r>
              <a:rPr lang="ko-KR" altLang="en-US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파일 경로를 효율적으로 관리하기 위한 객체</a:t>
            </a:r>
            <a:endParaRPr lang="en-US" sz="18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9F04A84B-2D61-A0F9-AF04-A659BA10C2DE}"/>
              </a:ext>
            </a:extLst>
          </p:cNvPr>
          <p:cNvSpPr txBox="1"/>
          <p:nvPr/>
        </p:nvSpPr>
        <p:spPr>
          <a:xfrm>
            <a:off x="9780910" y="3269825"/>
            <a:ext cx="905321" cy="3003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import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89CDE172-7EAE-E31E-7A49-B591DAF0625E}"/>
              </a:ext>
            </a:extLst>
          </p:cNvPr>
          <p:cNvSpPr txBox="1"/>
          <p:nvPr/>
        </p:nvSpPr>
        <p:spPr>
          <a:xfrm>
            <a:off x="9780910" y="5950397"/>
            <a:ext cx="7821290" cy="26471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dirty="0" err="1">
                <a:latin typeface="+mn-ea"/>
              </a:rPr>
              <a:t>platform.system</a:t>
            </a:r>
            <a:r>
              <a:rPr lang="ko-KR" altLang="en-US" dirty="0">
                <a:latin typeface="+mn-ea"/>
              </a:rPr>
              <a:t>() </a:t>
            </a:r>
            <a:r>
              <a:rPr lang="en-US" altLang="ko-KR" dirty="0">
                <a:latin typeface="+mn-ea"/>
              </a:rPr>
              <a:t>: </a:t>
            </a:r>
            <a:r>
              <a:rPr lang="en-US" altLang="ko-KR" dirty="0" err="1">
                <a:latin typeface="+mn-ea"/>
              </a:rPr>
              <a:t>os</a:t>
            </a:r>
            <a:r>
              <a:rPr lang="ko-KR" altLang="en-US" dirty="0">
                <a:latin typeface="+mn-ea"/>
              </a:rPr>
              <a:t>의 종류를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반환</a:t>
            </a:r>
            <a:endParaRPr lang="en-US" altLang="ko-KR" dirty="0">
              <a:latin typeface="+mn-ea"/>
            </a:endParaRPr>
          </a:p>
          <a:p>
            <a:r>
              <a:rPr lang="ko-KR" altLang="en-US" dirty="0" err="1">
                <a:latin typeface="+mn-ea"/>
              </a:rPr>
              <a:t>platform.version</a:t>
            </a:r>
            <a:r>
              <a:rPr lang="ko-KR" altLang="en-US" dirty="0">
                <a:latin typeface="+mn-ea"/>
              </a:rPr>
              <a:t>() </a:t>
            </a:r>
            <a:r>
              <a:rPr lang="en-US" altLang="ko-KR" dirty="0">
                <a:latin typeface="+mn-ea"/>
              </a:rPr>
              <a:t>: </a:t>
            </a:r>
            <a:r>
              <a:rPr lang="en-US" altLang="ko-KR" dirty="0" err="1">
                <a:latin typeface="+mn-ea"/>
              </a:rPr>
              <a:t>os</a:t>
            </a:r>
            <a:r>
              <a:rPr lang="ko-KR" altLang="en-US" dirty="0">
                <a:latin typeface="+mn-ea"/>
              </a:rPr>
              <a:t>의 버전을 반환</a:t>
            </a:r>
          </a:p>
          <a:p>
            <a:r>
              <a:rPr lang="en-US" altLang="ko-KR" dirty="0">
                <a:latin typeface="+mn-ea"/>
              </a:rPr>
              <a:t>P</a:t>
            </a:r>
            <a:r>
              <a:rPr lang="ko-KR" altLang="en-US" dirty="0" err="1">
                <a:latin typeface="+mn-ea"/>
              </a:rPr>
              <a:t>latform.architecture</a:t>
            </a:r>
            <a:r>
              <a:rPr lang="ko-KR" altLang="en-US" dirty="0">
                <a:latin typeface="+mn-ea"/>
              </a:rPr>
              <a:t>()[0</a:t>
            </a:r>
            <a:r>
              <a:rPr lang="en-US" altLang="ko-KR" dirty="0">
                <a:latin typeface="+mn-ea"/>
              </a:rPr>
              <a:t>] : CPU</a:t>
            </a:r>
            <a:r>
              <a:rPr lang="ko-KR" altLang="en-US" dirty="0">
                <a:latin typeface="+mn-ea"/>
              </a:rPr>
              <a:t>의 아키텍처</a:t>
            </a:r>
            <a:r>
              <a:rPr lang="en-US" altLang="ko-KR" dirty="0">
                <a:latin typeface="+mn-ea"/>
              </a:rPr>
              <a:t>(32bit/64bit)</a:t>
            </a:r>
            <a:endParaRPr lang="ko-KR" altLang="en-US" dirty="0">
              <a:latin typeface="+mn-ea"/>
            </a:endParaRPr>
          </a:p>
          <a:p>
            <a:r>
              <a:rPr lang="ko-KR" altLang="en-US" dirty="0" err="1">
                <a:latin typeface="+mn-ea"/>
              </a:rPr>
              <a:t>psutil.cpu_count</a:t>
            </a:r>
            <a:r>
              <a:rPr lang="ko-KR" altLang="en-US" dirty="0">
                <a:latin typeface="+mn-ea"/>
              </a:rPr>
              <a:t>(</a:t>
            </a:r>
            <a:r>
              <a:rPr lang="ko-KR" altLang="en-US" dirty="0" err="1">
                <a:latin typeface="+mn-ea"/>
              </a:rPr>
              <a:t>logical</a:t>
            </a:r>
            <a:r>
              <a:rPr lang="ko-KR" altLang="en-US" dirty="0">
                <a:latin typeface="+mn-ea"/>
              </a:rPr>
              <a:t>=</a:t>
            </a:r>
            <a:r>
              <a:rPr lang="ko-KR" altLang="en-US" dirty="0" err="1">
                <a:latin typeface="+mn-ea"/>
              </a:rPr>
              <a:t>True</a:t>
            </a:r>
            <a:r>
              <a:rPr lang="ko-KR" altLang="en-US" dirty="0">
                <a:latin typeface="+mn-ea"/>
              </a:rPr>
              <a:t>) 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>
                <a:latin typeface="+mn-ea"/>
              </a:rPr>
              <a:t>논리</a:t>
            </a:r>
            <a:r>
              <a:rPr lang="en-US" altLang="ko-KR" dirty="0" err="1">
                <a:latin typeface="+mn-ea"/>
              </a:rPr>
              <a:t>cpu</a:t>
            </a:r>
            <a:r>
              <a:rPr lang="ko-KR" altLang="en-US" dirty="0">
                <a:latin typeface="+mn-ea"/>
              </a:rPr>
              <a:t>개수</a:t>
            </a:r>
          </a:p>
          <a:p>
            <a:r>
              <a:rPr lang="ko-KR" altLang="en-US" dirty="0" err="1">
                <a:latin typeface="+mn-ea"/>
              </a:rPr>
              <a:t>round</a:t>
            </a:r>
            <a:r>
              <a:rPr lang="ko-KR" altLang="en-US" dirty="0">
                <a:latin typeface="+mn-ea"/>
              </a:rPr>
              <a:t>(</a:t>
            </a:r>
            <a:r>
              <a:rPr lang="ko-KR" altLang="en-US" dirty="0" err="1">
                <a:latin typeface="+mn-ea"/>
              </a:rPr>
              <a:t>psutil.virtual_memory</a:t>
            </a:r>
            <a:r>
              <a:rPr lang="ko-KR" altLang="en-US" dirty="0">
                <a:latin typeface="+mn-ea"/>
              </a:rPr>
              <a:t>().</a:t>
            </a:r>
            <a:r>
              <a:rPr lang="ko-KR" altLang="en-US" dirty="0" err="1">
                <a:latin typeface="+mn-ea"/>
              </a:rPr>
              <a:t>total</a:t>
            </a:r>
            <a:r>
              <a:rPr lang="ko-KR" altLang="en-US" dirty="0">
                <a:latin typeface="+mn-ea"/>
              </a:rPr>
              <a:t> / (1024 ** 3), 2) 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>
                <a:latin typeface="+mn-ea"/>
              </a:rPr>
              <a:t>시스템의 총 메모리 크기를 </a:t>
            </a:r>
            <a:r>
              <a:rPr lang="en-US" altLang="ko-KR" dirty="0">
                <a:latin typeface="+mn-ea"/>
              </a:rPr>
              <a:t>GB</a:t>
            </a:r>
            <a:r>
              <a:rPr lang="ko-KR" altLang="en-US" dirty="0">
                <a:latin typeface="+mn-ea"/>
              </a:rPr>
              <a:t>단위로 반환</a:t>
            </a:r>
            <a:endParaRPr lang="en-US" altLang="ko-KR" dirty="0">
              <a:latin typeface="+mn-ea"/>
            </a:endParaRPr>
          </a:p>
          <a:p>
            <a:pPr algn="l">
              <a:lnSpc>
                <a:spcPts val="2520"/>
              </a:lnSpc>
            </a:pPr>
            <a:r>
              <a:rPr lang="en-US" altLang="ko-KR" sz="1800" dirty="0" err="1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psutil.disk_usage</a:t>
            </a:r>
            <a:r>
              <a:rPr lang="en-US" altLang="ko-KR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('/＇)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 </a:t>
            </a: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: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 </a:t>
            </a:r>
            <a:r>
              <a:rPr lang="ko-KR" altLang="en-US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시스템의 디스크 사용 비율 반환</a:t>
            </a:r>
            <a:endParaRPr lang="en-US" altLang="ko-KR" sz="1800" dirty="0">
              <a:solidFill>
                <a:srgbClr val="000000"/>
              </a:solidFill>
              <a:latin typeface="+mn-ea"/>
              <a:cs typeface="Source Han Sans KR"/>
              <a:sym typeface="Source Han Sans KR"/>
            </a:endParaRPr>
          </a:p>
          <a:p>
            <a:pPr algn="l">
              <a:lnSpc>
                <a:spcPts val="2520"/>
              </a:lnSpc>
            </a:pPr>
            <a:r>
              <a:rPr lang="en-US" altLang="ko-KR" sz="1800" dirty="0" err="1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psutil.net_if_addrs</a:t>
            </a:r>
            <a:r>
              <a:rPr lang="en-US" altLang="ko-KR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() : </a:t>
            </a:r>
            <a:r>
              <a:rPr lang="ko-KR" altLang="en-US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네트워크 인터페이스 목록을 반환</a:t>
            </a:r>
            <a:endParaRPr lang="en-US" altLang="ko-KR" sz="1800" dirty="0">
              <a:solidFill>
                <a:srgbClr val="000000"/>
              </a:solidFill>
              <a:latin typeface="+mn-ea"/>
              <a:cs typeface="Source Han Sans KR"/>
              <a:sym typeface="Source Han Sans KR"/>
            </a:endParaRPr>
          </a:p>
          <a:p>
            <a:pPr algn="l">
              <a:lnSpc>
                <a:spcPts val="2520"/>
              </a:lnSpc>
            </a:pPr>
            <a:r>
              <a:rPr lang="ko-KR" altLang="en-US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이 정보를 </a:t>
            </a:r>
            <a:r>
              <a:rPr lang="en-US" altLang="ko-KR" sz="1800" dirty="0" err="1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system_info</a:t>
            </a:r>
            <a:r>
              <a:rPr lang="en-US" altLang="ko-KR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 </a:t>
            </a:r>
            <a:r>
              <a:rPr lang="ko-KR" altLang="en-US" sz="1800" dirty="0" err="1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딕셔너리에</a:t>
            </a:r>
            <a:r>
              <a:rPr lang="ko-KR" altLang="en-US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 담아 반환</a:t>
            </a:r>
            <a:endParaRPr lang="en-US" sz="1800" dirty="0">
              <a:solidFill>
                <a:srgbClr val="000000"/>
              </a:solidFill>
              <a:latin typeface="+mn-ea"/>
              <a:cs typeface="Source Han Sans KR"/>
              <a:sym typeface="Source Han Sans KR"/>
            </a:endParaRP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12C42767-0A76-27AF-5E39-9796E1621295}"/>
              </a:ext>
            </a:extLst>
          </p:cNvPr>
          <p:cNvSpPr txBox="1"/>
          <p:nvPr/>
        </p:nvSpPr>
        <p:spPr>
          <a:xfrm>
            <a:off x="9780910" y="5446724"/>
            <a:ext cx="5763890" cy="3003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Get_system_info</a:t>
            </a:r>
            <a:r>
              <a:rPr 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E9C7AB6-AAEE-970A-A735-77046EBD1B22}"/>
              </a:ext>
            </a:extLst>
          </p:cNvPr>
          <p:cNvSpPr txBox="1"/>
          <p:nvPr/>
        </p:nvSpPr>
        <p:spPr>
          <a:xfrm>
            <a:off x="1256868" y="2894102"/>
            <a:ext cx="7582332" cy="452431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dirty="0" err="1"/>
              <a:t>import</a:t>
            </a:r>
            <a:r>
              <a:rPr lang="ko-KR" altLang="en-US" dirty="0"/>
              <a:t> </a:t>
            </a:r>
            <a:r>
              <a:rPr lang="ko-KR" altLang="en-US" dirty="0" err="1"/>
              <a:t>platform</a:t>
            </a:r>
            <a:endParaRPr lang="ko-KR" altLang="en-US" dirty="0"/>
          </a:p>
          <a:p>
            <a:r>
              <a:rPr lang="ko-KR" altLang="en-US" dirty="0" err="1"/>
              <a:t>import</a:t>
            </a:r>
            <a:r>
              <a:rPr lang="ko-KR" altLang="en-US" dirty="0"/>
              <a:t> </a:t>
            </a:r>
            <a:r>
              <a:rPr lang="ko-KR" altLang="en-US" dirty="0" err="1"/>
              <a:t>psutil</a:t>
            </a:r>
            <a:endParaRPr lang="ko-KR" altLang="en-US" dirty="0"/>
          </a:p>
          <a:p>
            <a:r>
              <a:rPr lang="ko-KR" altLang="en-US" dirty="0" err="1"/>
              <a:t>import</a:t>
            </a:r>
            <a:r>
              <a:rPr lang="ko-KR" altLang="en-US" dirty="0"/>
              <a:t> </a:t>
            </a:r>
            <a:r>
              <a:rPr lang="ko-KR" altLang="en-US" dirty="0" err="1"/>
              <a:t>json</a:t>
            </a:r>
            <a:endParaRPr lang="ko-KR" altLang="en-US" dirty="0"/>
          </a:p>
          <a:p>
            <a:r>
              <a:rPr lang="ko-KR" altLang="en-US" dirty="0" err="1"/>
              <a:t>from</a:t>
            </a:r>
            <a:r>
              <a:rPr lang="ko-KR" altLang="en-US" dirty="0"/>
              <a:t> </a:t>
            </a:r>
            <a:r>
              <a:rPr lang="ko-KR" altLang="en-US" dirty="0" err="1"/>
              <a:t>pathlib</a:t>
            </a:r>
            <a:r>
              <a:rPr lang="ko-KR" altLang="en-US" dirty="0"/>
              <a:t> </a:t>
            </a:r>
            <a:r>
              <a:rPr lang="ko-KR" altLang="en-US" dirty="0" err="1"/>
              <a:t>import</a:t>
            </a:r>
            <a:r>
              <a:rPr lang="ko-KR" altLang="en-US" dirty="0"/>
              <a:t> </a:t>
            </a:r>
            <a:r>
              <a:rPr lang="ko-KR" altLang="en-US" dirty="0" err="1"/>
              <a:t>Path</a:t>
            </a:r>
            <a:endParaRPr lang="ko-KR" altLang="en-US" dirty="0"/>
          </a:p>
          <a:p>
            <a:endParaRPr lang="ko-KR" altLang="en-US" dirty="0"/>
          </a:p>
          <a:p>
            <a:r>
              <a:rPr lang="ko-KR" altLang="en-US" dirty="0" err="1"/>
              <a:t>def</a:t>
            </a:r>
            <a:r>
              <a:rPr lang="ko-KR" altLang="en-US" dirty="0"/>
              <a:t> </a:t>
            </a:r>
            <a:r>
              <a:rPr lang="ko-KR" altLang="en-US" dirty="0" err="1"/>
              <a:t>get_system_info</a:t>
            </a:r>
            <a:r>
              <a:rPr lang="ko-KR" altLang="en-US" dirty="0"/>
              <a:t>():</a:t>
            </a:r>
          </a:p>
          <a:p>
            <a:r>
              <a:rPr lang="ko-KR" altLang="en-US" dirty="0"/>
              <a:t>    </a:t>
            </a:r>
            <a:r>
              <a:rPr lang="ko-KR" altLang="en-US" dirty="0" err="1"/>
              <a:t>system_info</a:t>
            </a:r>
            <a:r>
              <a:rPr lang="ko-KR" altLang="en-US" dirty="0"/>
              <a:t> = {</a:t>
            </a:r>
          </a:p>
          <a:p>
            <a:r>
              <a:rPr lang="ko-KR" altLang="en-US" dirty="0"/>
              <a:t>        "</a:t>
            </a:r>
            <a:r>
              <a:rPr lang="ko-KR" altLang="en-US" dirty="0" err="1"/>
              <a:t>os</a:t>
            </a:r>
            <a:r>
              <a:rPr lang="ko-KR" altLang="en-US" dirty="0"/>
              <a:t>": </a:t>
            </a:r>
            <a:r>
              <a:rPr lang="ko-KR" altLang="en-US" dirty="0" err="1"/>
              <a:t>platform.system</a:t>
            </a:r>
            <a:r>
              <a:rPr lang="ko-KR" altLang="en-US" dirty="0"/>
              <a:t>(),</a:t>
            </a:r>
          </a:p>
          <a:p>
            <a:r>
              <a:rPr lang="ko-KR" altLang="en-US" dirty="0"/>
              <a:t>        "</a:t>
            </a:r>
            <a:r>
              <a:rPr lang="ko-KR" altLang="en-US" dirty="0" err="1"/>
              <a:t>os_version</a:t>
            </a:r>
            <a:r>
              <a:rPr lang="ko-KR" altLang="en-US" dirty="0"/>
              <a:t>": </a:t>
            </a:r>
            <a:r>
              <a:rPr lang="ko-KR" altLang="en-US" dirty="0" err="1"/>
              <a:t>platform.version</a:t>
            </a:r>
            <a:r>
              <a:rPr lang="ko-KR" altLang="en-US" dirty="0"/>
              <a:t>(),</a:t>
            </a:r>
          </a:p>
          <a:p>
            <a:r>
              <a:rPr lang="ko-KR" altLang="en-US" dirty="0"/>
              <a:t>        "</a:t>
            </a:r>
            <a:r>
              <a:rPr lang="ko-KR" altLang="en-US" dirty="0" err="1"/>
              <a:t>architecture</a:t>
            </a:r>
            <a:r>
              <a:rPr lang="ko-KR" altLang="en-US" dirty="0"/>
              <a:t>": </a:t>
            </a:r>
            <a:r>
              <a:rPr lang="ko-KR" altLang="en-US" dirty="0" err="1"/>
              <a:t>platform.architecture</a:t>
            </a:r>
            <a:r>
              <a:rPr lang="ko-KR" altLang="en-US" dirty="0"/>
              <a:t>()[0],</a:t>
            </a:r>
          </a:p>
          <a:p>
            <a:r>
              <a:rPr lang="ko-KR" altLang="en-US" dirty="0"/>
              <a:t>        "</a:t>
            </a:r>
            <a:r>
              <a:rPr lang="ko-KR" altLang="en-US" dirty="0" err="1"/>
              <a:t>cpu_count</a:t>
            </a:r>
            <a:r>
              <a:rPr lang="ko-KR" altLang="en-US" dirty="0"/>
              <a:t>": </a:t>
            </a:r>
            <a:r>
              <a:rPr lang="ko-KR" altLang="en-US" dirty="0" err="1"/>
              <a:t>psutil.cpu_count</a:t>
            </a:r>
            <a:r>
              <a:rPr lang="ko-KR" altLang="en-US" dirty="0"/>
              <a:t>(</a:t>
            </a:r>
            <a:r>
              <a:rPr lang="ko-KR" altLang="en-US" dirty="0" err="1"/>
              <a:t>logical</a:t>
            </a:r>
            <a:r>
              <a:rPr lang="ko-KR" altLang="en-US" dirty="0"/>
              <a:t>=</a:t>
            </a:r>
            <a:r>
              <a:rPr lang="ko-KR" altLang="en-US" dirty="0" err="1"/>
              <a:t>True</a:t>
            </a:r>
            <a:r>
              <a:rPr lang="ko-KR" altLang="en-US" dirty="0"/>
              <a:t>),</a:t>
            </a:r>
          </a:p>
          <a:p>
            <a:r>
              <a:rPr lang="ko-KR" altLang="en-US" dirty="0"/>
              <a:t>        "</a:t>
            </a:r>
            <a:r>
              <a:rPr lang="ko-KR" altLang="en-US" dirty="0" err="1"/>
              <a:t>memory_total_gb</a:t>
            </a:r>
            <a:r>
              <a:rPr lang="ko-KR" altLang="en-US" dirty="0"/>
              <a:t>": </a:t>
            </a:r>
            <a:r>
              <a:rPr lang="ko-KR" altLang="en-US" dirty="0" err="1"/>
              <a:t>round</a:t>
            </a:r>
            <a:r>
              <a:rPr lang="ko-KR" altLang="en-US" dirty="0"/>
              <a:t>(</a:t>
            </a:r>
            <a:r>
              <a:rPr lang="ko-KR" altLang="en-US" dirty="0" err="1"/>
              <a:t>psutil.virtual_memory</a:t>
            </a:r>
            <a:r>
              <a:rPr lang="ko-KR" altLang="en-US" dirty="0"/>
              <a:t>().</a:t>
            </a:r>
            <a:r>
              <a:rPr lang="ko-KR" altLang="en-US" dirty="0" err="1"/>
              <a:t>total</a:t>
            </a:r>
            <a:r>
              <a:rPr lang="ko-KR" altLang="en-US" dirty="0"/>
              <a:t> / (1024 ** 3), 2),</a:t>
            </a:r>
          </a:p>
          <a:p>
            <a:r>
              <a:rPr lang="ko-KR" altLang="en-US" dirty="0"/>
              <a:t>        "</a:t>
            </a:r>
            <a:r>
              <a:rPr lang="ko-KR" altLang="en-US" dirty="0" err="1"/>
              <a:t>disk_usage_percent</a:t>
            </a:r>
            <a:r>
              <a:rPr lang="ko-KR" altLang="en-US" dirty="0"/>
              <a:t>": </a:t>
            </a:r>
            <a:r>
              <a:rPr lang="ko-KR" altLang="en-US" dirty="0" err="1"/>
              <a:t>psutil.disk_usage</a:t>
            </a:r>
            <a:r>
              <a:rPr lang="ko-KR" altLang="en-US" dirty="0"/>
              <a:t>('/').</a:t>
            </a:r>
            <a:r>
              <a:rPr lang="ko-KR" altLang="en-US" dirty="0" err="1"/>
              <a:t>percent</a:t>
            </a:r>
            <a:r>
              <a:rPr lang="ko-KR" altLang="en-US" dirty="0"/>
              <a:t>,</a:t>
            </a:r>
          </a:p>
          <a:p>
            <a:r>
              <a:rPr lang="ko-KR" altLang="en-US" dirty="0"/>
              <a:t>        "</a:t>
            </a:r>
            <a:r>
              <a:rPr lang="ko-KR" altLang="en-US" dirty="0" err="1"/>
              <a:t>network_interfaces</a:t>
            </a:r>
            <a:r>
              <a:rPr lang="ko-KR" altLang="en-US" dirty="0"/>
              <a:t>": </a:t>
            </a:r>
            <a:r>
              <a:rPr lang="ko-KR" altLang="en-US" dirty="0" err="1"/>
              <a:t>list</a:t>
            </a:r>
            <a:r>
              <a:rPr lang="ko-KR" altLang="en-US" dirty="0"/>
              <a:t>(</a:t>
            </a:r>
            <a:r>
              <a:rPr lang="ko-KR" altLang="en-US" dirty="0" err="1"/>
              <a:t>psutil.net_if_addrs</a:t>
            </a:r>
            <a:r>
              <a:rPr lang="ko-KR" altLang="en-US" dirty="0"/>
              <a:t>().</a:t>
            </a:r>
            <a:r>
              <a:rPr lang="ko-KR" altLang="en-US" dirty="0" err="1"/>
              <a:t>keys</a:t>
            </a:r>
            <a:r>
              <a:rPr lang="ko-KR" altLang="en-US" dirty="0"/>
              <a:t>())</a:t>
            </a:r>
          </a:p>
          <a:p>
            <a:r>
              <a:rPr lang="ko-KR" altLang="en-US" dirty="0"/>
              <a:t>    }</a:t>
            </a:r>
          </a:p>
          <a:p>
            <a:r>
              <a:rPr lang="ko-KR" altLang="en-US" dirty="0"/>
              <a:t>    </a:t>
            </a:r>
            <a:r>
              <a:rPr lang="ko-KR" altLang="en-US" dirty="0" err="1"/>
              <a:t>return</a:t>
            </a:r>
            <a:r>
              <a:rPr lang="ko-KR" altLang="en-US" dirty="0"/>
              <a:t> </a:t>
            </a:r>
            <a:r>
              <a:rPr lang="ko-KR" altLang="en-US" dirty="0" err="1"/>
              <a:t>system_info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402967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BF8541-7A66-1514-AD50-A577E684BD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E2ABD1AD-725A-4EB2-E85B-192DF1733BD5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A5F01CD0-D04C-D883-94CE-7CFA692D435E}"/>
              </a:ext>
            </a:extLst>
          </p:cNvPr>
          <p:cNvSpPr txBox="1"/>
          <p:nvPr/>
        </p:nvSpPr>
        <p:spPr>
          <a:xfrm>
            <a:off x="1028700" y="3572769"/>
            <a:ext cx="6134100" cy="3003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Get_system_info</a:t>
            </a:r>
            <a:r>
              <a:rPr 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()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를 호출하여 시스템정보를 </a:t>
            </a:r>
            <a:r>
              <a:rPr lang="en-US" altLang="ko-KR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json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파일에 저장</a:t>
            </a:r>
            <a:endParaRPr lang="en-US" sz="18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506C49CF-970C-F80D-F7F6-BE4248B06CCC}"/>
              </a:ext>
            </a:extLst>
          </p:cNvPr>
          <p:cNvSpPr txBox="1"/>
          <p:nvPr/>
        </p:nvSpPr>
        <p:spPr>
          <a:xfrm>
            <a:off x="1028700" y="3069096"/>
            <a:ext cx="5143500" cy="3003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Save_settings</a:t>
            </a:r>
            <a:r>
              <a:rPr 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()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64324903-C62B-872B-D76F-A1FC2FA6E5D4}"/>
              </a:ext>
            </a:extLst>
          </p:cNvPr>
          <p:cNvSpPr txBox="1"/>
          <p:nvPr/>
        </p:nvSpPr>
        <p:spPr>
          <a:xfrm>
            <a:off x="1030544" y="5143500"/>
            <a:ext cx="7199056" cy="12621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optimizer_settings</a:t>
            </a:r>
            <a:r>
              <a:rPr lang="en-US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: </a:t>
            </a:r>
            <a:r>
              <a:rPr lang="ko-KR" altLang="en-US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캐시 최적화 설정</a:t>
            </a:r>
            <a:r>
              <a:rPr lang="en-US" altLang="ko-KR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, </a:t>
            </a:r>
            <a:r>
              <a:rPr lang="ko-KR" altLang="en-US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캐시사용 활성화 및 최대 캐시 크기 </a:t>
            </a:r>
            <a:r>
              <a:rPr lang="en-US" altLang="ko-KR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500MB</a:t>
            </a:r>
            <a:r>
              <a:rPr lang="ko-KR" altLang="en-US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로 설정</a:t>
            </a:r>
            <a:endParaRPr lang="en-US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algn="l">
              <a:lnSpc>
                <a:spcPts val="2520"/>
              </a:lnSpc>
            </a:pPr>
            <a:r>
              <a:rPr lang="en-US" sz="1800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restore_settings</a:t>
            </a:r>
            <a:r>
              <a:rPr lang="en-US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: </a:t>
            </a:r>
            <a:r>
              <a:rPr lang="ko-KR" altLang="en-US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자동 백업 설정</a:t>
            </a:r>
            <a:r>
              <a:rPr lang="en-US" altLang="ko-KR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, </a:t>
            </a:r>
            <a:r>
              <a:rPr lang="ko-KR" altLang="en-US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백업을 자동으로 수행하고 백업 간격을 </a:t>
            </a:r>
            <a:r>
              <a:rPr lang="en-US" altLang="ko-KR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24</a:t>
            </a:r>
            <a:r>
              <a:rPr lang="ko-KR" altLang="en-US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시간으로 설정</a:t>
            </a:r>
            <a:endParaRPr lang="en-US" altLang="ko-KR" sz="18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6276177A-4E19-5B38-67A7-F7C2ECB617DB}"/>
              </a:ext>
            </a:extLst>
          </p:cNvPr>
          <p:cNvSpPr txBox="1"/>
          <p:nvPr/>
        </p:nvSpPr>
        <p:spPr>
          <a:xfrm>
            <a:off x="1028700" y="4639827"/>
            <a:ext cx="7048500" cy="3003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b="1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최적화 및 복원기능의 일부</a:t>
            </a:r>
            <a:endParaRPr lang="en-US" sz="18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4EA05F0F-4C18-097F-F273-61B546DC4495}"/>
              </a:ext>
            </a:extLst>
          </p:cNvPr>
          <p:cNvSpPr txBox="1"/>
          <p:nvPr/>
        </p:nvSpPr>
        <p:spPr>
          <a:xfrm>
            <a:off x="1028700" y="7926567"/>
            <a:ext cx="6414451" cy="6209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Path(</a:t>
            </a:r>
            <a:r>
              <a:rPr lang="en-US" sz="1800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file_path</a:t>
            </a:r>
            <a:r>
              <a:rPr lang="en-US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).</a:t>
            </a:r>
            <a:r>
              <a:rPr lang="en-US" sz="1800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parent.mkdir</a:t>
            </a:r>
            <a:r>
              <a:rPr lang="en-US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(parents=True, </a:t>
            </a:r>
            <a:r>
              <a:rPr lang="en-US" sz="1800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exist_ok</a:t>
            </a:r>
            <a:r>
              <a:rPr lang="en-US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=True)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: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ko-KR" altLang="en-US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설정 파일을 저장할 디렉토리가 없다면 생성</a:t>
            </a:r>
            <a:endParaRPr lang="en-US" altLang="ko-KR" sz="18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71386DB5-1A3C-E422-35B5-302F9019F9E9}"/>
              </a:ext>
            </a:extLst>
          </p:cNvPr>
          <p:cNvSpPr txBox="1"/>
          <p:nvPr/>
        </p:nvSpPr>
        <p:spPr>
          <a:xfrm>
            <a:off x="1028700" y="971550"/>
            <a:ext cx="3487043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altLang="ko-KR" sz="2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config_builder.py</a:t>
            </a:r>
            <a:endParaRPr lang="en-US" altLang="ko-KR" sz="28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254837F6-FD0D-FDB5-A7A0-88AEED51C237}"/>
              </a:ext>
            </a:extLst>
          </p:cNvPr>
          <p:cNvSpPr txBox="1"/>
          <p:nvPr/>
        </p:nvSpPr>
        <p:spPr>
          <a:xfrm>
            <a:off x="1662749" y="1616980"/>
            <a:ext cx="6414451" cy="3358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환경 정보를 </a:t>
            </a:r>
            <a:r>
              <a:rPr lang="en-US" altLang="ko-KR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settings.json</a:t>
            </a: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에 저장하는 부분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8BF3A8D8-03C6-9F72-2081-F2923BEE9460}"/>
              </a:ext>
            </a:extLst>
          </p:cNvPr>
          <p:cNvSpPr txBox="1"/>
          <p:nvPr/>
        </p:nvSpPr>
        <p:spPr>
          <a:xfrm>
            <a:off x="1028700" y="7422893"/>
            <a:ext cx="1943100" cy="3003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나머지 코드</a:t>
            </a:r>
            <a:endParaRPr lang="en-US" sz="18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5A454EE-DED9-6682-1A62-1EBFEA95A2AE}"/>
              </a:ext>
            </a:extLst>
          </p:cNvPr>
          <p:cNvSpPr txBox="1"/>
          <p:nvPr/>
        </p:nvSpPr>
        <p:spPr>
          <a:xfrm>
            <a:off x="8382000" y="2172455"/>
            <a:ext cx="6414451" cy="64633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dirty="0" err="1"/>
              <a:t>def</a:t>
            </a:r>
            <a:r>
              <a:rPr lang="ko-KR" altLang="en-US" dirty="0"/>
              <a:t> </a:t>
            </a:r>
            <a:r>
              <a:rPr lang="ko-KR" altLang="en-US" dirty="0" err="1"/>
              <a:t>save_settings</a:t>
            </a:r>
            <a:r>
              <a:rPr lang="ko-KR" altLang="en-US" dirty="0"/>
              <a:t>(</a:t>
            </a:r>
            <a:r>
              <a:rPr lang="ko-KR" altLang="en-US" dirty="0" err="1"/>
              <a:t>file_path</a:t>
            </a:r>
            <a:r>
              <a:rPr lang="ko-KR" altLang="en-US" dirty="0"/>
              <a:t>='</a:t>
            </a:r>
            <a:r>
              <a:rPr lang="ko-KR" altLang="en-US" dirty="0" err="1"/>
              <a:t>config</a:t>
            </a:r>
            <a:r>
              <a:rPr lang="ko-KR" altLang="en-US" dirty="0"/>
              <a:t>/</a:t>
            </a:r>
            <a:r>
              <a:rPr lang="ko-KR" altLang="en-US" dirty="0" err="1"/>
              <a:t>settings.json</a:t>
            </a:r>
            <a:r>
              <a:rPr lang="ko-KR" altLang="en-US" dirty="0"/>
              <a:t>'):</a:t>
            </a:r>
          </a:p>
          <a:p>
            <a:r>
              <a:rPr lang="ko-KR" altLang="en-US" dirty="0"/>
              <a:t>    </a:t>
            </a:r>
            <a:r>
              <a:rPr lang="ko-KR" altLang="en-US" dirty="0" err="1"/>
              <a:t>system_info</a:t>
            </a:r>
            <a:r>
              <a:rPr lang="ko-KR" altLang="en-US" dirty="0"/>
              <a:t> = </a:t>
            </a:r>
            <a:r>
              <a:rPr lang="ko-KR" altLang="en-US" dirty="0" err="1"/>
              <a:t>get_system_info</a:t>
            </a:r>
            <a:r>
              <a:rPr lang="ko-KR" altLang="en-US" dirty="0"/>
              <a:t>()</a:t>
            </a:r>
          </a:p>
          <a:p>
            <a:endParaRPr lang="ko-KR" altLang="en-US" dirty="0"/>
          </a:p>
          <a:p>
            <a:r>
              <a:rPr lang="ko-KR" altLang="en-US" dirty="0"/>
              <a:t>    </a:t>
            </a:r>
            <a:r>
              <a:rPr lang="ko-KR" altLang="en-US" dirty="0" err="1"/>
              <a:t>settings</a:t>
            </a:r>
            <a:r>
              <a:rPr lang="ko-KR" altLang="en-US" dirty="0"/>
              <a:t> = {</a:t>
            </a:r>
          </a:p>
          <a:p>
            <a:r>
              <a:rPr lang="ko-KR" altLang="en-US" dirty="0"/>
              <a:t>        "</a:t>
            </a:r>
            <a:r>
              <a:rPr lang="ko-KR" altLang="en-US" dirty="0" err="1"/>
              <a:t>system_info</a:t>
            </a:r>
            <a:r>
              <a:rPr lang="ko-KR" altLang="en-US" dirty="0"/>
              <a:t>": </a:t>
            </a:r>
            <a:r>
              <a:rPr lang="ko-KR" altLang="en-US" dirty="0" err="1"/>
              <a:t>system_info</a:t>
            </a:r>
            <a:r>
              <a:rPr lang="ko-KR" altLang="en-US" dirty="0"/>
              <a:t>,</a:t>
            </a:r>
          </a:p>
          <a:p>
            <a:r>
              <a:rPr lang="ko-KR" altLang="en-US" dirty="0"/>
              <a:t>        "</a:t>
            </a:r>
            <a:r>
              <a:rPr lang="ko-KR" altLang="en-US" dirty="0" err="1"/>
              <a:t>optimizer_settings</a:t>
            </a:r>
            <a:r>
              <a:rPr lang="ko-KR" altLang="en-US" dirty="0"/>
              <a:t>": {</a:t>
            </a:r>
          </a:p>
          <a:p>
            <a:r>
              <a:rPr lang="ko-KR" altLang="en-US" dirty="0"/>
              <a:t>            "</a:t>
            </a:r>
            <a:r>
              <a:rPr lang="ko-KR" altLang="en-US" dirty="0" err="1"/>
              <a:t>enable_cache</a:t>
            </a:r>
            <a:r>
              <a:rPr lang="ko-KR" altLang="en-US" dirty="0"/>
              <a:t>": </a:t>
            </a:r>
            <a:r>
              <a:rPr lang="ko-KR" altLang="en-US" dirty="0" err="1"/>
              <a:t>True</a:t>
            </a:r>
            <a:r>
              <a:rPr lang="ko-KR" altLang="en-US" dirty="0"/>
              <a:t>,</a:t>
            </a:r>
          </a:p>
          <a:p>
            <a:r>
              <a:rPr lang="ko-KR" altLang="en-US" dirty="0"/>
              <a:t>            "</a:t>
            </a:r>
            <a:r>
              <a:rPr lang="ko-KR" altLang="en-US" dirty="0" err="1"/>
              <a:t>max_cache_size_mb</a:t>
            </a:r>
            <a:r>
              <a:rPr lang="ko-KR" altLang="en-US" dirty="0"/>
              <a:t>": 500</a:t>
            </a:r>
          </a:p>
          <a:p>
            <a:r>
              <a:rPr lang="ko-KR" altLang="en-US" dirty="0"/>
              <a:t>        },</a:t>
            </a:r>
          </a:p>
          <a:p>
            <a:r>
              <a:rPr lang="ko-KR" altLang="en-US" dirty="0"/>
              <a:t>        "</a:t>
            </a:r>
            <a:r>
              <a:rPr lang="ko-KR" altLang="en-US" dirty="0" err="1"/>
              <a:t>restore_settings</a:t>
            </a:r>
            <a:r>
              <a:rPr lang="ko-KR" altLang="en-US" dirty="0"/>
              <a:t>": {</a:t>
            </a:r>
          </a:p>
          <a:p>
            <a:r>
              <a:rPr lang="ko-KR" altLang="en-US" dirty="0"/>
              <a:t>            "</a:t>
            </a:r>
            <a:r>
              <a:rPr lang="ko-KR" altLang="en-US" dirty="0" err="1"/>
              <a:t>auto_backup</a:t>
            </a:r>
            <a:r>
              <a:rPr lang="ko-KR" altLang="en-US" dirty="0"/>
              <a:t>": </a:t>
            </a:r>
            <a:r>
              <a:rPr lang="ko-KR" altLang="en-US" dirty="0" err="1"/>
              <a:t>True</a:t>
            </a:r>
            <a:r>
              <a:rPr lang="ko-KR" altLang="en-US" dirty="0"/>
              <a:t>,</a:t>
            </a:r>
          </a:p>
          <a:p>
            <a:r>
              <a:rPr lang="ko-KR" altLang="en-US" dirty="0"/>
              <a:t>            "</a:t>
            </a:r>
            <a:r>
              <a:rPr lang="ko-KR" altLang="en-US" dirty="0" err="1"/>
              <a:t>backup_interval_hours</a:t>
            </a:r>
            <a:r>
              <a:rPr lang="ko-KR" altLang="en-US" dirty="0"/>
              <a:t>": 24</a:t>
            </a:r>
          </a:p>
          <a:p>
            <a:r>
              <a:rPr lang="ko-KR" altLang="en-US" dirty="0"/>
              <a:t>        }</a:t>
            </a:r>
          </a:p>
          <a:p>
            <a:r>
              <a:rPr lang="ko-KR" altLang="en-US" dirty="0"/>
              <a:t>    }</a:t>
            </a:r>
            <a:endParaRPr lang="en-US" altLang="ko-KR" dirty="0"/>
          </a:p>
          <a:p>
            <a:endParaRPr lang="ko-KR" altLang="en-US" dirty="0"/>
          </a:p>
          <a:p>
            <a:r>
              <a:rPr lang="ko-KR" altLang="en-US" dirty="0"/>
              <a:t>    </a:t>
            </a:r>
            <a:r>
              <a:rPr lang="en-US" altLang="ko-KR" dirty="0"/>
              <a:t>Path(</a:t>
            </a:r>
            <a:r>
              <a:rPr lang="en-US" altLang="ko-KR" dirty="0" err="1"/>
              <a:t>file_path</a:t>
            </a:r>
            <a:r>
              <a:rPr lang="en-US" altLang="ko-KR" dirty="0"/>
              <a:t>).</a:t>
            </a:r>
            <a:r>
              <a:rPr lang="en-US" altLang="ko-KR" dirty="0" err="1"/>
              <a:t>parent.mkdir</a:t>
            </a:r>
            <a:r>
              <a:rPr lang="en-US" altLang="ko-KR" dirty="0"/>
              <a:t>(parents=True, </a:t>
            </a:r>
            <a:r>
              <a:rPr lang="en-US" altLang="ko-KR" dirty="0" err="1"/>
              <a:t>exist_ok</a:t>
            </a:r>
            <a:r>
              <a:rPr lang="en-US" altLang="ko-KR" dirty="0"/>
              <a:t>=True)</a:t>
            </a:r>
          </a:p>
          <a:p>
            <a:r>
              <a:rPr lang="en-US" altLang="ko-KR" dirty="0"/>
              <a:t>    </a:t>
            </a:r>
          </a:p>
          <a:p>
            <a:r>
              <a:rPr lang="en-US" altLang="ko-KR" dirty="0"/>
              <a:t>    with open(</a:t>
            </a:r>
            <a:r>
              <a:rPr lang="en-US" altLang="ko-KR" dirty="0" err="1"/>
              <a:t>file_path</a:t>
            </a:r>
            <a:r>
              <a:rPr lang="en-US" altLang="ko-KR" dirty="0"/>
              <a:t>, 'w') as f: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json.dump</a:t>
            </a:r>
            <a:r>
              <a:rPr lang="en-US" altLang="ko-KR" dirty="0"/>
              <a:t>(settings, f, indent=4)</a:t>
            </a:r>
          </a:p>
          <a:p>
            <a:endParaRPr lang="en-US" altLang="ko-KR" dirty="0"/>
          </a:p>
          <a:p>
            <a:r>
              <a:rPr lang="en-US" altLang="ko-KR" dirty="0"/>
              <a:t>if __name__ == "__main__":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save_settings</a:t>
            </a:r>
            <a:r>
              <a:rPr lang="en-US" altLang="ko-KR" dirty="0"/>
              <a:t>()</a:t>
            </a:r>
          </a:p>
          <a:p>
            <a:r>
              <a:rPr lang="en-US" altLang="ko-KR" dirty="0"/>
              <a:t>    print(</a:t>
            </a:r>
            <a:r>
              <a:rPr lang="en-US" altLang="ko-KR" dirty="0" err="1"/>
              <a:t>f"Settings</a:t>
            </a:r>
            <a:r>
              <a:rPr lang="en-US" altLang="ko-KR" dirty="0"/>
              <a:t> saved successfully in 'config/</a:t>
            </a:r>
            <a:r>
              <a:rPr lang="en-US" altLang="ko-KR" dirty="0" err="1"/>
              <a:t>settings.json</a:t>
            </a:r>
            <a:r>
              <a:rPr lang="en-US" altLang="ko-KR" dirty="0"/>
              <a:t>'")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116348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511088-A5EA-6165-D584-EA66760936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C913B3FB-195B-175A-7152-5A9C4495DA56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2C1CC822-6C73-A7A0-7683-D7AD2B92F88A}"/>
              </a:ext>
            </a:extLst>
          </p:cNvPr>
          <p:cNvSpPr txBox="1"/>
          <p:nvPr/>
        </p:nvSpPr>
        <p:spPr>
          <a:xfrm>
            <a:off x="1028700" y="3572769"/>
            <a:ext cx="6134100" cy="9415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시스템 정보를 성공적으로 가져옴</a:t>
            </a:r>
            <a:endParaRPr lang="en-US" altLang="ko-KR" sz="18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algn="l">
              <a:lnSpc>
                <a:spcPts val="2520"/>
              </a:lnSpc>
            </a:pPr>
            <a:endParaRPr lang="en-US" sz="18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algn="l">
              <a:lnSpc>
                <a:spcPts val="2520"/>
              </a:lnSpc>
            </a:pP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이제 최적화 및 복원기능에 관련된 설정을 넣어야 함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.</a:t>
            </a:r>
            <a:endParaRPr lang="en-US" sz="18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B9B8B611-F2AF-AFDC-9164-161CAF8F2544}"/>
              </a:ext>
            </a:extLst>
          </p:cNvPr>
          <p:cNvSpPr txBox="1"/>
          <p:nvPr/>
        </p:nvSpPr>
        <p:spPr>
          <a:xfrm>
            <a:off x="1028700" y="3069096"/>
            <a:ext cx="5143500" cy="3291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altLang="ko-KR" sz="18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Settings.json</a:t>
            </a:r>
            <a:endParaRPr lang="en-US" altLang="ko-KR" sz="18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80832536-71D0-8024-A0F3-7F26A8EB9786}"/>
              </a:ext>
            </a:extLst>
          </p:cNvPr>
          <p:cNvSpPr txBox="1"/>
          <p:nvPr/>
        </p:nvSpPr>
        <p:spPr>
          <a:xfrm>
            <a:off x="1028700" y="971550"/>
            <a:ext cx="6414451" cy="4952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altLang="ko-KR" sz="2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config_builder.py</a:t>
            </a:r>
            <a:endParaRPr lang="en-US" altLang="ko-KR" sz="28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CD0C0BD1-A844-9517-45A8-D758D0A3D7EC}"/>
              </a:ext>
            </a:extLst>
          </p:cNvPr>
          <p:cNvSpPr txBox="1"/>
          <p:nvPr/>
        </p:nvSpPr>
        <p:spPr>
          <a:xfrm>
            <a:off x="1662749" y="1616980"/>
            <a:ext cx="6414451" cy="3358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실행 시 결과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80957F8-984C-8A82-AB71-74F674004E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4400" y="1926821"/>
            <a:ext cx="8535591" cy="4744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3594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991D86-9639-4479-8286-08955DA42F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31A46506-7DF7-CD3A-07BC-5609FBA9D11A}"/>
              </a:ext>
            </a:extLst>
          </p:cNvPr>
          <p:cNvSpPr txBox="1"/>
          <p:nvPr/>
        </p:nvSpPr>
        <p:spPr>
          <a:xfrm>
            <a:off x="1028700" y="971550"/>
            <a:ext cx="111633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변경된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시</a:t>
            </a: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스템 구조 설계</a:t>
            </a:r>
            <a:r>
              <a:rPr lang="en-US" altLang="ko-KR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2-settings.json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3" name="AutoShape 3">
            <a:extLst>
              <a:ext uri="{FF2B5EF4-FFF2-40B4-BE49-F238E27FC236}">
                <a16:creationId xmlns:a16="http://schemas.microsoft.com/office/drawing/2014/main" id="{54779AC5-EF20-39C4-10DD-25F40BEF24B6}"/>
              </a:ext>
            </a:extLst>
          </p:cNvPr>
          <p:cNvSpPr/>
          <p:nvPr/>
        </p:nvSpPr>
        <p:spPr>
          <a:xfrm>
            <a:off x="0" y="3335040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4FDA3A69-D75A-9F66-F24F-6E874EE881B0}"/>
              </a:ext>
            </a:extLst>
          </p:cNvPr>
          <p:cNvGrpSpPr/>
          <p:nvPr/>
        </p:nvGrpSpPr>
        <p:grpSpPr>
          <a:xfrm>
            <a:off x="1635785" y="3042766"/>
            <a:ext cx="3086100" cy="565499"/>
            <a:chOff x="0" y="0"/>
            <a:chExt cx="4114800" cy="753999"/>
          </a:xfrm>
        </p:grpSpPr>
        <p:grpSp>
          <p:nvGrpSpPr>
            <p:cNvPr id="5" name="Group 5">
              <a:extLst>
                <a:ext uri="{FF2B5EF4-FFF2-40B4-BE49-F238E27FC236}">
                  <a16:creationId xmlns:a16="http://schemas.microsoft.com/office/drawing/2014/main" id="{65DA2767-8C7F-E6A9-A5EC-B687A8D63CB4}"/>
                </a:ext>
              </a:extLst>
            </p:cNvPr>
            <p:cNvGrpSpPr/>
            <p:nvPr/>
          </p:nvGrpSpPr>
          <p:grpSpPr>
            <a:xfrm>
              <a:off x="0" y="0"/>
              <a:ext cx="4114800" cy="753999"/>
              <a:chOff x="0" y="0"/>
              <a:chExt cx="812800" cy="148938"/>
            </a:xfrm>
          </p:grpSpPr>
          <p:sp>
            <p:nvSpPr>
              <p:cNvPr id="6" name="Freeform 6">
                <a:extLst>
                  <a:ext uri="{FF2B5EF4-FFF2-40B4-BE49-F238E27FC236}">
                    <a16:creationId xmlns:a16="http://schemas.microsoft.com/office/drawing/2014/main" id="{C4BDA54B-A2E6-51A3-C369-D0D85CDA75C3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148938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148938">
                    <a:moveTo>
                      <a:pt x="74469" y="0"/>
                    </a:moveTo>
                    <a:lnTo>
                      <a:pt x="738331" y="0"/>
                    </a:lnTo>
                    <a:cubicBezTo>
                      <a:pt x="758081" y="0"/>
                      <a:pt x="777023" y="7846"/>
                      <a:pt x="790988" y="21811"/>
                    </a:cubicBezTo>
                    <a:cubicBezTo>
                      <a:pt x="804954" y="35777"/>
                      <a:pt x="812800" y="54719"/>
                      <a:pt x="812800" y="74469"/>
                    </a:cubicBezTo>
                    <a:lnTo>
                      <a:pt x="812800" y="74469"/>
                    </a:lnTo>
                    <a:cubicBezTo>
                      <a:pt x="812800" y="115597"/>
                      <a:pt x="779459" y="148938"/>
                      <a:pt x="738331" y="148938"/>
                    </a:cubicBezTo>
                    <a:lnTo>
                      <a:pt x="74469" y="148938"/>
                    </a:lnTo>
                    <a:cubicBezTo>
                      <a:pt x="54719" y="148938"/>
                      <a:pt x="35777" y="141092"/>
                      <a:pt x="21811" y="127127"/>
                    </a:cubicBezTo>
                    <a:cubicBezTo>
                      <a:pt x="7846" y="113161"/>
                      <a:pt x="0" y="94219"/>
                      <a:pt x="0" y="74469"/>
                    </a:cubicBezTo>
                    <a:lnTo>
                      <a:pt x="0" y="74469"/>
                    </a:lnTo>
                    <a:cubicBezTo>
                      <a:pt x="0" y="54719"/>
                      <a:pt x="7846" y="35777"/>
                      <a:pt x="21811" y="21811"/>
                    </a:cubicBezTo>
                    <a:cubicBezTo>
                      <a:pt x="35777" y="7846"/>
                      <a:pt x="54719" y="0"/>
                      <a:pt x="7446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7" name="TextBox 7">
                <a:extLst>
                  <a:ext uri="{FF2B5EF4-FFF2-40B4-BE49-F238E27FC236}">
                    <a16:creationId xmlns:a16="http://schemas.microsoft.com/office/drawing/2014/main" id="{205C454E-8276-0AE3-7D99-8EB09DEF874E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12800" cy="18703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F8530751-4198-35B4-85E9-759671CFF8D6}"/>
                </a:ext>
              </a:extLst>
            </p:cNvPr>
            <p:cNvSpPr txBox="1"/>
            <p:nvPr/>
          </p:nvSpPr>
          <p:spPr>
            <a:xfrm>
              <a:off x="815291" y="153091"/>
              <a:ext cx="2484219" cy="44781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</a:pPr>
              <a:r>
                <a:rPr lang="ko-KR" altLang="en-US" sz="2000" b="1" dirty="0">
                  <a:solidFill>
                    <a:srgbClr val="EBEEF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모듈화 설계</a:t>
              </a:r>
              <a:endParaRPr lang="en-US" sz="2000" b="1" dirty="0">
                <a:solidFill>
                  <a:srgbClr val="EBEEF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endParaRPr>
            </a:p>
          </p:txBody>
        </p:sp>
      </p:grpSp>
      <p:sp>
        <p:nvSpPr>
          <p:cNvPr id="18" name="TextBox 18">
            <a:extLst>
              <a:ext uri="{FF2B5EF4-FFF2-40B4-BE49-F238E27FC236}">
                <a16:creationId xmlns:a16="http://schemas.microsoft.com/office/drawing/2014/main" id="{46E68A86-76DF-755C-85FF-D9D76E2FBC6B}"/>
              </a:ext>
            </a:extLst>
          </p:cNvPr>
          <p:cNvSpPr txBox="1"/>
          <p:nvPr/>
        </p:nvSpPr>
        <p:spPr>
          <a:xfrm>
            <a:off x="1828800" y="4045200"/>
            <a:ext cx="9767176" cy="60711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project-root/</a:t>
            </a:r>
          </a:p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├── .</a:t>
            </a:r>
            <a:r>
              <a:rPr lang="en-US" altLang="ko-KR" sz="1800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venv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/   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가상환경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├── </a:t>
            </a:r>
            <a:r>
              <a:rPr lang="en-US" altLang="ko-KR" sz="1800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src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/     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소스코드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__init__.py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패키지 초기화 파일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main.py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메인 실행 파일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optimizer.py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최적화 기능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restore.py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복원 기능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└──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utils/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유틸리티 기능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    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__init__.py  </a:t>
            </a:r>
          </a:p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    ├── logger.py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로깅 기능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    └──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config.py    # </a:t>
            </a:r>
            <a:r>
              <a:rPr lang="ko-KR" altLang="en-US" b="1" dirty="0">
                <a:latin typeface="Source Han Sans KR Bold" panose="020B0600000101010101" charset="-127"/>
                <a:ea typeface="Source Han Sans KR Bold" panose="020B0600000101010101" charset="-127"/>
              </a:rPr>
              <a:t>설정 로드 및 유효성 검사</a:t>
            </a:r>
            <a:endParaRPr lang="ko-KR" altLang="en-US" sz="1800" b="1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config/  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설정 파일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└── </a:t>
            </a:r>
            <a:r>
              <a:rPr lang="en-US" altLang="ko-KR" sz="1800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settings.json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    # </a:t>
            </a:r>
            <a:r>
              <a:rPr lang="ko-KR" altLang="en-US" sz="1800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설정값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 저장</a:t>
            </a:r>
            <a:endParaRPr lang="en-US" altLang="ko-KR" sz="1800" b="1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└──</a:t>
            </a:r>
            <a:r>
              <a:rPr lang="en-US" altLang="ko-KR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 config_builder.py #</a:t>
            </a:r>
            <a:r>
              <a:rPr lang="ko-KR" altLang="en-US" b="1" dirty="0">
                <a:latin typeface="Source Han Sans KR Bold" panose="020B0600000101010101" charset="-127"/>
                <a:ea typeface="Source Han Sans KR Bold" panose="020B0600000101010101" charset="-127"/>
              </a:rPr>
              <a:t>정보 수집 및 설정 파일 생성</a:t>
            </a:r>
            <a:endParaRPr lang="en-US" altLang="ko-KR" b="1" dirty="0">
              <a:latin typeface="Source Han Sans KR Bold" panose="020B0600000101010101" charset="-127"/>
              <a:ea typeface="Source Han Sans KR Bold" panose="020B0600000101010101" charset="-127"/>
            </a:endParaRP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tests/   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테스트 코드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test_optimizer.py</a:t>
            </a:r>
          </a:p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└── test_restore.py</a:t>
            </a:r>
          </a:p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├── requirements.txt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필수 패키지 목록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└──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README.md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프로젝트 설명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23DA53-B1F8-E132-C829-C3DB2D84BFFE}"/>
              </a:ext>
            </a:extLst>
          </p:cNvPr>
          <p:cNvSpPr txBox="1"/>
          <p:nvPr/>
        </p:nvSpPr>
        <p:spPr>
          <a:xfrm>
            <a:off x="8001000" y="4266337"/>
            <a:ext cx="863214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Psutil</a:t>
            </a:r>
            <a:r>
              <a:rPr lang="ko-KR" altLang="en-US" dirty="0"/>
              <a:t>을 사용하여 시스템 상태를 동적으로 가져옴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 err="1"/>
              <a:t>settings.json</a:t>
            </a:r>
            <a:r>
              <a:rPr lang="ko-KR" altLang="en-US" dirty="0"/>
              <a:t>이 </a:t>
            </a:r>
            <a:r>
              <a:rPr lang="en-US" altLang="ko-KR" dirty="0"/>
              <a:t>JSON </a:t>
            </a:r>
            <a:r>
              <a:rPr lang="ko-KR" altLang="en-US" dirty="0"/>
              <a:t>형식인 이유</a:t>
            </a:r>
            <a:endParaRPr lang="en-US" altLang="ko-KR" dirty="0"/>
          </a:p>
          <a:p>
            <a:r>
              <a:rPr lang="en-US" altLang="ko-KR" dirty="0"/>
              <a:t>	-</a:t>
            </a:r>
            <a:r>
              <a:rPr lang="ko-KR" altLang="en-US" dirty="0"/>
              <a:t>많은 프로그래밍 언어에서 기본적으로 지원되는 데이터 형식</a:t>
            </a:r>
            <a:r>
              <a:rPr lang="en-US" altLang="ko-KR" dirty="0"/>
              <a:t>.(</a:t>
            </a:r>
            <a:r>
              <a:rPr lang="ko-KR" altLang="en-US" dirty="0"/>
              <a:t>호환성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	-</a:t>
            </a:r>
            <a:r>
              <a:rPr lang="ko-KR" altLang="en-US" dirty="0"/>
              <a:t>구조가 명확하고 확장이 용이하여 프로젝트가 커질수록 유리함</a:t>
            </a:r>
            <a:r>
              <a:rPr lang="en-US" altLang="ko-KR" dirty="0"/>
              <a:t>.(</a:t>
            </a:r>
            <a:r>
              <a:rPr lang="ko-KR" altLang="en-US" dirty="0"/>
              <a:t>유연성</a:t>
            </a:r>
            <a:r>
              <a:rPr lang="en-US" altLang="ko-K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9304884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6D984D-A05F-9B46-56E3-3FF07172F2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">
            <a:extLst>
              <a:ext uri="{FF2B5EF4-FFF2-40B4-BE49-F238E27FC236}">
                <a16:creationId xmlns:a16="http://schemas.microsoft.com/office/drawing/2014/main" id="{A6E981E4-542C-1C84-F899-0EC2742D1DF6}"/>
              </a:ext>
            </a:extLst>
          </p:cNvPr>
          <p:cNvSpPr txBox="1"/>
          <p:nvPr/>
        </p:nvSpPr>
        <p:spPr>
          <a:xfrm>
            <a:off x="1028700" y="971550"/>
            <a:ext cx="3669209" cy="4931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개발 진행 상황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90A39107-3C78-AB82-889D-BD7FE6A9E1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1148494"/>
              </p:ext>
            </p:extLst>
          </p:nvPr>
        </p:nvGraphicFramePr>
        <p:xfrm>
          <a:off x="2286000" y="2171700"/>
          <a:ext cx="13853337" cy="630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99192">
                  <a:extLst>
                    <a:ext uri="{9D8B030D-6E8A-4147-A177-3AD203B41FA5}">
                      <a16:colId xmlns:a16="http://schemas.microsoft.com/office/drawing/2014/main" val="3631643003"/>
                    </a:ext>
                  </a:extLst>
                </a:gridCol>
                <a:gridCol w="7868145">
                  <a:extLst>
                    <a:ext uri="{9D8B030D-6E8A-4147-A177-3AD203B41FA5}">
                      <a16:colId xmlns:a16="http://schemas.microsoft.com/office/drawing/2014/main" val="3231447454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17963101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개발 순서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개발 내용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개발 상태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2853615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단계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환경 설정 및 기본 구조 구성</a:t>
                      </a:r>
                    </a:p>
                  </a:txBody>
                  <a:tcPr anchor="ctr"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.</a:t>
                      </a:r>
                      <a:r>
                        <a:rPr lang="en-US" altLang="ko-KR" dirty="0" err="1"/>
                        <a:t>venv</a:t>
                      </a:r>
                      <a:r>
                        <a:rPr lang="en-US" altLang="ko-KR" dirty="0"/>
                        <a:t>/  </a:t>
                      </a:r>
                      <a:r>
                        <a:rPr lang="ko-KR" altLang="en-US" dirty="0"/>
                        <a:t>가상환경 설치</a:t>
                      </a:r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완료</a:t>
                      </a:r>
                      <a:endParaRPr lang="en-US" altLang="ko-KR" dirty="0"/>
                    </a:p>
                  </a:txBody>
                  <a:tcP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770195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패키지 추가 </a:t>
                      </a:r>
                      <a:r>
                        <a:rPr lang="en-US" altLang="ko-KR" dirty="0"/>
                        <a:t>(click, </a:t>
                      </a:r>
                      <a:r>
                        <a:rPr lang="en-US" altLang="ko-KR" dirty="0" err="1"/>
                        <a:t>jsonschema</a:t>
                      </a:r>
                      <a:r>
                        <a:rPr lang="en-US" altLang="ko-KR" dirty="0"/>
                        <a:t>, </a:t>
                      </a:r>
                      <a:r>
                        <a:rPr lang="en-US" altLang="ko-KR" dirty="0" err="1"/>
                        <a:t>psutil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완료</a:t>
                      </a:r>
                    </a:p>
                  </a:txBody>
                  <a:tcP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1194266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2</a:t>
                      </a:r>
                      <a:r>
                        <a:rPr lang="ko-KR" altLang="en-US" dirty="0"/>
                        <a:t>단계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설정 관리 기능 개발</a:t>
                      </a:r>
                    </a:p>
                  </a:txBody>
                  <a:tcPr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err="1"/>
                        <a:t>settings.json</a:t>
                      </a:r>
                      <a:r>
                        <a:rPr lang="ko-KR" altLang="en-US" dirty="0"/>
                        <a:t> → 기본 </a:t>
                      </a:r>
                      <a:r>
                        <a:rPr lang="ko-KR" altLang="en-US" dirty="0" err="1"/>
                        <a:t>설정값</a:t>
                      </a:r>
                      <a:r>
                        <a:rPr lang="ko-KR" altLang="en-US" dirty="0"/>
                        <a:t> 정의 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예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방화벽 규칙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로그 설정 등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개발중</a:t>
                      </a:r>
                      <a:endParaRPr lang="ko-KR" altLang="en-US" dirty="0"/>
                    </a:p>
                  </a:txBody>
                  <a:tcP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489396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config.py</a:t>
                      </a:r>
                      <a:r>
                        <a:rPr lang="ko-KR" altLang="en-US" dirty="0"/>
                        <a:t> → 설정 로드 및 </a:t>
                      </a:r>
                      <a:r>
                        <a:rPr lang="en-US" altLang="ko-KR" dirty="0" err="1"/>
                        <a:t>jsonschema</a:t>
                      </a:r>
                      <a:r>
                        <a:rPr lang="ko-KR" altLang="en-US" dirty="0"/>
                        <a:t>를 활용한 유효성 검사 기능 구현</a:t>
                      </a:r>
                    </a:p>
                  </a:txBody>
                  <a:tcP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939903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test_config.py</a:t>
                      </a:r>
                      <a:r>
                        <a:rPr lang="en-US" altLang="ko-KR" dirty="0"/>
                        <a:t> (</a:t>
                      </a:r>
                      <a:r>
                        <a:rPr lang="ko-KR" altLang="en-US" dirty="0"/>
                        <a:t>신규 추가</a:t>
                      </a:r>
                      <a:r>
                        <a:rPr lang="en-US" altLang="ko-KR" dirty="0"/>
                        <a:t>) → config.py </a:t>
                      </a:r>
                      <a:r>
                        <a:rPr lang="ko-KR" altLang="en-US" dirty="0"/>
                        <a:t>기능 검증</a:t>
                      </a:r>
                    </a:p>
                  </a:txBody>
                  <a:tcP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8616861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3</a:t>
                      </a:r>
                      <a:r>
                        <a:rPr lang="ko-KR" altLang="en-US" dirty="0"/>
                        <a:t>단계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최적화 기능 개발</a:t>
                      </a:r>
                    </a:p>
                  </a:txBody>
                  <a:tcPr anchor="ctr"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optimizer.py</a:t>
                      </a:r>
                      <a:r>
                        <a:rPr lang="ko-KR" altLang="en-US" dirty="0"/>
                        <a:t> → 방화벽 규칙 최적화 기능 구현</a:t>
                      </a:r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803576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test_optimizer.py</a:t>
                      </a:r>
                      <a:r>
                        <a:rPr lang="ko-KR" altLang="en-US" dirty="0"/>
                        <a:t> → 최적화 로직 테스트</a:t>
                      </a:r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0076427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4</a:t>
                      </a:r>
                      <a:r>
                        <a:rPr lang="ko-KR" altLang="en-US" dirty="0"/>
                        <a:t>단계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복원 기능 개발</a:t>
                      </a:r>
                    </a:p>
                  </a:txBody>
                  <a:tcPr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restore.py</a:t>
                      </a:r>
                      <a:r>
                        <a:rPr lang="ko-KR" altLang="en-US" dirty="0"/>
                        <a:t> → 방화벽 규칙 복원 기능 구현</a:t>
                      </a:r>
                    </a:p>
                  </a:txBody>
                  <a:tcP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59302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test_restore.py</a:t>
                      </a:r>
                      <a:r>
                        <a:rPr lang="en-US" altLang="ko-KR" dirty="0"/>
                        <a:t> → </a:t>
                      </a:r>
                      <a:r>
                        <a:rPr lang="ko-KR" altLang="en-US" dirty="0"/>
                        <a:t>복원 로직 테스트</a:t>
                      </a:r>
                    </a:p>
                  </a:txBody>
                  <a:tcP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2560568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5</a:t>
                      </a:r>
                      <a:r>
                        <a:rPr lang="ko-KR" altLang="en-US" dirty="0"/>
                        <a:t>단계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명령어 인터페이스 개발</a:t>
                      </a:r>
                    </a:p>
                  </a:txBody>
                  <a:tcPr anchor="ctr"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main.py</a:t>
                      </a:r>
                      <a:r>
                        <a:rPr lang="ko-KR" altLang="en-US" dirty="0"/>
                        <a:t> → </a:t>
                      </a:r>
                      <a:r>
                        <a:rPr lang="en-US" altLang="ko-KR" dirty="0"/>
                        <a:t>click</a:t>
                      </a:r>
                      <a:r>
                        <a:rPr lang="ko-KR" altLang="en-US" dirty="0"/>
                        <a:t>을 사용한 명령어 인터페이스 추가</a:t>
                      </a:r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17636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python main.py optimize → </a:t>
                      </a:r>
                      <a:r>
                        <a:rPr lang="ko-KR" altLang="en-US" dirty="0"/>
                        <a:t>방화벽 규칙 최적화 실행</a:t>
                      </a:r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7644596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6</a:t>
                      </a:r>
                      <a:r>
                        <a:rPr lang="ko-KR" altLang="en-US" dirty="0"/>
                        <a:t>단계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로깅 기능 추가</a:t>
                      </a:r>
                    </a:p>
                  </a:txBody>
                  <a:tcPr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python main.py restore → </a:t>
                      </a:r>
                      <a:r>
                        <a:rPr lang="ko-KR" altLang="en-US" dirty="0"/>
                        <a:t>방화벽 규칙 복원 실행</a:t>
                      </a:r>
                    </a:p>
                  </a:txBody>
                  <a:tcP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638077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logger.py</a:t>
                      </a:r>
                      <a:r>
                        <a:rPr lang="ko-KR" altLang="en-US" dirty="0"/>
                        <a:t> → 로그 관리 기능 추가 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정보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경고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오류 등 구분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247772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모든 기능에서 </a:t>
                      </a:r>
                      <a:r>
                        <a:rPr lang="en-US" altLang="ko-KR" dirty="0"/>
                        <a:t>logger</a:t>
                      </a:r>
                      <a:r>
                        <a:rPr lang="ko-KR" altLang="en-US" dirty="0"/>
                        <a:t>를 활용하도록 코드 수정</a:t>
                      </a:r>
                    </a:p>
                  </a:txBody>
                  <a:tcP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1980009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7</a:t>
                      </a:r>
                      <a:r>
                        <a:rPr lang="ko-KR" altLang="en-US" dirty="0"/>
                        <a:t>단계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통합 테스트 및 문서화</a:t>
                      </a:r>
                    </a:p>
                  </a:txBody>
                  <a:tcPr anchor="ctr"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통합 테스트 진행</a:t>
                      </a:r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796048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README.md</a:t>
                      </a:r>
                      <a:r>
                        <a:rPr lang="ko-KR" altLang="en-US" dirty="0"/>
                        <a:t> 업데이트 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사용 방법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실행 예시 추가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18472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120876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17D92CC-38E2-4FC0-C919-613316DB31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96F0D3AA-F1BE-5F1D-A18D-592A74D39478}"/>
              </a:ext>
            </a:extLst>
          </p:cNvPr>
          <p:cNvSpPr txBox="1"/>
          <p:nvPr/>
        </p:nvSpPr>
        <p:spPr>
          <a:xfrm>
            <a:off x="1720142" y="7267726"/>
            <a:ext cx="4604458" cy="3422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943"/>
              </a:lnSpc>
              <a:spcBef>
                <a:spcPct val="0"/>
              </a:spcBef>
            </a:pPr>
            <a:r>
              <a:rPr lang="en-US" sz="2102" b="1" dirty="0">
                <a:solidFill>
                  <a:srgbClr val="EBEEF0"/>
                </a:solidFill>
                <a:latin typeface="Inter Bold"/>
                <a:ea typeface="Inter Bold"/>
                <a:cs typeface="Inter Bold"/>
                <a:sym typeface="Inter Bold"/>
              </a:rPr>
              <a:t>~3</a:t>
            </a:r>
            <a:r>
              <a:rPr lang="ko-KR" altLang="en-US" sz="2102" b="1" dirty="0">
                <a:solidFill>
                  <a:srgbClr val="EBEEF0"/>
                </a:solidFill>
                <a:latin typeface="Inter Bold"/>
                <a:ea typeface="Inter Bold"/>
                <a:cs typeface="Inter Bold"/>
                <a:sym typeface="Inter Bold"/>
              </a:rPr>
              <a:t>주차 까지의 내용</a:t>
            </a:r>
            <a:endParaRPr lang="en-US" sz="2102" b="1" dirty="0">
              <a:solidFill>
                <a:srgbClr val="EBEEF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F78F20A5-4A40-0AE3-F4CA-FB69EC0C1E63}"/>
              </a:ext>
            </a:extLst>
          </p:cNvPr>
          <p:cNvSpPr txBox="1"/>
          <p:nvPr/>
        </p:nvSpPr>
        <p:spPr>
          <a:xfrm>
            <a:off x="1720142" y="5193258"/>
            <a:ext cx="5756400" cy="12553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481"/>
              </a:lnSpc>
              <a:spcBef>
                <a:spcPct val="0"/>
              </a:spcBef>
            </a:pPr>
            <a:r>
              <a:rPr lang="en-US" sz="7486" b="1" dirty="0">
                <a:solidFill>
                  <a:srgbClr val="EBEEF0"/>
                </a:solidFill>
                <a:latin typeface="Inter Bold"/>
                <a:ea typeface="Inter Bold"/>
                <a:cs typeface="Inter Bold"/>
                <a:sym typeface="Inter Bold"/>
              </a:rPr>
              <a:t>THANK YOU</a:t>
            </a:r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E03F5A4E-FF95-9D49-57C2-916284F88DA6}"/>
              </a:ext>
            </a:extLst>
          </p:cNvPr>
          <p:cNvGrpSpPr/>
          <p:nvPr/>
        </p:nvGrpSpPr>
        <p:grpSpPr>
          <a:xfrm>
            <a:off x="14712436" y="816258"/>
            <a:ext cx="2884832" cy="737968"/>
            <a:chOff x="0" y="0"/>
            <a:chExt cx="759791" cy="194362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2C0689D7-A117-AB9F-E5AB-DA1897AD3BE6}"/>
                </a:ext>
              </a:extLst>
            </p:cNvPr>
            <p:cNvSpPr/>
            <p:nvPr/>
          </p:nvSpPr>
          <p:spPr>
            <a:xfrm>
              <a:off x="0" y="0"/>
              <a:ext cx="759791" cy="194362"/>
            </a:xfrm>
            <a:custGeom>
              <a:avLst/>
              <a:gdLst/>
              <a:ahLst/>
              <a:cxnLst/>
              <a:rect l="l" t="t" r="r" b="b"/>
              <a:pathLst>
                <a:path w="759791" h="194362">
                  <a:moveTo>
                    <a:pt x="97181" y="0"/>
                  </a:moveTo>
                  <a:lnTo>
                    <a:pt x="662610" y="0"/>
                  </a:lnTo>
                  <a:cubicBezTo>
                    <a:pt x="716282" y="0"/>
                    <a:pt x="759791" y="43509"/>
                    <a:pt x="759791" y="97181"/>
                  </a:cubicBezTo>
                  <a:lnTo>
                    <a:pt x="759791" y="97181"/>
                  </a:lnTo>
                  <a:cubicBezTo>
                    <a:pt x="759791" y="122955"/>
                    <a:pt x="749552" y="147673"/>
                    <a:pt x="731327" y="165898"/>
                  </a:cubicBezTo>
                  <a:cubicBezTo>
                    <a:pt x="713102" y="184123"/>
                    <a:pt x="688384" y="194362"/>
                    <a:pt x="662610" y="194362"/>
                  </a:cubicBezTo>
                  <a:lnTo>
                    <a:pt x="97181" y="194362"/>
                  </a:lnTo>
                  <a:cubicBezTo>
                    <a:pt x="71407" y="194362"/>
                    <a:pt x="46689" y="184123"/>
                    <a:pt x="28464" y="165898"/>
                  </a:cubicBezTo>
                  <a:cubicBezTo>
                    <a:pt x="10239" y="147673"/>
                    <a:pt x="0" y="122955"/>
                    <a:pt x="0" y="97181"/>
                  </a:cubicBezTo>
                  <a:lnTo>
                    <a:pt x="0" y="97181"/>
                  </a:lnTo>
                  <a:cubicBezTo>
                    <a:pt x="0" y="71407"/>
                    <a:pt x="10239" y="46689"/>
                    <a:pt x="28464" y="28464"/>
                  </a:cubicBezTo>
                  <a:cubicBezTo>
                    <a:pt x="46689" y="10239"/>
                    <a:pt x="71407" y="0"/>
                    <a:pt x="97181" y="0"/>
                  </a:cubicBezTo>
                  <a:close/>
                </a:path>
              </a:pathLst>
            </a:custGeom>
            <a:solidFill>
              <a:srgbClr val="EBEEF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7D58DB80-B5D0-78EF-A4F4-A913D23200DF}"/>
                </a:ext>
              </a:extLst>
            </p:cNvPr>
            <p:cNvSpPr txBox="1"/>
            <p:nvPr/>
          </p:nvSpPr>
          <p:spPr>
            <a:xfrm>
              <a:off x="0" y="-38100"/>
              <a:ext cx="759791" cy="232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9" name="TextBox 9">
            <a:extLst>
              <a:ext uri="{FF2B5EF4-FFF2-40B4-BE49-F238E27FC236}">
                <a16:creationId xmlns:a16="http://schemas.microsoft.com/office/drawing/2014/main" id="{6EA3ED71-A887-9793-6FA1-79CE7D68009D}"/>
              </a:ext>
            </a:extLst>
          </p:cNvPr>
          <p:cNvSpPr txBox="1"/>
          <p:nvPr/>
        </p:nvSpPr>
        <p:spPr>
          <a:xfrm>
            <a:off x="15803952" y="988103"/>
            <a:ext cx="883848" cy="3359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3"/>
              </a:lnSpc>
              <a:spcBef>
                <a:spcPct val="0"/>
              </a:spcBef>
            </a:pPr>
            <a:r>
              <a:rPr lang="en-US" sz="2002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~3</a:t>
            </a:r>
            <a:r>
              <a:rPr lang="ko-KR" altLang="en-US" sz="2002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주차</a:t>
            </a:r>
            <a:endParaRPr lang="en-US" sz="2002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</p:spTree>
    <p:extLst>
      <p:ext uri="{BB962C8B-B14F-4D97-AF65-F5344CB8AC3E}">
        <p14:creationId xmlns:p14="http://schemas.microsoft.com/office/powerpoint/2010/main" val="9309354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2AA7A5-509F-8CBB-D1E5-0A89D05341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7BA8C9C0-A5FF-5655-66E2-765E3FDE85E2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EBCB87D2-9194-E25B-0795-E026E77BE50A}"/>
              </a:ext>
            </a:extLst>
          </p:cNvPr>
          <p:cNvSpPr txBox="1"/>
          <p:nvPr/>
        </p:nvSpPr>
        <p:spPr>
          <a:xfrm>
            <a:off x="992256" y="2985056"/>
            <a:ext cx="10858501" cy="25367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１．</a:t>
            </a:r>
            <a:r>
              <a:rPr lang="en-US" altLang="ko-KR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CPU </a:t>
            </a:r>
            <a:r>
              <a:rPr lang="ko-KR" altLang="en-US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스케줄링 최적화</a:t>
            </a:r>
            <a:endParaRPr lang="en-US" altLang="ko-KR" sz="1800" dirty="0">
              <a:solidFill>
                <a:srgbClr val="000000"/>
              </a:solidFill>
              <a:latin typeface="+mn-ea"/>
              <a:cs typeface="Source Han Sans KR"/>
              <a:sym typeface="Source Han Sans KR"/>
            </a:endParaRPr>
          </a:p>
          <a:p>
            <a:pPr algn="l">
              <a:lnSpc>
                <a:spcPts val="2520"/>
              </a:lnSpc>
            </a:pP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	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기능</a:t>
            </a: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: CPU 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코어 사용 우선순위를 조정하여 중요한 프로세스에 더 많은 리소스를 할당</a:t>
            </a:r>
            <a:endParaRPr lang="en-US" altLang="ko-KR" dirty="0">
              <a:solidFill>
                <a:srgbClr val="000000"/>
              </a:solidFill>
              <a:latin typeface="+mn-ea"/>
              <a:cs typeface="Source Han Sans KR"/>
              <a:sym typeface="Source Han Sans KR"/>
            </a:endParaRPr>
          </a:p>
          <a:p>
            <a:pPr algn="l">
              <a:lnSpc>
                <a:spcPts val="2520"/>
              </a:lnSpc>
            </a:pP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	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예시 명령어</a:t>
            </a: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: </a:t>
            </a:r>
            <a:r>
              <a:rPr lang="en-US" altLang="ko-KR" dirty="0" err="1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chrt</a:t>
            </a: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, nice, renice</a:t>
            </a:r>
          </a:p>
          <a:p>
            <a:pPr algn="l">
              <a:lnSpc>
                <a:spcPts val="2520"/>
              </a:lnSpc>
            </a:pP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	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효과</a:t>
            </a: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: CPU 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사용량이 과부하 상태에서도 중요한 작업이 원활하게 수행됨</a:t>
            </a:r>
            <a:endParaRPr lang="en-US" altLang="ko-KR" dirty="0">
              <a:solidFill>
                <a:srgbClr val="000000"/>
              </a:solidFill>
              <a:latin typeface="+mn-ea"/>
              <a:cs typeface="Source Han Sans KR"/>
              <a:sym typeface="Source Han Sans KR"/>
            </a:endParaRPr>
          </a:p>
          <a:p>
            <a:pPr algn="l">
              <a:lnSpc>
                <a:spcPts val="2520"/>
              </a:lnSpc>
            </a:pPr>
            <a:r>
              <a:rPr lang="ko-KR" altLang="en-US" dirty="0">
                <a:latin typeface="+mn-ea"/>
              </a:rPr>
              <a:t>２．　</a:t>
            </a:r>
            <a:r>
              <a:rPr lang="en-US" altLang="ko-KR" dirty="0">
                <a:latin typeface="+mn-ea"/>
              </a:rPr>
              <a:t>I/O </a:t>
            </a:r>
            <a:r>
              <a:rPr lang="ko-KR" altLang="en-US" dirty="0">
                <a:latin typeface="+mn-ea"/>
              </a:rPr>
              <a:t>성능 최적화</a:t>
            </a:r>
            <a:endParaRPr lang="en-US" altLang="ko-KR" dirty="0">
              <a:latin typeface="+mn-ea"/>
            </a:endParaRPr>
          </a:p>
          <a:p>
            <a:pPr algn="l">
              <a:lnSpc>
                <a:spcPts val="2520"/>
              </a:lnSpc>
            </a:pPr>
            <a:r>
              <a:rPr lang="en-US" altLang="ko-KR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	</a:t>
            </a:r>
            <a:r>
              <a:rPr lang="ko-KR" altLang="en-US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기능</a:t>
            </a:r>
            <a:r>
              <a:rPr lang="en-US" altLang="ko-KR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: </a:t>
            </a:r>
            <a:r>
              <a:rPr lang="ko-KR" altLang="en-US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디스크 입출력 속도 개선을 위해 </a:t>
            </a:r>
            <a:r>
              <a:rPr lang="ko-KR" altLang="en-US" sz="1800" dirty="0" err="1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캐싱이나</a:t>
            </a:r>
            <a:r>
              <a:rPr lang="ko-KR" altLang="en-US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 버퍼 설정 조정</a:t>
            </a:r>
            <a:endParaRPr lang="en-US" altLang="ko-KR" sz="1800" dirty="0">
              <a:solidFill>
                <a:srgbClr val="000000"/>
              </a:solidFill>
              <a:latin typeface="+mn-ea"/>
              <a:cs typeface="Source Han Sans KR"/>
              <a:sym typeface="Source Han Sans KR"/>
            </a:endParaRPr>
          </a:p>
          <a:p>
            <a:pPr algn="l">
              <a:lnSpc>
                <a:spcPts val="2520"/>
              </a:lnSpc>
            </a:pP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	</a:t>
            </a:r>
            <a:r>
              <a:rPr lang="ko-KR" altLang="en-US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예시 명령어</a:t>
            </a:r>
            <a:r>
              <a:rPr lang="en-US" altLang="ko-KR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: </a:t>
            </a:r>
            <a:r>
              <a:rPr lang="en-US" altLang="ko-KR" sz="1800" dirty="0" err="1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sysctl</a:t>
            </a:r>
            <a:r>
              <a:rPr lang="en-US" altLang="ko-KR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 </a:t>
            </a:r>
            <a:r>
              <a:rPr lang="en-US" altLang="ko-KR" sz="1800" dirty="0" err="1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vm.dirty_ratio</a:t>
            </a:r>
            <a:r>
              <a:rPr lang="en-US" altLang="ko-KR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=10 (</a:t>
            </a:r>
            <a:r>
              <a:rPr lang="ko-KR" altLang="en-US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디스크 쓰기 지연 조정</a:t>
            </a:r>
            <a:r>
              <a:rPr lang="en-US" altLang="ko-KR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)</a:t>
            </a:r>
          </a:p>
          <a:p>
            <a:pPr algn="l">
              <a:lnSpc>
                <a:spcPts val="2520"/>
              </a:lnSpc>
            </a:pP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	</a:t>
            </a:r>
            <a:r>
              <a:rPr lang="ko-KR" altLang="en-US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효과</a:t>
            </a:r>
            <a:r>
              <a:rPr lang="en-US" altLang="ko-KR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: </a:t>
            </a:r>
            <a:r>
              <a:rPr lang="ko-KR" altLang="en-US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데이터베이스나 대용량 파일 처리가 </a:t>
            </a:r>
            <a:r>
              <a:rPr lang="ko-KR" altLang="en-US" sz="1800" dirty="0" err="1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빨라짐</a:t>
            </a:r>
            <a:endParaRPr lang="en-US" sz="1800" dirty="0">
              <a:solidFill>
                <a:srgbClr val="000000"/>
              </a:solidFill>
              <a:latin typeface="+mn-ea"/>
              <a:cs typeface="Source Han Sans KR"/>
              <a:sym typeface="Source Han Sans KR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DE2CBE38-0F74-BBEE-1509-915453CF5A49}"/>
              </a:ext>
            </a:extLst>
          </p:cNvPr>
          <p:cNvSpPr txBox="1"/>
          <p:nvPr/>
        </p:nvSpPr>
        <p:spPr>
          <a:xfrm>
            <a:off x="1028699" y="2337691"/>
            <a:ext cx="2019300" cy="2991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b="1" dirty="0"/>
              <a:t>시스템 성능 최적화</a:t>
            </a:r>
            <a:endParaRPr lang="en-US" sz="1800" b="1" dirty="0">
              <a:solidFill>
                <a:srgbClr val="000000"/>
              </a:solidFill>
              <a:latin typeface="+mn-ea"/>
              <a:cs typeface="Source Han Sans KR Bold"/>
              <a:sym typeface="Source Han Sans KR Bold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AE5EA29B-B2CB-B288-26D6-CDB7A231BFCD}"/>
              </a:ext>
            </a:extLst>
          </p:cNvPr>
          <p:cNvSpPr txBox="1"/>
          <p:nvPr/>
        </p:nvSpPr>
        <p:spPr>
          <a:xfrm>
            <a:off x="1028699" y="6523991"/>
            <a:ext cx="9751944" cy="25367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2520"/>
              </a:lnSpc>
              <a:buAutoNum type="arabicDbPeriod"/>
            </a:pPr>
            <a:r>
              <a:rPr lang="en-US" altLang="ko-KR" dirty="0" err="1">
                <a:latin typeface="+mn-ea"/>
              </a:rPr>
              <a:t>Swappiness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설정</a:t>
            </a:r>
            <a:endParaRPr lang="en-US" altLang="ko-KR" dirty="0">
              <a:latin typeface="+mn-ea"/>
            </a:endParaRPr>
          </a:p>
          <a:p>
            <a:pPr algn="l">
              <a:lnSpc>
                <a:spcPts val="2520"/>
              </a:lnSpc>
            </a:pPr>
            <a:r>
              <a:rPr lang="en-US" altLang="ko-KR" dirty="0">
                <a:latin typeface="+mn-ea"/>
              </a:rPr>
              <a:t>	</a:t>
            </a:r>
            <a:r>
              <a:rPr lang="ko-KR" altLang="en-US" dirty="0">
                <a:latin typeface="+mn-ea"/>
              </a:rPr>
              <a:t>기능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>
                <a:latin typeface="+mn-ea"/>
              </a:rPr>
              <a:t>커널이 </a:t>
            </a:r>
            <a:r>
              <a:rPr lang="ko-KR" altLang="en-US" dirty="0" err="1">
                <a:latin typeface="+mn-ea"/>
              </a:rPr>
              <a:t>스왑</a:t>
            </a:r>
            <a:r>
              <a:rPr lang="ko-KR" altLang="en-US" dirty="0">
                <a:latin typeface="+mn-ea"/>
              </a:rPr>
              <a:t> 메모리를 사용하는 빈도를 조정</a:t>
            </a:r>
            <a:endParaRPr lang="en-US" altLang="ko-KR" dirty="0">
              <a:latin typeface="+mn-ea"/>
            </a:endParaRPr>
          </a:p>
          <a:p>
            <a:pPr algn="l">
              <a:lnSpc>
                <a:spcPts val="2520"/>
              </a:lnSpc>
            </a:pPr>
            <a:r>
              <a:rPr lang="en-US" altLang="ko-KR" dirty="0">
                <a:latin typeface="+mn-ea"/>
              </a:rPr>
              <a:t>	</a:t>
            </a:r>
            <a:r>
              <a:rPr lang="ko-KR" altLang="en-US" dirty="0">
                <a:latin typeface="+mn-ea"/>
              </a:rPr>
              <a:t>예시 명령어</a:t>
            </a:r>
            <a:r>
              <a:rPr lang="en-US" altLang="ko-KR" dirty="0">
                <a:latin typeface="+mn-ea"/>
              </a:rPr>
              <a:t>: </a:t>
            </a:r>
            <a:r>
              <a:rPr lang="en-US" altLang="ko-KR" dirty="0" err="1">
                <a:latin typeface="+mn-ea"/>
              </a:rPr>
              <a:t>sysctl</a:t>
            </a:r>
            <a:r>
              <a:rPr lang="en-US" altLang="ko-KR" dirty="0">
                <a:latin typeface="+mn-ea"/>
              </a:rPr>
              <a:t> </a:t>
            </a:r>
            <a:r>
              <a:rPr lang="en-US" altLang="ko-KR" dirty="0" err="1">
                <a:latin typeface="+mn-ea"/>
              </a:rPr>
              <a:t>vm.swappiness</a:t>
            </a:r>
            <a:r>
              <a:rPr lang="en-US" altLang="ko-KR" dirty="0">
                <a:latin typeface="+mn-ea"/>
              </a:rPr>
              <a:t>=10</a:t>
            </a:r>
          </a:p>
          <a:p>
            <a:pPr algn="l">
              <a:lnSpc>
                <a:spcPts val="2520"/>
              </a:lnSpc>
            </a:pPr>
            <a:r>
              <a:rPr lang="en-US" altLang="ko-KR" dirty="0">
                <a:latin typeface="+mn-ea"/>
              </a:rPr>
              <a:t>	</a:t>
            </a:r>
            <a:r>
              <a:rPr lang="ko-KR" altLang="en-US" dirty="0">
                <a:latin typeface="+mn-ea"/>
              </a:rPr>
              <a:t>효과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>
                <a:latin typeface="+mn-ea"/>
              </a:rPr>
              <a:t>자주 사용하는 데이터가 메모리에 유지되어 성능이 개선됨</a:t>
            </a:r>
            <a:endParaRPr lang="en-US" altLang="ko-KR" dirty="0">
              <a:latin typeface="+mn-ea"/>
            </a:endParaRPr>
          </a:p>
          <a:p>
            <a:pPr algn="l">
              <a:lnSpc>
                <a:spcPts val="2520"/>
              </a:lnSpc>
            </a:pPr>
            <a:r>
              <a:rPr lang="ko-KR" altLang="en-US" dirty="0">
                <a:latin typeface="+mn-ea"/>
              </a:rPr>
              <a:t>２．　</a:t>
            </a:r>
            <a:r>
              <a:rPr lang="en-US" altLang="ko-KR" dirty="0">
                <a:latin typeface="+mn-ea"/>
              </a:rPr>
              <a:t>Cache </a:t>
            </a:r>
            <a:r>
              <a:rPr lang="ko-KR" altLang="en-US" dirty="0">
                <a:latin typeface="+mn-ea"/>
              </a:rPr>
              <a:t>및 </a:t>
            </a:r>
            <a:r>
              <a:rPr lang="en-US" altLang="ko-KR" dirty="0">
                <a:latin typeface="+mn-ea"/>
              </a:rPr>
              <a:t>Buffer </a:t>
            </a:r>
            <a:r>
              <a:rPr lang="ko-KR" altLang="en-US" dirty="0">
                <a:latin typeface="+mn-ea"/>
              </a:rPr>
              <a:t>최적화</a:t>
            </a:r>
            <a:endParaRPr lang="en-US" altLang="ko-KR" dirty="0">
              <a:latin typeface="+mn-ea"/>
            </a:endParaRPr>
          </a:p>
          <a:p>
            <a:pPr algn="l">
              <a:lnSpc>
                <a:spcPts val="2520"/>
              </a:lnSpc>
            </a:pPr>
            <a:r>
              <a:rPr lang="en-US" altLang="ko-KR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	</a:t>
            </a:r>
            <a:r>
              <a:rPr lang="ko-KR" altLang="en-US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기능</a:t>
            </a:r>
            <a:r>
              <a:rPr lang="en-US" altLang="ko-KR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: </a:t>
            </a:r>
            <a:r>
              <a:rPr lang="ko-KR" altLang="en-US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불필요한 캐시 데이터를 정리하여 메모리 공간 확보</a:t>
            </a:r>
            <a:endParaRPr lang="en-US" altLang="ko-KR" sz="1800" dirty="0">
              <a:solidFill>
                <a:srgbClr val="000000"/>
              </a:solidFill>
              <a:latin typeface="+mn-ea"/>
              <a:cs typeface="Source Han Sans KR"/>
              <a:sym typeface="Source Han Sans KR"/>
            </a:endParaRPr>
          </a:p>
          <a:p>
            <a:pPr algn="l">
              <a:lnSpc>
                <a:spcPts val="2520"/>
              </a:lnSpc>
            </a:pP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	</a:t>
            </a:r>
            <a:r>
              <a:rPr lang="ko-KR" altLang="en-US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예시 명령어</a:t>
            </a:r>
            <a:r>
              <a:rPr lang="en-US" altLang="ko-KR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:</a:t>
            </a:r>
            <a:r>
              <a:rPr lang="ko-KR" altLang="en-US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　</a:t>
            </a:r>
            <a:r>
              <a:rPr lang="en-US" altLang="ko-KR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sync &amp;&amp; echo 3 &gt; /proc/sys/</a:t>
            </a:r>
            <a:r>
              <a:rPr lang="en-US" altLang="ko-KR" sz="1800" dirty="0" err="1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vm</a:t>
            </a:r>
            <a:r>
              <a:rPr lang="en-US" altLang="ko-KR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/</a:t>
            </a:r>
            <a:r>
              <a:rPr lang="en-US" altLang="ko-KR" sz="1800" dirty="0" err="1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drop_caches</a:t>
            </a:r>
            <a:endParaRPr lang="en-US" altLang="ko-KR" sz="1800" dirty="0">
              <a:solidFill>
                <a:srgbClr val="000000"/>
              </a:solidFill>
              <a:latin typeface="+mn-ea"/>
              <a:cs typeface="Source Han Sans KR"/>
              <a:sym typeface="Source Han Sans KR"/>
            </a:endParaRPr>
          </a:p>
          <a:p>
            <a:pPr algn="l">
              <a:lnSpc>
                <a:spcPts val="2520"/>
              </a:lnSpc>
            </a:pP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	</a:t>
            </a:r>
            <a:r>
              <a:rPr lang="ko-KR" altLang="en-US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효과</a:t>
            </a:r>
            <a:r>
              <a:rPr lang="en-US" altLang="ko-KR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: </a:t>
            </a:r>
            <a:r>
              <a:rPr lang="ko-KR" altLang="en-US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시스템 과부하 시 메모리 확보에 유리</a:t>
            </a:r>
            <a:endParaRPr lang="en-US" sz="1800" dirty="0">
              <a:solidFill>
                <a:srgbClr val="000000"/>
              </a:solidFill>
              <a:latin typeface="+mn-ea"/>
              <a:cs typeface="Source Han Sans KR"/>
              <a:sym typeface="Source Han Sans KR"/>
            </a:endParaRP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0E4EE168-8C59-6A29-97F5-31E89352FD28}"/>
              </a:ext>
            </a:extLst>
          </p:cNvPr>
          <p:cNvSpPr txBox="1"/>
          <p:nvPr/>
        </p:nvSpPr>
        <p:spPr>
          <a:xfrm>
            <a:off x="1028700" y="971550"/>
            <a:ext cx="3487043" cy="4931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기능 정의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FBBEAF1F-A9B0-0781-D1D5-0441654433CA}"/>
              </a:ext>
            </a:extLst>
          </p:cNvPr>
          <p:cNvSpPr txBox="1"/>
          <p:nvPr/>
        </p:nvSpPr>
        <p:spPr>
          <a:xfrm>
            <a:off x="1662749" y="1616980"/>
            <a:ext cx="3716313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핵심 기능의 구체화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12" name="TextBox 6">
            <a:extLst>
              <a:ext uri="{FF2B5EF4-FFF2-40B4-BE49-F238E27FC236}">
                <a16:creationId xmlns:a16="http://schemas.microsoft.com/office/drawing/2014/main" id="{98C03774-1D9C-426D-7E86-37343C1B5AE6}"/>
              </a:ext>
            </a:extLst>
          </p:cNvPr>
          <p:cNvSpPr txBox="1"/>
          <p:nvPr/>
        </p:nvSpPr>
        <p:spPr>
          <a:xfrm>
            <a:off x="992256" y="5878130"/>
            <a:ext cx="2019300" cy="2925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+mn-ea"/>
                <a:cs typeface="Source Han Sans KR Bold"/>
                <a:sym typeface="Source Han Sans KR Bold"/>
              </a:rPr>
              <a:t>메모리　최적화</a:t>
            </a:r>
            <a:endParaRPr lang="en-US" sz="1800" b="1" dirty="0">
              <a:solidFill>
                <a:srgbClr val="000000"/>
              </a:solidFill>
              <a:latin typeface="+mn-ea"/>
              <a:cs typeface="Source Han Sans KR Bold"/>
              <a:sym typeface="Source Han Sans KR Bold"/>
            </a:endParaRPr>
          </a:p>
        </p:txBody>
      </p:sp>
    </p:spTree>
    <p:extLst>
      <p:ext uri="{BB962C8B-B14F-4D97-AF65-F5344CB8AC3E}">
        <p14:creationId xmlns:p14="http://schemas.microsoft.com/office/powerpoint/2010/main" val="38651419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8DC4B1-FF3C-BE2B-CC47-9D92BE60F8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B6ADC500-0DC3-BB5B-8FFA-D6FBB76A2DE2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F1129C26-33FD-C822-DC4F-3C29FECEB263}"/>
              </a:ext>
            </a:extLst>
          </p:cNvPr>
          <p:cNvSpPr txBox="1"/>
          <p:nvPr/>
        </p:nvSpPr>
        <p:spPr>
          <a:xfrm>
            <a:off x="992256" y="2985056"/>
            <a:ext cx="10858501" cy="28555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2520"/>
              </a:lnSpc>
              <a:buAutoNum type="arabicDbPeriod"/>
            </a:pP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GRUB 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복원</a:t>
            </a:r>
            <a:endParaRPr lang="en-US" altLang="ko-KR" dirty="0">
              <a:solidFill>
                <a:srgbClr val="000000"/>
              </a:solidFill>
              <a:latin typeface="+mn-ea"/>
              <a:cs typeface="Source Han Sans KR"/>
              <a:sym typeface="Source Han Sans KR"/>
            </a:endParaRPr>
          </a:p>
          <a:p>
            <a:pPr lvl="1">
              <a:lnSpc>
                <a:spcPts val="2520"/>
              </a:lnSpc>
            </a:pPr>
            <a:r>
              <a:rPr lang="en-US" altLang="ko-KR" dirty="0">
                <a:latin typeface="+mn-ea"/>
              </a:rPr>
              <a:t>	</a:t>
            </a:r>
            <a:r>
              <a:rPr lang="ko-KR" altLang="en-US" dirty="0">
                <a:latin typeface="+mn-ea"/>
              </a:rPr>
              <a:t>기능</a:t>
            </a:r>
            <a:r>
              <a:rPr lang="en-US" altLang="ko-KR" dirty="0">
                <a:latin typeface="+mn-ea"/>
              </a:rPr>
              <a:t>: GRUB </a:t>
            </a:r>
            <a:r>
              <a:rPr lang="ko-KR" altLang="en-US" dirty="0" err="1">
                <a:latin typeface="+mn-ea"/>
              </a:rPr>
              <a:t>부트로더가</a:t>
            </a:r>
            <a:r>
              <a:rPr lang="ko-KR" altLang="en-US" dirty="0">
                <a:latin typeface="+mn-ea"/>
              </a:rPr>
              <a:t> 손상되었을 경우 복구</a:t>
            </a:r>
            <a:endParaRPr lang="en-US" altLang="ko-KR" dirty="0">
              <a:latin typeface="+mn-ea"/>
            </a:endParaRPr>
          </a:p>
          <a:p>
            <a:pPr lvl="1">
              <a:lnSpc>
                <a:spcPts val="2520"/>
              </a:lnSpc>
            </a:pPr>
            <a:r>
              <a:rPr lang="en-US" altLang="ko-KR" dirty="0">
                <a:latin typeface="+mn-ea"/>
              </a:rPr>
              <a:t>	</a:t>
            </a:r>
            <a:r>
              <a:rPr lang="ko-KR" altLang="en-US" dirty="0">
                <a:latin typeface="+mn-ea"/>
              </a:rPr>
              <a:t>예시 명령어</a:t>
            </a:r>
            <a:r>
              <a:rPr lang="en-US" altLang="ko-KR" dirty="0">
                <a:latin typeface="+mn-ea"/>
              </a:rPr>
              <a:t>:grub-install /dev/</a:t>
            </a:r>
            <a:r>
              <a:rPr lang="en-US" altLang="ko-KR" dirty="0" err="1">
                <a:latin typeface="+mn-ea"/>
              </a:rPr>
              <a:t>sdX</a:t>
            </a:r>
            <a:r>
              <a:rPr lang="en-US" altLang="ko-KR" dirty="0">
                <a:latin typeface="+mn-ea"/>
              </a:rPr>
              <a:t> 		update-grub</a:t>
            </a:r>
          </a:p>
          <a:p>
            <a:pPr lvl="1">
              <a:lnSpc>
                <a:spcPts val="2520"/>
              </a:lnSpc>
            </a:pPr>
            <a:r>
              <a:rPr lang="en-US" altLang="ko-KR" dirty="0">
                <a:latin typeface="+mn-ea"/>
              </a:rPr>
              <a:t>	</a:t>
            </a:r>
            <a:r>
              <a:rPr lang="ko-KR" altLang="en-US" dirty="0">
                <a:latin typeface="+mn-ea"/>
              </a:rPr>
              <a:t>효과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>
                <a:latin typeface="+mn-ea"/>
              </a:rPr>
              <a:t>부팅 불가 상황에서도 정상 상태로 복구 가능</a:t>
            </a:r>
            <a:endParaRPr lang="en-US" altLang="ko-KR" sz="1800" dirty="0">
              <a:solidFill>
                <a:srgbClr val="000000"/>
              </a:solidFill>
              <a:latin typeface="+mn-ea"/>
              <a:cs typeface="Source Han Sans KR"/>
              <a:sym typeface="Source Han Sans KR"/>
            </a:endParaRPr>
          </a:p>
          <a:p>
            <a:pPr marL="800100" lvl="1" indent="-342900">
              <a:lnSpc>
                <a:spcPts val="2520"/>
              </a:lnSpc>
              <a:buAutoNum type="arabicDbPeriod"/>
            </a:pPr>
            <a:endParaRPr lang="en-US" altLang="ko-KR" dirty="0">
              <a:solidFill>
                <a:srgbClr val="000000"/>
              </a:solidFill>
              <a:latin typeface="+mn-ea"/>
              <a:cs typeface="Source Han Sans KR"/>
              <a:sym typeface="Source Han Sans KR"/>
            </a:endParaRPr>
          </a:p>
          <a:p>
            <a:pPr marL="342900" indent="-342900" algn="l">
              <a:lnSpc>
                <a:spcPts val="2520"/>
              </a:lnSpc>
              <a:buAutoNum type="arabicDbPeriod"/>
            </a:pPr>
            <a:r>
              <a:rPr lang="ko-KR" altLang="en-US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시스템 스냅샷 </a:t>
            </a:r>
            <a:r>
              <a:rPr lang="en-US" altLang="ko-KR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(Snapshot)</a:t>
            </a:r>
          </a:p>
          <a:p>
            <a:pPr lvl="1">
              <a:lnSpc>
                <a:spcPts val="2520"/>
              </a:lnSpc>
            </a:pP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	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기능</a:t>
            </a: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: 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시스템 상태를 특정 시점으로 저장해 복원 가능</a:t>
            </a:r>
            <a:endParaRPr lang="en-US" altLang="ko-KR" dirty="0">
              <a:solidFill>
                <a:srgbClr val="000000"/>
              </a:solidFill>
              <a:latin typeface="+mn-ea"/>
              <a:cs typeface="Source Han Sans KR"/>
              <a:sym typeface="Source Han Sans KR"/>
            </a:endParaRPr>
          </a:p>
          <a:p>
            <a:pPr lvl="1">
              <a:lnSpc>
                <a:spcPts val="2520"/>
              </a:lnSpc>
            </a:pP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	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예시 툴</a:t>
            </a: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: </a:t>
            </a:r>
            <a:r>
              <a:rPr lang="en-US" altLang="ko-KR" dirty="0" err="1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Timeshift</a:t>
            </a: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, Snapper</a:t>
            </a:r>
          </a:p>
          <a:p>
            <a:pPr lvl="1">
              <a:lnSpc>
                <a:spcPts val="2520"/>
              </a:lnSpc>
            </a:pP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	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효과</a:t>
            </a: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: 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잘못된 업데이트나 설정 변경 후 빠른 복원</a:t>
            </a:r>
            <a:endParaRPr lang="en-US" altLang="ko-KR" dirty="0">
              <a:solidFill>
                <a:srgbClr val="000000"/>
              </a:solidFill>
              <a:latin typeface="+mn-ea"/>
              <a:cs typeface="Source Han Sans KR"/>
              <a:sym typeface="Source Han Sans KR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316024BF-94BD-4668-386C-2CDAFAFBD8B7}"/>
              </a:ext>
            </a:extLst>
          </p:cNvPr>
          <p:cNvSpPr txBox="1"/>
          <p:nvPr/>
        </p:nvSpPr>
        <p:spPr>
          <a:xfrm>
            <a:off x="1028699" y="2337691"/>
            <a:ext cx="2019300" cy="2991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b="1" dirty="0"/>
              <a:t>시스템 복원</a:t>
            </a:r>
            <a:endParaRPr lang="en-US" sz="1800" b="1" dirty="0">
              <a:solidFill>
                <a:srgbClr val="000000"/>
              </a:solidFill>
              <a:latin typeface="+mn-ea"/>
              <a:cs typeface="Source Han Sans KR Bold"/>
              <a:sym typeface="Source Han Sans KR Bold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485C6164-BAE1-3A45-8574-C2B4249654F3}"/>
              </a:ext>
            </a:extLst>
          </p:cNvPr>
          <p:cNvSpPr txBox="1"/>
          <p:nvPr/>
        </p:nvSpPr>
        <p:spPr>
          <a:xfrm>
            <a:off x="1028699" y="6523991"/>
            <a:ext cx="9751944" cy="25367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2520"/>
              </a:lnSpc>
              <a:buAutoNum type="arabicDbPeriod"/>
            </a:pPr>
            <a:r>
              <a:rPr lang="en-US" altLang="ko-KR" dirty="0" err="1">
                <a:latin typeface="+mn-ea"/>
              </a:rPr>
              <a:t>rsync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기반 백업 복원</a:t>
            </a:r>
            <a:endParaRPr lang="en-US" altLang="ko-KR" dirty="0">
              <a:latin typeface="+mn-ea"/>
            </a:endParaRPr>
          </a:p>
          <a:p>
            <a:pPr algn="l">
              <a:lnSpc>
                <a:spcPts val="2520"/>
              </a:lnSpc>
            </a:pPr>
            <a:r>
              <a:rPr lang="en-US" altLang="ko-KR" dirty="0">
                <a:latin typeface="+mn-ea"/>
              </a:rPr>
              <a:t>	</a:t>
            </a:r>
            <a:r>
              <a:rPr lang="ko-KR" altLang="en-US" dirty="0">
                <a:latin typeface="+mn-ea"/>
              </a:rPr>
              <a:t>기능</a:t>
            </a:r>
            <a:r>
              <a:rPr lang="en-US" altLang="ko-KR" dirty="0">
                <a:latin typeface="+mn-ea"/>
              </a:rPr>
              <a:t>: </a:t>
            </a:r>
            <a:r>
              <a:rPr lang="en-US" altLang="ko-KR" dirty="0" err="1">
                <a:latin typeface="+mn-ea"/>
              </a:rPr>
              <a:t>rsync</a:t>
            </a:r>
            <a:r>
              <a:rPr lang="ko-KR" altLang="en-US" dirty="0">
                <a:latin typeface="+mn-ea"/>
              </a:rPr>
              <a:t>를 사용해 특정 디렉토리 또는 파일을 복제 및 복구</a:t>
            </a:r>
            <a:endParaRPr lang="en-US" altLang="ko-KR" dirty="0">
              <a:latin typeface="+mn-ea"/>
            </a:endParaRPr>
          </a:p>
          <a:p>
            <a:pPr algn="l">
              <a:lnSpc>
                <a:spcPts val="2520"/>
              </a:lnSpc>
            </a:pPr>
            <a:r>
              <a:rPr lang="en-US" altLang="ko-KR" dirty="0">
                <a:latin typeface="+mn-ea"/>
              </a:rPr>
              <a:t>	</a:t>
            </a:r>
            <a:r>
              <a:rPr lang="ko-KR" altLang="en-US" dirty="0">
                <a:latin typeface="+mn-ea"/>
              </a:rPr>
              <a:t>예시 명령어</a:t>
            </a:r>
            <a:r>
              <a:rPr lang="en-US" altLang="ko-KR" dirty="0">
                <a:latin typeface="+mn-ea"/>
              </a:rPr>
              <a:t>:</a:t>
            </a:r>
            <a:r>
              <a:rPr lang="en-US" altLang="ko-KR" dirty="0" err="1">
                <a:latin typeface="+mn-ea"/>
              </a:rPr>
              <a:t>rsync</a:t>
            </a:r>
            <a:r>
              <a:rPr lang="en-US" altLang="ko-KR" dirty="0">
                <a:latin typeface="+mn-ea"/>
              </a:rPr>
              <a:t> -</a:t>
            </a:r>
            <a:r>
              <a:rPr lang="en-US" altLang="ko-KR" dirty="0" err="1">
                <a:latin typeface="+mn-ea"/>
              </a:rPr>
              <a:t>avz</a:t>
            </a:r>
            <a:r>
              <a:rPr lang="en-US" altLang="ko-KR" dirty="0">
                <a:latin typeface="+mn-ea"/>
              </a:rPr>
              <a:t> /backup/ /home/user/</a:t>
            </a:r>
          </a:p>
          <a:p>
            <a:pPr algn="l">
              <a:lnSpc>
                <a:spcPts val="2520"/>
              </a:lnSpc>
            </a:pPr>
            <a:r>
              <a:rPr lang="en-US" altLang="ko-KR" dirty="0">
                <a:latin typeface="+mn-ea"/>
              </a:rPr>
              <a:t>	</a:t>
            </a:r>
            <a:r>
              <a:rPr lang="ko-KR" altLang="en-US" dirty="0">
                <a:latin typeface="+mn-ea"/>
              </a:rPr>
              <a:t>효과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>
                <a:latin typeface="+mn-ea"/>
              </a:rPr>
              <a:t>특정 파일 손실 시 부분 복구 가능</a:t>
            </a:r>
            <a:endParaRPr lang="en-US" altLang="ko-KR" dirty="0">
              <a:latin typeface="+mn-ea"/>
            </a:endParaRPr>
          </a:p>
          <a:p>
            <a:pPr marL="342900" indent="-342900" algn="l">
              <a:lnSpc>
                <a:spcPts val="2520"/>
              </a:lnSpc>
              <a:buAutoNum type="arabicDbPeriod"/>
            </a:pPr>
            <a:r>
              <a:rPr lang="en-US" altLang="ko-KR" dirty="0" err="1">
                <a:latin typeface="+mn-ea"/>
              </a:rPr>
              <a:t>Btrfs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복원</a:t>
            </a:r>
            <a:endParaRPr lang="en-US" altLang="ko-KR" dirty="0">
              <a:latin typeface="+mn-ea"/>
            </a:endParaRPr>
          </a:p>
          <a:p>
            <a:pPr algn="l">
              <a:lnSpc>
                <a:spcPts val="2520"/>
              </a:lnSpc>
            </a:pPr>
            <a:r>
              <a:rPr lang="en-US" altLang="ko-KR" dirty="0">
                <a:latin typeface="+mn-ea"/>
              </a:rPr>
              <a:t>	</a:t>
            </a:r>
            <a:r>
              <a:rPr lang="ko-KR" altLang="en-US" dirty="0">
                <a:latin typeface="+mn-ea"/>
              </a:rPr>
              <a:t>기능</a:t>
            </a:r>
            <a:r>
              <a:rPr lang="en-US" altLang="ko-KR" dirty="0">
                <a:latin typeface="+mn-ea"/>
              </a:rPr>
              <a:t>: </a:t>
            </a:r>
            <a:r>
              <a:rPr lang="en-US" altLang="ko-KR" dirty="0" err="1">
                <a:latin typeface="+mn-ea"/>
              </a:rPr>
              <a:t>Btrfs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파일 시스템의 스냅샷 기능으로 데이터 복원</a:t>
            </a:r>
            <a:endParaRPr lang="en-US" altLang="ko-KR" dirty="0">
              <a:latin typeface="+mn-ea"/>
            </a:endParaRPr>
          </a:p>
          <a:p>
            <a:pPr algn="l">
              <a:lnSpc>
                <a:spcPts val="2520"/>
              </a:lnSpc>
            </a:pPr>
            <a:r>
              <a:rPr lang="en-US" altLang="ko-KR" dirty="0">
                <a:latin typeface="+mn-ea"/>
              </a:rPr>
              <a:t>	</a:t>
            </a:r>
            <a:r>
              <a:rPr lang="ko-KR" altLang="en-US" dirty="0">
                <a:latin typeface="+mn-ea"/>
              </a:rPr>
              <a:t>예시 명령어</a:t>
            </a:r>
            <a:r>
              <a:rPr lang="en-US" altLang="ko-KR" dirty="0">
                <a:latin typeface="+mn-ea"/>
              </a:rPr>
              <a:t>:</a:t>
            </a:r>
            <a:r>
              <a:rPr lang="en-US" altLang="ko-KR" dirty="0" err="1">
                <a:latin typeface="+mn-ea"/>
              </a:rPr>
              <a:t>btrfs</a:t>
            </a:r>
            <a:r>
              <a:rPr lang="en-US" altLang="ko-KR" dirty="0">
                <a:latin typeface="+mn-ea"/>
              </a:rPr>
              <a:t> </a:t>
            </a:r>
            <a:r>
              <a:rPr lang="en-US" altLang="ko-KR" dirty="0" err="1">
                <a:latin typeface="+mn-ea"/>
              </a:rPr>
              <a:t>subvolume</a:t>
            </a:r>
            <a:r>
              <a:rPr lang="en-US" altLang="ko-KR" dirty="0">
                <a:latin typeface="+mn-ea"/>
              </a:rPr>
              <a:t> snapshot /data /backup/</a:t>
            </a:r>
            <a:r>
              <a:rPr lang="en-US" altLang="ko-KR" dirty="0" err="1">
                <a:latin typeface="+mn-ea"/>
              </a:rPr>
              <a:t>data_snapshot</a:t>
            </a:r>
            <a:endParaRPr lang="en-US" altLang="ko-KR" dirty="0">
              <a:latin typeface="+mn-ea"/>
            </a:endParaRPr>
          </a:p>
          <a:p>
            <a:pPr algn="l">
              <a:lnSpc>
                <a:spcPts val="2520"/>
              </a:lnSpc>
            </a:pPr>
            <a:r>
              <a:rPr lang="en-US" altLang="ko-KR" dirty="0">
                <a:latin typeface="+mn-ea"/>
              </a:rPr>
              <a:t>	</a:t>
            </a:r>
            <a:r>
              <a:rPr lang="ko-KR" altLang="en-US" dirty="0">
                <a:latin typeface="+mn-ea"/>
              </a:rPr>
              <a:t>효과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>
                <a:latin typeface="+mn-ea"/>
              </a:rPr>
              <a:t>데이터 무결성 보장 및 복구 속도 향상</a:t>
            </a:r>
            <a:endParaRPr lang="en-US" sz="1800" dirty="0">
              <a:solidFill>
                <a:srgbClr val="000000"/>
              </a:solidFill>
              <a:latin typeface="+mn-ea"/>
              <a:cs typeface="Source Han Sans KR"/>
              <a:sym typeface="Source Han Sans KR"/>
            </a:endParaRP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947E9603-6F2C-670D-A211-62917F467108}"/>
              </a:ext>
            </a:extLst>
          </p:cNvPr>
          <p:cNvSpPr txBox="1"/>
          <p:nvPr/>
        </p:nvSpPr>
        <p:spPr>
          <a:xfrm>
            <a:off x="1028700" y="971550"/>
            <a:ext cx="3487043" cy="4931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기능 정의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C3C75A0C-2317-C75E-A0AC-AE34853AE04E}"/>
              </a:ext>
            </a:extLst>
          </p:cNvPr>
          <p:cNvSpPr txBox="1"/>
          <p:nvPr/>
        </p:nvSpPr>
        <p:spPr>
          <a:xfrm>
            <a:off x="1662749" y="1616980"/>
            <a:ext cx="3716313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리눅스 복원 기능 후보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12" name="TextBox 6">
            <a:extLst>
              <a:ext uri="{FF2B5EF4-FFF2-40B4-BE49-F238E27FC236}">
                <a16:creationId xmlns:a16="http://schemas.microsoft.com/office/drawing/2014/main" id="{2BDBC497-7024-BAF8-F7AA-530777F9678D}"/>
              </a:ext>
            </a:extLst>
          </p:cNvPr>
          <p:cNvSpPr txBox="1"/>
          <p:nvPr/>
        </p:nvSpPr>
        <p:spPr>
          <a:xfrm>
            <a:off x="992256" y="6020051"/>
            <a:ext cx="2019300" cy="2991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b="1" dirty="0"/>
              <a:t>파일 및 데이터 복원</a:t>
            </a:r>
            <a:endParaRPr lang="en-US" sz="1800" b="1" dirty="0">
              <a:solidFill>
                <a:srgbClr val="000000"/>
              </a:solidFill>
              <a:latin typeface="+mn-ea"/>
              <a:cs typeface="Source Han Sans KR Bold"/>
              <a:sym typeface="Source Han Sans KR Bold"/>
            </a:endParaRPr>
          </a:p>
        </p:txBody>
      </p:sp>
    </p:spTree>
    <p:extLst>
      <p:ext uri="{BB962C8B-B14F-4D97-AF65-F5344CB8AC3E}">
        <p14:creationId xmlns:p14="http://schemas.microsoft.com/office/powerpoint/2010/main" val="6343436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6E726E-6060-FF7B-01F5-4C3B89C671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A729E187-5545-9FC1-88E7-6519552FF3C4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576410A1-1BB2-532C-4B29-CFCC6BA12E3C}"/>
              </a:ext>
            </a:extLst>
          </p:cNvPr>
          <p:cNvSpPr txBox="1"/>
          <p:nvPr/>
        </p:nvSpPr>
        <p:spPr>
          <a:xfrm>
            <a:off x="992256" y="2985056"/>
            <a:ext cx="10858501" cy="34967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2520"/>
              </a:lnSpc>
              <a:buAutoNum type="arabicDbPeriod"/>
            </a:pP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시스템 설정 백업</a:t>
            </a:r>
            <a:endParaRPr lang="en-US" altLang="ko-KR" dirty="0">
              <a:solidFill>
                <a:srgbClr val="000000"/>
              </a:solidFill>
              <a:latin typeface="+mn-ea"/>
              <a:cs typeface="Source Han Sans KR"/>
              <a:sym typeface="Source Han Sans KR"/>
            </a:endParaRPr>
          </a:p>
          <a:p>
            <a:pPr lvl="1">
              <a:lnSpc>
                <a:spcPts val="2520"/>
              </a:lnSpc>
            </a:pP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	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기능</a:t>
            </a: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: /</a:t>
            </a:r>
            <a:r>
              <a:rPr lang="en-US" altLang="ko-KR" dirty="0" err="1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etc</a:t>
            </a: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 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디렉토리의 설정 파일을 주기적으로 백업</a:t>
            </a:r>
          </a:p>
          <a:p>
            <a:pPr lvl="1">
              <a:lnSpc>
                <a:spcPts val="2520"/>
              </a:lnSpc>
            </a:pP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	예시 명령어</a:t>
            </a: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:tar -</a:t>
            </a:r>
            <a:r>
              <a:rPr lang="en-US" altLang="ko-KR" dirty="0" err="1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cvzf</a:t>
            </a: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 /backup/etc_backup.tar.gz /</a:t>
            </a:r>
            <a:r>
              <a:rPr lang="en-US" altLang="ko-KR" dirty="0" err="1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etc</a:t>
            </a:r>
            <a:endParaRPr lang="en-US" altLang="ko-KR" dirty="0">
              <a:solidFill>
                <a:srgbClr val="000000"/>
              </a:solidFill>
              <a:latin typeface="+mn-ea"/>
              <a:cs typeface="Source Han Sans KR"/>
              <a:sym typeface="Source Han Sans KR"/>
            </a:endParaRPr>
          </a:p>
          <a:p>
            <a:pPr lvl="1">
              <a:lnSpc>
                <a:spcPts val="2520"/>
              </a:lnSpc>
            </a:pP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	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효과</a:t>
            </a: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: 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잘못된 설정 변경 시 빠른 복구시스템 스냅샷 </a:t>
            </a: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(Snapshot)</a:t>
            </a:r>
          </a:p>
          <a:p>
            <a:pPr lvl="1">
              <a:lnSpc>
                <a:spcPts val="2520"/>
              </a:lnSpc>
            </a:pP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 </a:t>
            </a:r>
            <a:endParaRPr lang="en-US" altLang="ko-KR" dirty="0">
              <a:solidFill>
                <a:srgbClr val="000000"/>
              </a:solidFill>
              <a:latin typeface="+mn-ea"/>
              <a:cs typeface="Source Han Sans KR"/>
              <a:sym typeface="Source Han Sans KR"/>
            </a:endParaRPr>
          </a:p>
          <a:p>
            <a:pPr marL="342900" indent="-342900" algn="l">
              <a:lnSpc>
                <a:spcPts val="2520"/>
              </a:lnSpc>
              <a:buAutoNum type="arabicDbPeriod"/>
            </a:pP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UFW (Firewall) 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설정 복원</a:t>
            </a:r>
            <a:endParaRPr lang="en-US" altLang="ko-KR" dirty="0">
              <a:solidFill>
                <a:srgbClr val="000000"/>
              </a:solidFill>
              <a:latin typeface="+mn-ea"/>
              <a:cs typeface="Source Han Sans KR"/>
              <a:sym typeface="Source Han Sans KR"/>
            </a:endParaRPr>
          </a:p>
          <a:p>
            <a:pPr lvl="1">
              <a:lnSpc>
                <a:spcPts val="2520"/>
              </a:lnSpc>
            </a:pP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	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기능</a:t>
            </a: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: 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방화벽 설정 저장 후 복원</a:t>
            </a:r>
            <a:endParaRPr lang="en-US" altLang="ko-KR" dirty="0">
              <a:solidFill>
                <a:srgbClr val="000000"/>
              </a:solidFill>
              <a:latin typeface="+mn-ea"/>
              <a:cs typeface="Source Han Sans KR"/>
              <a:sym typeface="Source Han Sans KR"/>
            </a:endParaRPr>
          </a:p>
          <a:p>
            <a:pPr lvl="1">
              <a:lnSpc>
                <a:spcPts val="2520"/>
              </a:lnSpc>
            </a:pP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	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예시 명령어</a:t>
            </a: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:</a:t>
            </a:r>
            <a:r>
              <a:rPr lang="en-US" altLang="ko-KR" dirty="0" err="1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ufw</a:t>
            </a: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 save    </a:t>
            </a:r>
            <a:r>
              <a:rPr lang="en-US" altLang="ko-KR" dirty="0" err="1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ufw</a:t>
            </a: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 reload</a:t>
            </a:r>
          </a:p>
          <a:p>
            <a:pPr lvl="1">
              <a:lnSpc>
                <a:spcPts val="2520"/>
              </a:lnSpc>
            </a:pP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	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효과</a:t>
            </a: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: 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네트워크 설정 오류 복구</a:t>
            </a:r>
            <a:endParaRPr lang="en-US" altLang="ko-KR" dirty="0">
              <a:solidFill>
                <a:srgbClr val="000000"/>
              </a:solidFill>
              <a:latin typeface="+mn-ea"/>
              <a:cs typeface="Source Han Sans KR"/>
              <a:sym typeface="Source Han Sans KR"/>
            </a:endParaRPr>
          </a:p>
          <a:p>
            <a:pPr algn="l">
              <a:lnSpc>
                <a:spcPts val="2520"/>
              </a:lnSpc>
            </a:pP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	</a:t>
            </a:r>
          </a:p>
          <a:p>
            <a:pPr algn="l">
              <a:lnSpc>
                <a:spcPts val="2520"/>
              </a:lnSpc>
            </a:pPr>
            <a:endParaRPr lang="en-US" altLang="ko-KR" sz="1800" dirty="0">
              <a:solidFill>
                <a:srgbClr val="000000"/>
              </a:solidFill>
              <a:latin typeface="+mn-ea"/>
              <a:cs typeface="Source Han Sans KR"/>
              <a:sym typeface="Source Han Sans KR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18DAA214-E8CF-24A5-D838-710FED684F1E}"/>
              </a:ext>
            </a:extLst>
          </p:cNvPr>
          <p:cNvSpPr txBox="1"/>
          <p:nvPr/>
        </p:nvSpPr>
        <p:spPr>
          <a:xfrm>
            <a:off x="1028699" y="2337691"/>
            <a:ext cx="2019300" cy="2991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b="1" dirty="0"/>
              <a:t>설정 복원</a:t>
            </a:r>
            <a:endParaRPr lang="en-US" sz="1800" b="1" dirty="0">
              <a:solidFill>
                <a:srgbClr val="000000"/>
              </a:solidFill>
              <a:latin typeface="+mn-ea"/>
              <a:cs typeface="Source Han Sans KR Bold"/>
              <a:sym typeface="Source Han Sans KR Bold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0928B34C-C127-F73D-0B8C-C0C2CB47C1AF}"/>
              </a:ext>
            </a:extLst>
          </p:cNvPr>
          <p:cNvSpPr txBox="1"/>
          <p:nvPr/>
        </p:nvSpPr>
        <p:spPr>
          <a:xfrm>
            <a:off x="1028699" y="6523991"/>
            <a:ext cx="9751944" cy="25367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2520"/>
              </a:lnSpc>
              <a:buAutoNum type="arabicDbPeriod"/>
            </a:pPr>
            <a:r>
              <a:rPr lang="en-US" altLang="ko-KR" dirty="0">
                <a:latin typeface="+mn-ea"/>
              </a:rPr>
              <a:t>Home Directory </a:t>
            </a:r>
            <a:r>
              <a:rPr lang="ko-KR" altLang="en-US" dirty="0">
                <a:latin typeface="+mn-ea"/>
              </a:rPr>
              <a:t>백업</a:t>
            </a:r>
            <a:endParaRPr lang="en-US" altLang="ko-KR" dirty="0">
              <a:latin typeface="+mn-ea"/>
            </a:endParaRPr>
          </a:p>
          <a:p>
            <a:pPr algn="l">
              <a:lnSpc>
                <a:spcPts val="2520"/>
              </a:lnSpc>
            </a:pPr>
            <a:r>
              <a:rPr lang="en-US" altLang="ko-KR" dirty="0">
                <a:latin typeface="+mn-ea"/>
              </a:rPr>
              <a:t>	</a:t>
            </a:r>
            <a:r>
              <a:rPr lang="ko-KR" altLang="en-US" dirty="0">
                <a:latin typeface="+mn-ea"/>
              </a:rPr>
              <a:t>기능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>
                <a:latin typeface="+mn-ea"/>
              </a:rPr>
              <a:t>사용자별 설정과 데이터 백업</a:t>
            </a:r>
            <a:endParaRPr lang="en-US" altLang="ko-KR" dirty="0">
              <a:latin typeface="+mn-ea"/>
            </a:endParaRPr>
          </a:p>
          <a:p>
            <a:pPr algn="l">
              <a:lnSpc>
                <a:spcPts val="2520"/>
              </a:lnSpc>
            </a:pPr>
            <a:r>
              <a:rPr lang="en-US" altLang="ko-KR" dirty="0">
                <a:latin typeface="+mn-ea"/>
              </a:rPr>
              <a:t>	</a:t>
            </a:r>
            <a:r>
              <a:rPr lang="ko-KR" altLang="en-US" dirty="0">
                <a:latin typeface="+mn-ea"/>
              </a:rPr>
              <a:t>예시 명령어</a:t>
            </a:r>
            <a:r>
              <a:rPr lang="en-US" altLang="ko-KR" dirty="0">
                <a:latin typeface="+mn-ea"/>
              </a:rPr>
              <a:t>:tar -</a:t>
            </a:r>
            <a:r>
              <a:rPr lang="en-US" altLang="ko-KR" dirty="0" err="1">
                <a:latin typeface="+mn-ea"/>
              </a:rPr>
              <a:t>cvzf</a:t>
            </a:r>
            <a:r>
              <a:rPr lang="en-US" altLang="ko-KR" dirty="0">
                <a:latin typeface="+mn-ea"/>
              </a:rPr>
              <a:t> /backup/home_user.tar.gz /home/user</a:t>
            </a:r>
          </a:p>
          <a:p>
            <a:pPr algn="l">
              <a:lnSpc>
                <a:spcPts val="2520"/>
              </a:lnSpc>
            </a:pPr>
            <a:r>
              <a:rPr lang="en-US" altLang="ko-KR" dirty="0">
                <a:latin typeface="+mn-ea"/>
              </a:rPr>
              <a:t>	</a:t>
            </a:r>
            <a:r>
              <a:rPr lang="ko-KR" altLang="en-US" dirty="0">
                <a:latin typeface="+mn-ea"/>
              </a:rPr>
              <a:t>효과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>
                <a:latin typeface="+mn-ea"/>
              </a:rPr>
              <a:t>사용자 환경 및 개인 데이터 복구</a:t>
            </a:r>
            <a:endParaRPr lang="en-US" altLang="ko-KR" dirty="0">
              <a:latin typeface="+mn-ea"/>
            </a:endParaRPr>
          </a:p>
          <a:p>
            <a:pPr marL="342900" indent="-342900" algn="l">
              <a:lnSpc>
                <a:spcPts val="2520"/>
              </a:lnSpc>
              <a:buFont typeface="+mj-lt"/>
              <a:buAutoNum type="arabicPeriod" startAt="2"/>
            </a:pPr>
            <a:r>
              <a:rPr lang="en-US" altLang="ko-KR" dirty="0">
                <a:latin typeface="+mn-ea"/>
              </a:rPr>
              <a:t>Dotfiles </a:t>
            </a:r>
            <a:r>
              <a:rPr lang="ko-KR" altLang="en-US" dirty="0">
                <a:latin typeface="+mn-ea"/>
              </a:rPr>
              <a:t>관리</a:t>
            </a:r>
            <a:endParaRPr lang="en-US" altLang="ko-KR" dirty="0">
              <a:latin typeface="+mn-ea"/>
            </a:endParaRPr>
          </a:p>
          <a:p>
            <a:pPr algn="l">
              <a:lnSpc>
                <a:spcPts val="2520"/>
              </a:lnSpc>
            </a:pPr>
            <a:r>
              <a:rPr lang="en-US" altLang="ko-KR" dirty="0">
                <a:latin typeface="+mn-ea"/>
              </a:rPr>
              <a:t>	</a:t>
            </a:r>
            <a:r>
              <a:rPr lang="ko-KR" altLang="en-US" dirty="0">
                <a:latin typeface="+mn-ea"/>
              </a:rPr>
              <a:t>기능</a:t>
            </a:r>
            <a:r>
              <a:rPr lang="en-US" altLang="ko-KR" dirty="0">
                <a:latin typeface="+mn-ea"/>
              </a:rPr>
              <a:t>: .</a:t>
            </a:r>
            <a:r>
              <a:rPr lang="en-US" altLang="ko-KR" dirty="0" err="1">
                <a:latin typeface="+mn-ea"/>
              </a:rPr>
              <a:t>bashrc</a:t>
            </a:r>
            <a:r>
              <a:rPr lang="en-US" altLang="ko-KR" dirty="0">
                <a:latin typeface="+mn-ea"/>
              </a:rPr>
              <a:t>, .</a:t>
            </a:r>
            <a:r>
              <a:rPr lang="en-US" altLang="ko-KR" dirty="0" err="1">
                <a:latin typeface="+mn-ea"/>
              </a:rPr>
              <a:t>vimrc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등 사용자 설정 파일 버전 관리</a:t>
            </a:r>
            <a:endParaRPr lang="en-US" altLang="ko-KR" dirty="0">
              <a:latin typeface="+mn-ea"/>
            </a:endParaRPr>
          </a:p>
          <a:p>
            <a:pPr algn="l">
              <a:lnSpc>
                <a:spcPts val="2520"/>
              </a:lnSpc>
            </a:pPr>
            <a:r>
              <a:rPr lang="en-US" altLang="ko-KR" dirty="0">
                <a:latin typeface="+mn-ea"/>
              </a:rPr>
              <a:t>	</a:t>
            </a:r>
            <a:r>
              <a:rPr lang="ko-KR" altLang="en-US" dirty="0">
                <a:latin typeface="+mn-ea"/>
              </a:rPr>
              <a:t>예시 툴</a:t>
            </a:r>
            <a:r>
              <a:rPr lang="en-US" altLang="ko-KR" dirty="0">
                <a:latin typeface="+mn-ea"/>
              </a:rPr>
              <a:t>: git, </a:t>
            </a:r>
            <a:r>
              <a:rPr lang="en-US" altLang="ko-KR" dirty="0" err="1">
                <a:latin typeface="+mn-ea"/>
              </a:rPr>
              <a:t>chezmoi</a:t>
            </a:r>
            <a:endParaRPr lang="en-US" altLang="ko-KR" dirty="0">
              <a:latin typeface="+mn-ea"/>
            </a:endParaRPr>
          </a:p>
          <a:p>
            <a:pPr algn="l">
              <a:lnSpc>
                <a:spcPts val="2520"/>
              </a:lnSpc>
            </a:pPr>
            <a:r>
              <a:rPr lang="en-US" altLang="ko-KR" dirty="0">
                <a:latin typeface="+mn-ea"/>
              </a:rPr>
              <a:t>	</a:t>
            </a:r>
            <a:r>
              <a:rPr lang="ko-KR" altLang="en-US" dirty="0">
                <a:latin typeface="+mn-ea"/>
              </a:rPr>
              <a:t>효과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>
                <a:latin typeface="+mn-ea"/>
              </a:rPr>
              <a:t>개발 환경 및 개인화된 설정 복원</a:t>
            </a:r>
            <a:endParaRPr lang="en-US" sz="1800" dirty="0">
              <a:solidFill>
                <a:srgbClr val="000000"/>
              </a:solidFill>
              <a:latin typeface="+mn-ea"/>
              <a:cs typeface="Source Han Sans KR"/>
              <a:sym typeface="Source Han Sans KR"/>
            </a:endParaRP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401F9982-9093-4253-1B0F-79BD358C9D10}"/>
              </a:ext>
            </a:extLst>
          </p:cNvPr>
          <p:cNvSpPr txBox="1"/>
          <p:nvPr/>
        </p:nvSpPr>
        <p:spPr>
          <a:xfrm>
            <a:off x="1028700" y="971550"/>
            <a:ext cx="3487043" cy="4931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기능 정의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398625F9-EF9E-A756-1F07-12A35E908A16}"/>
              </a:ext>
            </a:extLst>
          </p:cNvPr>
          <p:cNvSpPr txBox="1"/>
          <p:nvPr/>
        </p:nvSpPr>
        <p:spPr>
          <a:xfrm>
            <a:off x="1662749" y="1616980"/>
            <a:ext cx="3716313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리눅스 복원 기능 후보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12" name="TextBox 6">
            <a:extLst>
              <a:ext uri="{FF2B5EF4-FFF2-40B4-BE49-F238E27FC236}">
                <a16:creationId xmlns:a16="http://schemas.microsoft.com/office/drawing/2014/main" id="{C920209B-A9F4-FFE4-2715-01D41E5F4455}"/>
              </a:ext>
            </a:extLst>
          </p:cNvPr>
          <p:cNvSpPr txBox="1"/>
          <p:nvPr/>
        </p:nvSpPr>
        <p:spPr>
          <a:xfrm>
            <a:off x="992256" y="6020051"/>
            <a:ext cx="2019300" cy="2991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b="1" dirty="0"/>
              <a:t>사용자 환경 복원</a:t>
            </a:r>
            <a:endParaRPr lang="en-US" sz="1800" b="1" dirty="0">
              <a:solidFill>
                <a:srgbClr val="000000"/>
              </a:solidFill>
              <a:latin typeface="+mn-ea"/>
              <a:cs typeface="Source Han Sans KR Bold"/>
              <a:sym typeface="Source Han Sans KR Bold"/>
            </a:endParaRPr>
          </a:p>
        </p:txBody>
      </p:sp>
    </p:spTree>
    <p:extLst>
      <p:ext uri="{BB962C8B-B14F-4D97-AF65-F5344CB8AC3E}">
        <p14:creationId xmlns:p14="http://schemas.microsoft.com/office/powerpoint/2010/main" val="36221183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260CB6-B003-4741-EBEB-E5F50A5AA1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70240598-5846-A7CD-C4B1-23889A10EBBA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06AEF174-5C6A-FB84-23AB-42510434A6D6}"/>
              </a:ext>
            </a:extLst>
          </p:cNvPr>
          <p:cNvSpPr txBox="1"/>
          <p:nvPr/>
        </p:nvSpPr>
        <p:spPr>
          <a:xfrm>
            <a:off x="992256" y="2985056"/>
            <a:ext cx="10858501" cy="34967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2520"/>
              </a:lnSpc>
              <a:buAutoNum type="arabicDbPeriod"/>
            </a:pP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APT 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캐시 복원 </a:t>
            </a: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(Debian 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계열</a:t>
            </a: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)</a:t>
            </a:r>
          </a:p>
          <a:p>
            <a:pPr lvl="1">
              <a:lnSpc>
                <a:spcPts val="2520"/>
              </a:lnSpc>
            </a:pP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	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기능</a:t>
            </a: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: 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설치된 패키지 목록을 저장하고 복구</a:t>
            </a:r>
            <a:endParaRPr lang="en-US" altLang="ko-KR" dirty="0">
              <a:solidFill>
                <a:srgbClr val="000000"/>
              </a:solidFill>
              <a:latin typeface="+mn-ea"/>
              <a:cs typeface="Source Han Sans KR"/>
              <a:sym typeface="Source Han Sans KR"/>
            </a:endParaRPr>
          </a:p>
          <a:p>
            <a:pPr lvl="1">
              <a:lnSpc>
                <a:spcPts val="2520"/>
              </a:lnSpc>
            </a:pP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	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예시 명령어</a:t>
            </a: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:</a:t>
            </a:r>
            <a:r>
              <a:rPr lang="en-US" altLang="ko-KR" dirty="0" err="1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dpkg</a:t>
            </a: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 --get-selections &gt; package_list.txt</a:t>
            </a:r>
          </a:p>
          <a:p>
            <a:pPr lvl="1">
              <a:lnSpc>
                <a:spcPts val="2520"/>
              </a:lnSpc>
            </a:pP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			</a:t>
            </a:r>
            <a:r>
              <a:rPr lang="en-US" altLang="ko-KR" dirty="0" err="1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dpkg</a:t>
            </a: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 --set-selections &lt; package_list.txt</a:t>
            </a:r>
          </a:p>
          <a:p>
            <a:pPr lvl="1">
              <a:lnSpc>
                <a:spcPts val="2520"/>
              </a:lnSpc>
            </a:pP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			apt-get </a:t>
            </a:r>
            <a:r>
              <a:rPr lang="en-US" altLang="ko-KR" dirty="0" err="1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dselect</a:t>
            </a: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-upgrade</a:t>
            </a:r>
          </a:p>
          <a:p>
            <a:pPr lvl="1">
              <a:lnSpc>
                <a:spcPts val="2520"/>
              </a:lnSpc>
            </a:pP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	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효과</a:t>
            </a: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: 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패키지 손상 시 빠른 복구</a:t>
            </a:r>
            <a:endParaRPr lang="en-US" altLang="ko-KR" dirty="0">
              <a:solidFill>
                <a:srgbClr val="000000"/>
              </a:solidFill>
              <a:latin typeface="+mn-ea"/>
              <a:cs typeface="Source Han Sans KR"/>
              <a:sym typeface="Source Han Sans KR"/>
            </a:endParaRPr>
          </a:p>
          <a:p>
            <a:pPr marL="342900" indent="-342900" algn="l">
              <a:lnSpc>
                <a:spcPts val="2520"/>
              </a:lnSpc>
              <a:buAutoNum type="arabicDbPeriod"/>
            </a:pP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RPM 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패키지 복원 </a:t>
            </a: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(RHEL 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계열</a:t>
            </a: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)</a:t>
            </a:r>
          </a:p>
          <a:p>
            <a:pPr lvl="1">
              <a:lnSpc>
                <a:spcPts val="2520"/>
              </a:lnSpc>
            </a:pP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	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기능</a:t>
            </a: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: RPM 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패키지 상태 저장 및 복구</a:t>
            </a:r>
            <a:endParaRPr lang="en-US" altLang="ko-KR" dirty="0">
              <a:solidFill>
                <a:srgbClr val="000000"/>
              </a:solidFill>
              <a:latin typeface="+mn-ea"/>
              <a:cs typeface="Source Han Sans KR"/>
              <a:sym typeface="Source Han Sans KR"/>
            </a:endParaRPr>
          </a:p>
          <a:p>
            <a:pPr lvl="1">
              <a:lnSpc>
                <a:spcPts val="2520"/>
              </a:lnSpc>
            </a:pP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	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예시 명령어</a:t>
            </a: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:rpm -</a:t>
            </a:r>
            <a:r>
              <a:rPr lang="en-US" altLang="ko-KR" dirty="0" err="1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qa</a:t>
            </a: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 &gt; installed_rpms.txt           yum reinstall $(cat installed_rpms.txt)</a:t>
            </a:r>
          </a:p>
          <a:p>
            <a:pPr lvl="1">
              <a:lnSpc>
                <a:spcPts val="2520"/>
              </a:lnSpc>
            </a:pP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	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효과</a:t>
            </a: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: 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시스템 재설치 없이 빠른 복구</a:t>
            </a:r>
            <a:endParaRPr lang="en-US" altLang="ko-KR" dirty="0">
              <a:solidFill>
                <a:srgbClr val="000000"/>
              </a:solidFill>
              <a:latin typeface="+mn-ea"/>
              <a:cs typeface="Source Han Sans KR"/>
              <a:sym typeface="Source Han Sans KR"/>
            </a:endParaRPr>
          </a:p>
          <a:p>
            <a:pPr algn="l">
              <a:lnSpc>
                <a:spcPts val="2520"/>
              </a:lnSpc>
            </a:pPr>
            <a:endParaRPr lang="en-US" altLang="ko-KR" sz="1800" dirty="0">
              <a:solidFill>
                <a:srgbClr val="000000"/>
              </a:solidFill>
              <a:latin typeface="+mn-ea"/>
              <a:cs typeface="Source Han Sans KR"/>
              <a:sym typeface="Source Han Sans KR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02CF018D-0621-51E0-DF45-DFDB19C5423C}"/>
              </a:ext>
            </a:extLst>
          </p:cNvPr>
          <p:cNvSpPr txBox="1"/>
          <p:nvPr/>
        </p:nvSpPr>
        <p:spPr>
          <a:xfrm>
            <a:off x="1028699" y="2337691"/>
            <a:ext cx="2019300" cy="2991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b="1" dirty="0"/>
              <a:t>소프트웨어 복원</a:t>
            </a:r>
            <a:endParaRPr lang="en-US" sz="1800" b="1" dirty="0">
              <a:solidFill>
                <a:srgbClr val="000000"/>
              </a:solidFill>
              <a:latin typeface="+mn-ea"/>
              <a:cs typeface="Source Han Sans KR Bold"/>
              <a:sym typeface="Source Han Sans KR Bold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E5DA6626-F9A0-BA3A-187F-D77C92FE2C6E}"/>
              </a:ext>
            </a:extLst>
          </p:cNvPr>
          <p:cNvSpPr txBox="1"/>
          <p:nvPr/>
        </p:nvSpPr>
        <p:spPr>
          <a:xfrm>
            <a:off x="1028699" y="6712227"/>
            <a:ext cx="9751944" cy="18955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2520"/>
              </a:lnSpc>
              <a:buAutoNum type="arabicDbPeriod"/>
            </a:pPr>
            <a:r>
              <a:rPr lang="en-US" altLang="ko-KR" dirty="0">
                <a:latin typeface="+mn-ea"/>
              </a:rPr>
              <a:t>Cron </a:t>
            </a:r>
            <a:r>
              <a:rPr lang="ko-KR" altLang="en-US" dirty="0">
                <a:latin typeface="+mn-ea"/>
              </a:rPr>
              <a:t>기반 복원 스케줄링기능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>
                <a:latin typeface="+mn-ea"/>
              </a:rPr>
              <a:t>주기적으로 복원 포인트 생성 및 관리</a:t>
            </a:r>
            <a:endParaRPr lang="en-US" altLang="ko-KR" dirty="0">
              <a:latin typeface="+mn-ea"/>
            </a:endParaRPr>
          </a:p>
          <a:p>
            <a:pPr lvl="1">
              <a:lnSpc>
                <a:spcPts val="2520"/>
              </a:lnSpc>
            </a:pPr>
            <a:r>
              <a:rPr lang="en-US" altLang="ko-KR" dirty="0">
                <a:latin typeface="+mn-ea"/>
              </a:rPr>
              <a:t>	</a:t>
            </a:r>
            <a:r>
              <a:rPr lang="ko-KR" altLang="en-US" dirty="0">
                <a:latin typeface="+mn-ea"/>
              </a:rPr>
              <a:t>예시 명령어</a:t>
            </a:r>
            <a:r>
              <a:rPr lang="en-US" altLang="ko-KR" dirty="0">
                <a:latin typeface="+mn-ea"/>
              </a:rPr>
              <a:t>:crontab –e         0 2 * * * /usr/local/bin/backup.sh</a:t>
            </a:r>
          </a:p>
          <a:p>
            <a:pPr lvl="1">
              <a:lnSpc>
                <a:spcPts val="2520"/>
              </a:lnSpc>
            </a:pPr>
            <a:r>
              <a:rPr lang="en-US" altLang="ko-KR" dirty="0">
                <a:latin typeface="+mn-ea"/>
              </a:rPr>
              <a:t>	</a:t>
            </a:r>
            <a:r>
              <a:rPr lang="ko-KR" altLang="en-US" dirty="0">
                <a:latin typeface="+mn-ea"/>
              </a:rPr>
              <a:t>효과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>
                <a:latin typeface="+mn-ea"/>
              </a:rPr>
              <a:t>자동 복원 포인트 생성으로 신속한 복구 가능</a:t>
            </a:r>
            <a:endParaRPr lang="en-US" altLang="ko-KR" dirty="0">
              <a:latin typeface="+mn-ea"/>
            </a:endParaRPr>
          </a:p>
          <a:p>
            <a:pPr marL="342900" indent="-342900" algn="l">
              <a:lnSpc>
                <a:spcPts val="2520"/>
              </a:lnSpc>
              <a:buAutoNum type="arabicDbPeriod"/>
            </a:pPr>
            <a:r>
              <a:rPr lang="ko-KR" altLang="en-US" dirty="0">
                <a:latin typeface="+mn-ea"/>
              </a:rPr>
              <a:t>시스템 복원 자동화 스크립트</a:t>
            </a:r>
            <a:endParaRPr lang="en-US" altLang="ko-KR" dirty="0">
              <a:latin typeface="+mn-ea"/>
            </a:endParaRPr>
          </a:p>
          <a:p>
            <a:pPr algn="l">
              <a:lnSpc>
                <a:spcPts val="2520"/>
              </a:lnSpc>
            </a:pPr>
            <a:r>
              <a:rPr lang="en-US" altLang="ko-KR" dirty="0">
                <a:latin typeface="+mn-ea"/>
              </a:rPr>
              <a:t>	</a:t>
            </a:r>
            <a:r>
              <a:rPr lang="ko-KR" altLang="en-US" dirty="0">
                <a:latin typeface="+mn-ea"/>
              </a:rPr>
              <a:t>기능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>
                <a:latin typeface="+mn-ea"/>
              </a:rPr>
              <a:t>여러 복원 절차를 스크립트화</a:t>
            </a:r>
            <a:endParaRPr lang="en-US" altLang="ko-KR" dirty="0">
              <a:latin typeface="+mn-ea"/>
            </a:endParaRPr>
          </a:p>
          <a:p>
            <a:pPr algn="l">
              <a:lnSpc>
                <a:spcPts val="2520"/>
              </a:lnSpc>
            </a:pPr>
            <a:r>
              <a:rPr lang="en-US" altLang="ko-KR" dirty="0">
                <a:latin typeface="+mn-ea"/>
              </a:rPr>
              <a:t>	</a:t>
            </a:r>
            <a:r>
              <a:rPr lang="ko-KR" altLang="en-US" dirty="0">
                <a:latin typeface="+mn-ea"/>
              </a:rPr>
              <a:t>효과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>
                <a:latin typeface="+mn-ea"/>
              </a:rPr>
              <a:t>복구 과정의 일관성 및 효율성 강화</a:t>
            </a:r>
            <a:endParaRPr lang="en-US" sz="1800" dirty="0">
              <a:solidFill>
                <a:srgbClr val="000000"/>
              </a:solidFill>
              <a:latin typeface="+mn-ea"/>
              <a:cs typeface="Source Han Sans KR"/>
              <a:sym typeface="Source Han Sans KR"/>
            </a:endParaRP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A3C0D3EA-ABE0-B5BF-ACFB-E89A096009AF}"/>
              </a:ext>
            </a:extLst>
          </p:cNvPr>
          <p:cNvSpPr txBox="1"/>
          <p:nvPr/>
        </p:nvSpPr>
        <p:spPr>
          <a:xfrm>
            <a:off x="1028700" y="971550"/>
            <a:ext cx="3487043" cy="4931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기능 정의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9477A9EB-945D-6D09-08AD-15E9B1E957BB}"/>
              </a:ext>
            </a:extLst>
          </p:cNvPr>
          <p:cNvSpPr txBox="1"/>
          <p:nvPr/>
        </p:nvSpPr>
        <p:spPr>
          <a:xfrm>
            <a:off x="1662749" y="1616980"/>
            <a:ext cx="3716313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리눅스 복원 기능 후보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12" name="TextBox 6">
            <a:extLst>
              <a:ext uri="{FF2B5EF4-FFF2-40B4-BE49-F238E27FC236}">
                <a16:creationId xmlns:a16="http://schemas.microsoft.com/office/drawing/2014/main" id="{8DEF7E5C-B4A7-9070-1AA8-FFAFE432235F}"/>
              </a:ext>
            </a:extLst>
          </p:cNvPr>
          <p:cNvSpPr txBox="1"/>
          <p:nvPr/>
        </p:nvSpPr>
        <p:spPr>
          <a:xfrm>
            <a:off x="992256" y="6332286"/>
            <a:ext cx="2019300" cy="2991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b="1" dirty="0"/>
              <a:t>자동화 및 복구 계획</a:t>
            </a:r>
            <a:endParaRPr lang="en-US" sz="1800" b="1" dirty="0">
              <a:solidFill>
                <a:srgbClr val="000000"/>
              </a:solidFill>
              <a:latin typeface="+mn-ea"/>
              <a:cs typeface="Source Han Sans KR Bold"/>
              <a:sym typeface="Source Han Sans KR Bold"/>
            </a:endParaRPr>
          </a:p>
        </p:txBody>
      </p:sp>
    </p:spTree>
    <p:extLst>
      <p:ext uri="{BB962C8B-B14F-4D97-AF65-F5344CB8AC3E}">
        <p14:creationId xmlns:p14="http://schemas.microsoft.com/office/powerpoint/2010/main" val="14819379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B31FB4-A2FF-646E-8BE3-52E1943CE3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8F7A2A7C-81DA-5334-3A17-39608E5589AE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7C3A2370-B5BE-5DD5-D72B-B8DDD0038CA8}"/>
              </a:ext>
            </a:extLst>
          </p:cNvPr>
          <p:cNvSpPr txBox="1"/>
          <p:nvPr/>
        </p:nvSpPr>
        <p:spPr>
          <a:xfrm>
            <a:off x="1028700" y="971550"/>
            <a:ext cx="6286500" cy="50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altLang="ko-KR" sz="32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config_builder.py </a:t>
            </a:r>
            <a:r>
              <a:rPr lang="ko-KR" altLang="en-US" sz="32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변경점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1B16D152-FBE3-99F7-C005-6CBF8A372F28}"/>
              </a:ext>
            </a:extLst>
          </p:cNvPr>
          <p:cNvSpPr txBox="1"/>
          <p:nvPr/>
        </p:nvSpPr>
        <p:spPr>
          <a:xfrm>
            <a:off x="1662749" y="1616980"/>
            <a:ext cx="479725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현재 시스템 정보를 반환하는 부분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715AA4F2-7089-289A-87C7-47E3D761E28B}"/>
              </a:ext>
            </a:extLst>
          </p:cNvPr>
          <p:cNvSpPr txBox="1"/>
          <p:nvPr/>
        </p:nvSpPr>
        <p:spPr>
          <a:xfrm>
            <a:off x="9780910" y="3771900"/>
            <a:ext cx="7250222" cy="11079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dirty="0"/>
              <a:t>리눅스에서 루트 파티션</a:t>
            </a:r>
            <a:r>
              <a:rPr lang="en-US" altLang="ko-KR" dirty="0"/>
              <a:t>('/')</a:t>
            </a:r>
            <a:r>
              <a:rPr lang="ko-KR" altLang="en-US" dirty="0"/>
              <a:t>의 파일 시스템 유형을 자동 감지하는 함수</a:t>
            </a:r>
          </a:p>
          <a:p>
            <a:r>
              <a:rPr lang="ko-KR" altLang="en-US" dirty="0"/>
              <a:t>    </a:t>
            </a:r>
            <a:r>
              <a:rPr lang="en-US" altLang="ko-KR" dirty="0"/>
              <a:t>'</a:t>
            </a:r>
            <a:r>
              <a:rPr lang="en-US" altLang="ko-KR" dirty="0" err="1"/>
              <a:t>df</a:t>
            </a:r>
            <a:r>
              <a:rPr lang="en-US" altLang="ko-KR" dirty="0"/>
              <a:t> -T /' </a:t>
            </a:r>
            <a:r>
              <a:rPr lang="ko-KR" altLang="en-US" dirty="0"/>
              <a:t>명령어를 실행하여 파일 시스템 유형을 가져옴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기본적으로 </a:t>
            </a:r>
            <a:r>
              <a:rPr lang="en-US" altLang="ko-KR" dirty="0"/>
              <a:t>ext4</a:t>
            </a:r>
            <a:r>
              <a:rPr lang="ko-KR" altLang="en-US" dirty="0"/>
              <a:t>를 반환하지만</a:t>
            </a:r>
            <a:r>
              <a:rPr lang="en-US" altLang="ko-KR" dirty="0"/>
              <a:t>, </a:t>
            </a:r>
            <a:r>
              <a:rPr lang="ko-KR" altLang="en-US" dirty="0"/>
              <a:t>실제 환경에서 감지된 값을 사용</a:t>
            </a:r>
            <a:endParaRPr lang="en-US" altLang="ko-KR" dirty="0"/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4777DD81-C559-A06F-099D-25B0FDEB7216}"/>
              </a:ext>
            </a:extLst>
          </p:cNvPr>
          <p:cNvSpPr txBox="1"/>
          <p:nvPr/>
        </p:nvSpPr>
        <p:spPr>
          <a:xfrm>
            <a:off x="9780910" y="3269825"/>
            <a:ext cx="4011290" cy="3003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Get_filesystem_type</a:t>
            </a:r>
            <a:r>
              <a:rPr lang="en-US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() </a:t>
            </a:r>
            <a:r>
              <a:rPr lang="ko-KR" altLang="en-US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함수 추가</a:t>
            </a:r>
            <a:endParaRPr lang="en-US" sz="18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71518CD-C8DE-D5EC-FC7C-0B5911BC64E8}"/>
              </a:ext>
            </a:extLst>
          </p:cNvPr>
          <p:cNvSpPr txBox="1"/>
          <p:nvPr/>
        </p:nvSpPr>
        <p:spPr>
          <a:xfrm>
            <a:off x="1256868" y="2441744"/>
            <a:ext cx="7582332" cy="618630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/>
              <a:t>import platform</a:t>
            </a:r>
          </a:p>
          <a:p>
            <a:r>
              <a:rPr lang="en-US" altLang="ko-KR" dirty="0"/>
              <a:t>import </a:t>
            </a:r>
            <a:r>
              <a:rPr lang="en-US" altLang="ko-KR" dirty="0" err="1"/>
              <a:t>psutil</a:t>
            </a:r>
            <a:endParaRPr lang="en-US" altLang="ko-KR" dirty="0"/>
          </a:p>
          <a:p>
            <a:r>
              <a:rPr lang="en-US" altLang="ko-KR" dirty="0"/>
              <a:t>import subprocess</a:t>
            </a:r>
          </a:p>
          <a:p>
            <a:r>
              <a:rPr lang="en-US" altLang="ko-KR" dirty="0"/>
              <a:t>import </a:t>
            </a:r>
            <a:r>
              <a:rPr lang="en-US" altLang="ko-KR" dirty="0" err="1"/>
              <a:t>json</a:t>
            </a:r>
            <a:endParaRPr lang="en-US" altLang="ko-KR" dirty="0"/>
          </a:p>
          <a:p>
            <a:r>
              <a:rPr lang="en-US" altLang="ko-KR" dirty="0"/>
              <a:t>import </a:t>
            </a:r>
            <a:r>
              <a:rPr lang="en-US" altLang="ko-KR" dirty="0" err="1"/>
              <a:t>os</a:t>
            </a:r>
            <a:endParaRPr lang="en-US" altLang="ko-KR" dirty="0"/>
          </a:p>
          <a:p>
            <a:r>
              <a:rPr lang="en-US" altLang="ko-KR" dirty="0"/>
              <a:t>from </a:t>
            </a:r>
            <a:r>
              <a:rPr lang="en-US" altLang="ko-KR" dirty="0" err="1"/>
              <a:t>pathlib</a:t>
            </a:r>
            <a:r>
              <a:rPr lang="en-US" altLang="ko-KR" dirty="0"/>
              <a:t> import Path</a:t>
            </a:r>
          </a:p>
          <a:p>
            <a:endParaRPr lang="en-US" altLang="ko-KR" dirty="0"/>
          </a:p>
          <a:p>
            <a:r>
              <a:rPr lang="en-US" altLang="ko-KR" dirty="0"/>
              <a:t>def </a:t>
            </a:r>
            <a:r>
              <a:rPr lang="en-US" altLang="ko-KR" dirty="0" err="1"/>
              <a:t>get_filesystem_type</a:t>
            </a:r>
            <a:r>
              <a:rPr lang="en-US" altLang="ko-KR" dirty="0"/>
              <a:t>():</a:t>
            </a:r>
          </a:p>
          <a:p>
            <a:endParaRPr lang="en-US" altLang="ko-KR" dirty="0"/>
          </a:p>
          <a:p>
            <a:r>
              <a:rPr lang="en-US" altLang="ko-KR" dirty="0"/>
              <a:t>    try:</a:t>
            </a:r>
          </a:p>
          <a:p>
            <a:r>
              <a:rPr lang="en-US" altLang="ko-KR" dirty="0"/>
              <a:t>        # '</a:t>
            </a:r>
            <a:r>
              <a:rPr lang="en-US" altLang="ko-KR" dirty="0" err="1"/>
              <a:t>df</a:t>
            </a:r>
            <a:r>
              <a:rPr lang="en-US" altLang="ko-KR" dirty="0"/>
              <a:t> -T /' </a:t>
            </a:r>
            <a:r>
              <a:rPr lang="ko-KR" altLang="en-US" dirty="0"/>
              <a:t>실행하여 파일 시스템 정보 가져오기</a:t>
            </a:r>
          </a:p>
          <a:p>
            <a:r>
              <a:rPr lang="ko-KR" altLang="en-US" dirty="0"/>
              <a:t>        </a:t>
            </a:r>
            <a:r>
              <a:rPr lang="en-US" altLang="ko-KR" dirty="0"/>
              <a:t>result = </a:t>
            </a:r>
            <a:r>
              <a:rPr lang="en-US" altLang="ko-KR" dirty="0" err="1"/>
              <a:t>subprocess.run</a:t>
            </a:r>
            <a:r>
              <a:rPr lang="en-US" altLang="ko-KR" dirty="0"/>
              <a:t>(['</a:t>
            </a:r>
            <a:r>
              <a:rPr lang="en-US" altLang="ko-KR" dirty="0" err="1"/>
              <a:t>df</a:t>
            </a:r>
            <a:r>
              <a:rPr lang="en-US" altLang="ko-KR" dirty="0"/>
              <a:t>', '-T', '/'], </a:t>
            </a:r>
            <a:r>
              <a:rPr lang="en-US" altLang="ko-KR" dirty="0" err="1"/>
              <a:t>capture_output</a:t>
            </a:r>
            <a:r>
              <a:rPr lang="en-US" altLang="ko-KR" dirty="0"/>
              <a:t>=True, text=True)</a:t>
            </a:r>
          </a:p>
          <a:p>
            <a:r>
              <a:rPr lang="en-US" altLang="ko-KR" dirty="0"/>
              <a:t>        lines = </a:t>
            </a:r>
            <a:r>
              <a:rPr lang="en-US" altLang="ko-KR" dirty="0" err="1"/>
              <a:t>result.stdout.splitlines</a:t>
            </a:r>
            <a:r>
              <a:rPr lang="en-US" altLang="ko-KR" dirty="0"/>
              <a:t>()</a:t>
            </a:r>
          </a:p>
          <a:p>
            <a:r>
              <a:rPr lang="en-US" altLang="ko-KR" dirty="0"/>
              <a:t>        </a:t>
            </a:r>
          </a:p>
          <a:p>
            <a:r>
              <a:rPr lang="en-US" altLang="ko-KR" dirty="0"/>
              <a:t>        # </a:t>
            </a:r>
            <a:r>
              <a:rPr lang="ko-KR" altLang="en-US" dirty="0"/>
              <a:t>결과에서 두 번째 줄을 가져와 파일 시스템 유형 추출</a:t>
            </a:r>
          </a:p>
          <a:p>
            <a:r>
              <a:rPr lang="ko-KR" altLang="en-US" dirty="0"/>
              <a:t>        </a:t>
            </a:r>
            <a:r>
              <a:rPr lang="en-US" altLang="ko-KR" dirty="0"/>
              <a:t>if </a:t>
            </a:r>
            <a:r>
              <a:rPr lang="en-US" altLang="ko-KR" dirty="0" err="1"/>
              <a:t>len</a:t>
            </a:r>
            <a:r>
              <a:rPr lang="en-US" altLang="ko-KR" dirty="0"/>
              <a:t>(lines) &gt; 1: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filesystem_type</a:t>
            </a:r>
            <a:r>
              <a:rPr lang="en-US" altLang="ko-KR" dirty="0"/>
              <a:t> = lines[1].split()[1]</a:t>
            </a:r>
          </a:p>
          <a:p>
            <a:r>
              <a:rPr lang="en-US" altLang="ko-KR" dirty="0"/>
              <a:t>            return </a:t>
            </a:r>
            <a:r>
              <a:rPr lang="en-US" altLang="ko-KR" dirty="0" err="1"/>
              <a:t>filesystem_type</a:t>
            </a:r>
            <a:endParaRPr lang="en-US" altLang="ko-KR" dirty="0"/>
          </a:p>
          <a:p>
            <a:r>
              <a:rPr lang="en-US" altLang="ko-KR" dirty="0"/>
              <a:t>    except Exception as e:</a:t>
            </a:r>
          </a:p>
          <a:p>
            <a:r>
              <a:rPr lang="en-US" altLang="ko-KR" dirty="0"/>
              <a:t>        print(f"</a:t>
            </a:r>
            <a:r>
              <a:rPr lang="ko-KR" altLang="en-US" dirty="0"/>
              <a:t>파일 시스템 감지 오류</a:t>
            </a:r>
            <a:r>
              <a:rPr lang="en-US" altLang="ko-KR" dirty="0"/>
              <a:t>: {e}")</a:t>
            </a:r>
          </a:p>
          <a:p>
            <a:r>
              <a:rPr lang="en-US" altLang="ko-KR" dirty="0"/>
              <a:t>    </a:t>
            </a:r>
          </a:p>
          <a:p>
            <a:r>
              <a:rPr lang="en-US" altLang="ko-KR" dirty="0"/>
              <a:t>    return "ext4"  # </a:t>
            </a:r>
            <a:r>
              <a:rPr lang="ko-KR" altLang="en-US" dirty="0"/>
              <a:t>오류 발생 시 기본값으로 </a:t>
            </a:r>
            <a:r>
              <a:rPr lang="en-US" altLang="ko-KR" dirty="0"/>
              <a:t>ext4 </a:t>
            </a:r>
            <a:r>
              <a:rPr lang="ko-KR" altLang="en-US" dirty="0"/>
              <a:t>반환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3E231CA-A6FA-815F-EE77-D43CF5C781B3}"/>
              </a:ext>
            </a:extLst>
          </p:cNvPr>
          <p:cNvSpPr txBox="1"/>
          <p:nvPr/>
        </p:nvSpPr>
        <p:spPr>
          <a:xfrm>
            <a:off x="9639300" y="5676900"/>
            <a:ext cx="830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요약 </a:t>
            </a:r>
            <a:r>
              <a:rPr lang="en-US" altLang="ko-KR" dirty="0"/>
              <a:t>: </a:t>
            </a:r>
            <a:r>
              <a:rPr lang="ko-KR" altLang="en-US" dirty="0"/>
              <a:t>새로운 코드에서는 </a:t>
            </a:r>
            <a:r>
              <a:rPr lang="ko-KR" altLang="en-US" b="1" dirty="0"/>
              <a:t>파일 시스템 유형을 자동 감지</a:t>
            </a:r>
            <a:r>
              <a:rPr lang="ko-KR" altLang="en-US" dirty="0"/>
              <a:t>하는 기능이 추가됨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397215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DB1F4D-161C-CD42-50B2-85E3B7CC48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707236BC-9DB5-17ED-E219-5539A05F6C45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96D939C4-9DE8-654E-D048-E205D15C0650}"/>
              </a:ext>
            </a:extLst>
          </p:cNvPr>
          <p:cNvSpPr txBox="1"/>
          <p:nvPr/>
        </p:nvSpPr>
        <p:spPr>
          <a:xfrm>
            <a:off x="1028700" y="971550"/>
            <a:ext cx="6286500" cy="50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altLang="ko-KR" sz="32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config_builder.py </a:t>
            </a:r>
            <a:r>
              <a:rPr lang="ko-KR" altLang="en-US" sz="32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변경점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3B26E176-5295-213E-E312-AF1A13E77B1C}"/>
              </a:ext>
            </a:extLst>
          </p:cNvPr>
          <p:cNvSpPr txBox="1"/>
          <p:nvPr/>
        </p:nvSpPr>
        <p:spPr>
          <a:xfrm>
            <a:off x="1662749" y="1616980"/>
            <a:ext cx="479725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현재 시스템 정보를 반환하는 부분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8F79D8E8-32F5-DDED-E0A4-4BF01F67C3E8}"/>
              </a:ext>
            </a:extLst>
          </p:cNvPr>
          <p:cNvSpPr txBox="1"/>
          <p:nvPr/>
        </p:nvSpPr>
        <p:spPr>
          <a:xfrm>
            <a:off x="9780910" y="3773499"/>
            <a:ext cx="6730975" cy="19825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altLang="ko-KR" dirty="0">
                <a:latin typeface="+mj-ea"/>
                <a:ea typeface="+mj-ea"/>
              </a:rPr>
              <a:t>OS</a:t>
            </a:r>
            <a:r>
              <a:rPr lang="ko-KR" altLang="en-US" dirty="0">
                <a:latin typeface="+mj-ea"/>
                <a:ea typeface="+mj-ea"/>
              </a:rPr>
              <a:t>는 리눅스로 고정</a:t>
            </a:r>
            <a:endParaRPr lang="en-US" altLang="ko-KR" dirty="0">
              <a:latin typeface="+mj-ea"/>
              <a:ea typeface="+mj-ea"/>
            </a:endParaRPr>
          </a:p>
          <a:p>
            <a:endParaRPr lang="en-US" altLang="ko-KR" dirty="0">
              <a:latin typeface="+mj-ea"/>
              <a:ea typeface="+mj-ea"/>
            </a:endParaRPr>
          </a:p>
          <a:p>
            <a:r>
              <a:rPr lang="ko-KR" altLang="en-US" dirty="0">
                <a:latin typeface="+mj-ea"/>
                <a:ea typeface="+mj-ea"/>
              </a:rPr>
              <a:t>디스크 사용량</a:t>
            </a:r>
            <a:r>
              <a:rPr lang="en-US" altLang="ko-KR" dirty="0">
                <a:latin typeface="+mj-ea"/>
                <a:ea typeface="+mj-ea"/>
              </a:rPr>
              <a:t>(%)</a:t>
            </a:r>
            <a:r>
              <a:rPr lang="ko-KR" altLang="en-US" dirty="0">
                <a:latin typeface="+mj-ea"/>
                <a:ea typeface="+mj-ea"/>
              </a:rPr>
              <a:t>만 수집 하였는데 </a:t>
            </a:r>
            <a:endParaRPr lang="en-US" altLang="ko-KR" dirty="0">
              <a:latin typeface="+mj-ea"/>
              <a:ea typeface="+mj-ea"/>
            </a:endParaRPr>
          </a:p>
          <a:p>
            <a:r>
              <a:rPr lang="ko-KR" altLang="en-US" dirty="0">
                <a:latin typeface="+mj-ea"/>
                <a:ea typeface="+mj-ea"/>
              </a:rPr>
              <a:t>전체 용량</a:t>
            </a:r>
            <a:r>
              <a:rPr lang="en-US" altLang="ko-KR" dirty="0">
                <a:latin typeface="+mj-ea"/>
                <a:ea typeface="+mj-ea"/>
              </a:rPr>
              <a:t>,</a:t>
            </a:r>
            <a:r>
              <a:rPr lang="ko-KR" altLang="en-US" dirty="0">
                <a:latin typeface="+mj-ea"/>
                <a:ea typeface="+mj-ea"/>
              </a:rPr>
              <a:t> 사용량</a:t>
            </a:r>
            <a:r>
              <a:rPr lang="en-US" altLang="ko-KR" dirty="0">
                <a:latin typeface="+mj-ea"/>
                <a:ea typeface="+mj-ea"/>
              </a:rPr>
              <a:t>,</a:t>
            </a:r>
            <a:r>
              <a:rPr lang="ko-KR" altLang="en-US" dirty="0">
                <a:latin typeface="+mj-ea"/>
                <a:ea typeface="+mj-ea"/>
              </a:rPr>
              <a:t> 남은 용량까지 추가</a:t>
            </a:r>
            <a:endParaRPr lang="en-US" altLang="ko-KR" dirty="0">
              <a:latin typeface="+mj-ea"/>
              <a:ea typeface="+mj-ea"/>
            </a:endParaRPr>
          </a:p>
          <a:p>
            <a:endParaRPr lang="en-US" altLang="ko-KR" dirty="0">
              <a:latin typeface="+mj-ea"/>
              <a:ea typeface="+mj-ea"/>
            </a:endParaRPr>
          </a:p>
          <a:p>
            <a:r>
              <a:rPr lang="en-US" altLang="ko-KR" dirty="0" err="1">
                <a:solidFill>
                  <a:srgbClr val="000000"/>
                </a:solidFill>
                <a:latin typeface="+mj-ea"/>
                <a:ea typeface="+mj-ea"/>
                <a:cs typeface="Source Han Sans KR Bold"/>
                <a:sym typeface="Source Han Sans KR Bold"/>
              </a:rPr>
              <a:t>Get_filesystem_type</a:t>
            </a:r>
            <a:r>
              <a:rPr lang="en-US" altLang="ko-KR" dirty="0">
                <a:solidFill>
                  <a:srgbClr val="000000"/>
                </a:solidFill>
                <a:latin typeface="+mj-ea"/>
                <a:ea typeface="+mj-ea"/>
                <a:cs typeface="Source Han Sans KR Bold"/>
                <a:sym typeface="Source Han Sans KR Bold"/>
              </a:rPr>
              <a:t>()</a:t>
            </a:r>
            <a:r>
              <a:rPr lang="ko-KR" altLang="en-US" dirty="0">
                <a:solidFill>
                  <a:srgbClr val="000000"/>
                </a:solidFill>
                <a:latin typeface="+mj-ea"/>
                <a:ea typeface="+mj-ea"/>
                <a:cs typeface="Source Han Sans KR Bold"/>
                <a:sym typeface="Source Han Sans KR Bold"/>
              </a:rPr>
              <a:t>에서 받아온 파일시스템 유형 표시</a:t>
            </a:r>
            <a:endParaRPr lang="en-US" altLang="ko-KR" sz="1800" dirty="0">
              <a:solidFill>
                <a:srgbClr val="000000"/>
              </a:solidFill>
              <a:latin typeface="+mj-ea"/>
              <a:ea typeface="+mj-ea"/>
              <a:cs typeface="Source Han Sans KR Bold"/>
              <a:sym typeface="Source Han Sans KR Bold"/>
            </a:endParaRPr>
          </a:p>
          <a:p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9D897EAC-1A75-AFC2-561E-4C672A918CC5}"/>
              </a:ext>
            </a:extLst>
          </p:cNvPr>
          <p:cNvSpPr txBox="1"/>
          <p:nvPr/>
        </p:nvSpPr>
        <p:spPr>
          <a:xfrm>
            <a:off x="9780910" y="3269825"/>
            <a:ext cx="3325490" cy="3003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altLang="ko-KR" b="1" dirty="0" err="1">
                <a:latin typeface="Source Han Sans KR Bold" panose="020B0600000101010101" charset="-127"/>
                <a:ea typeface="Source Han Sans KR Bold" panose="020B0600000101010101" charset="-127"/>
              </a:rPr>
              <a:t>get_system_info</a:t>
            </a:r>
            <a:r>
              <a:rPr lang="en-US" altLang="ko-KR" b="1" dirty="0">
                <a:latin typeface="Source Han Sans KR Bold" panose="020B0600000101010101" charset="-127"/>
                <a:ea typeface="Source Han Sans KR Bold" panose="020B0600000101010101" charset="-127"/>
              </a:rPr>
              <a:t>()</a:t>
            </a:r>
            <a:endParaRPr lang="en-US" sz="1800" b="1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0C9F635-FBE3-25EF-431B-2969D4861DBE}"/>
              </a:ext>
            </a:extLst>
          </p:cNvPr>
          <p:cNvSpPr txBox="1"/>
          <p:nvPr/>
        </p:nvSpPr>
        <p:spPr>
          <a:xfrm>
            <a:off x="1256868" y="2175293"/>
            <a:ext cx="8039532" cy="78483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/>
              <a:t>def </a:t>
            </a:r>
            <a:r>
              <a:rPr lang="en-US" altLang="ko-KR" dirty="0" err="1"/>
              <a:t>get_system_info</a:t>
            </a:r>
            <a:r>
              <a:rPr lang="en-US" altLang="ko-KR" dirty="0"/>
              <a:t>():</a:t>
            </a:r>
          </a:p>
          <a:p>
            <a:r>
              <a:rPr lang="en-US" altLang="ko-KR" dirty="0"/>
              <a:t>    """</a:t>
            </a:r>
          </a:p>
          <a:p>
            <a:r>
              <a:rPr lang="en-US" altLang="ko-KR" dirty="0"/>
              <a:t>    </a:t>
            </a:r>
            <a:r>
              <a:rPr lang="ko-KR" altLang="en-US" dirty="0"/>
              <a:t>현재 시스템의 기본 정보를 수집하는 함수</a:t>
            </a:r>
          </a:p>
          <a:p>
            <a:r>
              <a:rPr lang="ko-KR" altLang="en-US" dirty="0"/>
              <a:t>    </a:t>
            </a:r>
            <a:r>
              <a:rPr lang="en-US" altLang="ko-KR" dirty="0"/>
              <a:t>"""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system_info</a:t>
            </a:r>
            <a:r>
              <a:rPr lang="en-US" altLang="ko-KR" dirty="0"/>
              <a:t> = {</a:t>
            </a:r>
          </a:p>
          <a:p>
            <a:r>
              <a:rPr lang="en-US" altLang="ko-KR" dirty="0"/>
              <a:t>        "</a:t>
            </a:r>
            <a:r>
              <a:rPr lang="en-US" altLang="ko-KR" dirty="0" err="1"/>
              <a:t>os</a:t>
            </a:r>
            <a:r>
              <a:rPr lang="en-US" altLang="ko-KR" dirty="0"/>
              <a:t>": "Linux", </a:t>
            </a:r>
            <a:endParaRPr lang="ko-KR" altLang="en-US" dirty="0"/>
          </a:p>
          <a:p>
            <a:r>
              <a:rPr lang="ko-KR" altLang="en-US" dirty="0"/>
              <a:t>        </a:t>
            </a:r>
            <a:r>
              <a:rPr lang="en-US" altLang="ko-KR" dirty="0"/>
              <a:t>"architecture": </a:t>
            </a:r>
            <a:r>
              <a:rPr lang="en-US" altLang="ko-KR" dirty="0" err="1"/>
              <a:t>platform.architecture</a:t>
            </a:r>
            <a:r>
              <a:rPr lang="en-US" altLang="ko-KR" dirty="0"/>
              <a:t>()[0], </a:t>
            </a:r>
            <a:endParaRPr lang="ko-KR" altLang="en-US" dirty="0"/>
          </a:p>
          <a:p>
            <a:r>
              <a:rPr lang="ko-KR" altLang="en-US" dirty="0"/>
              <a:t>        </a:t>
            </a:r>
            <a:r>
              <a:rPr lang="en-US" altLang="ko-KR" dirty="0"/>
              <a:t>"</a:t>
            </a:r>
            <a:r>
              <a:rPr lang="en-US" altLang="ko-KR" dirty="0" err="1"/>
              <a:t>cpu_count</a:t>
            </a:r>
            <a:r>
              <a:rPr lang="en-US" altLang="ko-KR" dirty="0"/>
              <a:t>": </a:t>
            </a:r>
            <a:r>
              <a:rPr lang="en-US" altLang="ko-KR" dirty="0" err="1"/>
              <a:t>psutil.cpu_count</a:t>
            </a:r>
            <a:r>
              <a:rPr lang="en-US" altLang="ko-KR" dirty="0"/>
              <a:t>(logical=True), </a:t>
            </a:r>
            <a:endParaRPr lang="ko-KR" altLang="en-US" dirty="0"/>
          </a:p>
          <a:p>
            <a:r>
              <a:rPr lang="ko-KR" altLang="en-US" dirty="0"/>
              <a:t>        </a:t>
            </a:r>
            <a:r>
              <a:rPr lang="en-US" altLang="ko-KR" dirty="0"/>
              <a:t>"</a:t>
            </a:r>
            <a:r>
              <a:rPr lang="en-US" altLang="ko-KR" dirty="0" err="1"/>
              <a:t>memory_total_gb</a:t>
            </a:r>
            <a:r>
              <a:rPr lang="en-US" altLang="ko-KR" dirty="0"/>
              <a:t>": round(</a:t>
            </a:r>
            <a:r>
              <a:rPr lang="en-US" altLang="ko-KR" dirty="0" err="1"/>
              <a:t>psutil.virtual_memory</a:t>
            </a:r>
            <a:r>
              <a:rPr lang="en-US" altLang="ko-KR" dirty="0"/>
              <a:t>().total / (1024 ** 3), 2),  </a:t>
            </a:r>
          </a:p>
          <a:p>
            <a:r>
              <a:rPr lang="en-US" altLang="ko-KR" dirty="0"/>
              <a:t># </a:t>
            </a:r>
            <a:r>
              <a:rPr lang="ko-KR" altLang="en-US" dirty="0"/>
              <a:t>총 메모리 용량 </a:t>
            </a:r>
            <a:r>
              <a:rPr lang="en-US" altLang="ko-KR" dirty="0"/>
              <a:t>(GB)</a:t>
            </a:r>
          </a:p>
          <a:p>
            <a:r>
              <a:rPr lang="en-US" altLang="ko-KR" dirty="0"/>
              <a:t>        "</a:t>
            </a:r>
            <a:r>
              <a:rPr lang="en-US" altLang="ko-KR" dirty="0" err="1"/>
              <a:t>disk_usage</a:t>
            </a:r>
            <a:r>
              <a:rPr lang="en-US" altLang="ko-KR" dirty="0"/>
              <a:t>": {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total_gb</a:t>
            </a:r>
            <a:r>
              <a:rPr lang="en-US" altLang="ko-KR" dirty="0"/>
              <a:t>": round(</a:t>
            </a:r>
            <a:r>
              <a:rPr lang="en-US" altLang="ko-KR" dirty="0" err="1"/>
              <a:t>psutil.disk_usage</a:t>
            </a:r>
            <a:r>
              <a:rPr lang="en-US" altLang="ko-KR" dirty="0"/>
              <a:t>('/').total / (1024 ** 3), 2),  </a:t>
            </a:r>
          </a:p>
          <a:p>
            <a:r>
              <a:rPr lang="en-US" altLang="ko-KR" dirty="0"/>
              <a:t># </a:t>
            </a:r>
            <a:r>
              <a:rPr lang="ko-KR" altLang="en-US" dirty="0"/>
              <a:t>전체 디스크 크기</a:t>
            </a:r>
          </a:p>
          <a:p>
            <a:r>
              <a:rPr lang="ko-KR" altLang="en-US" dirty="0"/>
              <a:t>            </a:t>
            </a:r>
            <a:r>
              <a:rPr lang="en-US" altLang="ko-KR" dirty="0"/>
              <a:t>"</a:t>
            </a:r>
            <a:r>
              <a:rPr lang="en-US" altLang="ko-KR" dirty="0" err="1"/>
              <a:t>used_gb</a:t>
            </a:r>
            <a:r>
              <a:rPr lang="en-US" altLang="ko-KR" dirty="0"/>
              <a:t>": round(</a:t>
            </a:r>
            <a:r>
              <a:rPr lang="en-US" altLang="ko-KR" dirty="0" err="1"/>
              <a:t>psutil.disk_usage</a:t>
            </a:r>
            <a:r>
              <a:rPr lang="en-US" altLang="ko-KR" dirty="0"/>
              <a:t>('/').used / (1024 ** 3), 2),  </a:t>
            </a:r>
          </a:p>
          <a:p>
            <a:r>
              <a:rPr lang="en-US" altLang="ko-KR" dirty="0"/>
              <a:t># </a:t>
            </a:r>
            <a:r>
              <a:rPr lang="ko-KR" altLang="en-US" dirty="0"/>
              <a:t>사용된 디스크 크기</a:t>
            </a:r>
          </a:p>
          <a:p>
            <a:r>
              <a:rPr lang="ko-KR" altLang="en-US" dirty="0"/>
              <a:t>            </a:t>
            </a:r>
            <a:r>
              <a:rPr lang="en-US" altLang="ko-KR" dirty="0"/>
              <a:t>"</a:t>
            </a:r>
            <a:r>
              <a:rPr lang="en-US" altLang="ko-KR" dirty="0" err="1"/>
              <a:t>free_gb</a:t>
            </a:r>
            <a:r>
              <a:rPr lang="en-US" altLang="ko-KR" dirty="0"/>
              <a:t>": round(</a:t>
            </a:r>
            <a:r>
              <a:rPr lang="en-US" altLang="ko-KR" dirty="0" err="1"/>
              <a:t>psutil.disk_usage</a:t>
            </a:r>
            <a:r>
              <a:rPr lang="en-US" altLang="ko-KR" dirty="0"/>
              <a:t>('/').free / (1024 ** 3), 2), </a:t>
            </a:r>
          </a:p>
          <a:p>
            <a:r>
              <a:rPr lang="en-US" altLang="ko-KR" dirty="0"/>
              <a:t> # </a:t>
            </a:r>
            <a:r>
              <a:rPr lang="ko-KR" altLang="en-US" dirty="0"/>
              <a:t>남은 디스크 크기</a:t>
            </a:r>
          </a:p>
          <a:p>
            <a:r>
              <a:rPr lang="ko-KR" altLang="en-US" dirty="0"/>
              <a:t>            </a:t>
            </a:r>
            <a:r>
              <a:rPr lang="en-US" altLang="ko-KR" dirty="0"/>
              <a:t>"</a:t>
            </a:r>
            <a:r>
              <a:rPr lang="en-US" altLang="ko-KR" dirty="0" err="1"/>
              <a:t>usage_percent</a:t>
            </a:r>
            <a:r>
              <a:rPr lang="en-US" altLang="ko-KR" dirty="0"/>
              <a:t>": </a:t>
            </a:r>
            <a:r>
              <a:rPr lang="en-US" altLang="ko-KR" dirty="0" err="1"/>
              <a:t>psutil.disk_usage</a:t>
            </a:r>
            <a:r>
              <a:rPr lang="en-US" altLang="ko-KR" dirty="0"/>
              <a:t>('/').percent  # </a:t>
            </a:r>
            <a:r>
              <a:rPr lang="ko-KR" altLang="en-US" dirty="0"/>
              <a:t>디스크 사용률 </a:t>
            </a:r>
            <a:r>
              <a:rPr lang="en-US" altLang="ko-KR" dirty="0"/>
              <a:t>(%)</a:t>
            </a:r>
          </a:p>
          <a:p>
            <a:r>
              <a:rPr lang="en-US" altLang="ko-KR" dirty="0"/>
              <a:t>        },</a:t>
            </a:r>
          </a:p>
          <a:p>
            <a:r>
              <a:rPr lang="en-US" altLang="ko-KR" dirty="0"/>
              <a:t>        "</a:t>
            </a:r>
            <a:r>
              <a:rPr lang="en-US" altLang="ko-KR" dirty="0" err="1"/>
              <a:t>network_interfaces</a:t>
            </a:r>
            <a:r>
              <a:rPr lang="en-US" altLang="ko-KR" dirty="0"/>
              <a:t>": list(</a:t>
            </a:r>
            <a:r>
              <a:rPr lang="en-US" altLang="ko-KR" dirty="0" err="1"/>
              <a:t>psutil.net_if_addrs</a:t>
            </a:r>
            <a:r>
              <a:rPr lang="en-US" altLang="ko-KR" dirty="0"/>
              <a:t>().keys()),  </a:t>
            </a:r>
          </a:p>
          <a:p>
            <a:r>
              <a:rPr lang="en-US" altLang="ko-KR" dirty="0"/>
              <a:t># </a:t>
            </a:r>
            <a:r>
              <a:rPr lang="ko-KR" altLang="en-US" dirty="0"/>
              <a:t>사용 가능한 네트워크 인터페이스 목록</a:t>
            </a:r>
          </a:p>
          <a:p>
            <a:r>
              <a:rPr lang="ko-KR" altLang="en-US" dirty="0"/>
              <a:t>        </a:t>
            </a:r>
            <a:r>
              <a:rPr lang="en-US" altLang="ko-KR" dirty="0"/>
              <a:t>"filesystem": {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root_partition</a:t>
            </a:r>
            <a:r>
              <a:rPr lang="en-US" altLang="ko-KR" dirty="0"/>
              <a:t>": "/",  # </a:t>
            </a:r>
            <a:r>
              <a:rPr lang="ko-KR" altLang="en-US" dirty="0"/>
              <a:t>루트 파티션</a:t>
            </a:r>
          </a:p>
          <a:p>
            <a:r>
              <a:rPr lang="ko-KR" altLang="en-US" dirty="0"/>
              <a:t>            </a:t>
            </a:r>
            <a:r>
              <a:rPr lang="en-US" altLang="ko-KR" dirty="0"/>
              <a:t>"</a:t>
            </a:r>
            <a:r>
              <a:rPr lang="en-US" altLang="ko-KR" dirty="0" err="1"/>
              <a:t>filesystem_type</a:t>
            </a:r>
            <a:r>
              <a:rPr lang="en-US" altLang="ko-KR" dirty="0"/>
              <a:t>": </a:t>
            </a:r>
            <a:r>
              <a:rPr lang="en-US" altLang="ko-KR" dirty="0" err="1"/>
              <a:t>get_filesystem_type</a:t>
            </a:r>
            <a:r>
              <a:rPr lang="en-US" altLang="ko-KR" dirty="0"/>
              <a:t>()  # </a:t>
            </a:r>
            <a:r>
              <a:rPr lang="ko-KR" altLang="en-US" dirty="0"/>
              <a:t>자동 감지된 파일 시스템 유형</a:t>
            </a:r>
          </a:p>
          <a:p>
            <a:r>
              <a:rPr lang="ko-KR" altLang="en-US" dirty="0"/>
              <a:t>        </a:t>
            </a:r>
            <a:r>
              <a:rPr lang="en-US" altLang="ko-KR" dirty="0"/>
              <a:t>}</a:t>
            </a:r>
          </a:p>
          <a:p>
            <a:r>
              <a:rPr lang="en-US" altLang="ko-KR" dirty="0"/>
              <a:t>    }</a:t>
            </a:r>
          </a:p>
          <a:p>
            <a:r>
              <a:rPr lang="en-US" altLang="ko-KR" dirty="0"/>
              <a:t>    return </a:t>
            </a:r>
            <a:r>
              <a:rPr lang="en-US" altLang="ko-KR" dirty="0" err="1"/>
              <a:t>system_info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D5853A-35DA-4E02-BC94-8C2BC8E93290}"/>
              </a:ext>
            </a:extLst>
          </p:cNvPr>
          <p:cNvSpPr txBox="1"/>
          <p:nvPr/>
        </p:nvSpPr>
        <p:spPr>
          <a:xfrm>
            <a:off x="9758787" y="6286500"/>
            <a:ext cx="594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요약 </a:t>
            </a:r>
            <a:r>
              <a:rPr lang="en-US" altLang="ko-KR" dirty="0"/>
              <a:t>: </a:t>
            </a:r>
            <a:r>
              <a:rPr lang="ko-KR" altLang="en-US" dirty="0"/>
              <a:t>새로운 코드에서는 </a:t>
            </a:r>
            <a:r>
              <a:rPr lang="ko-KR" altLang="en-US" b="1" dirty="0"/>
              <a:t>파일 시스템 유형 감지 기능</a:t>
            </a:r>
            <a:r>
              <a:rPr lang="ko-KR" altLang="en-US" dirty="0"/>
              <a:t>과 </a:t>
            </a:r>
            <a:endParaRPr lang="en-US" altLang="ko-KR" dirty="0"/>
          </a:p>
          <a:p>
            <a:r>
              <a:rPr lang="ko-KR" altLang="en-US" b="1" dirty="0"/>
              <a:t>디스크 사용량 세부 정보</a:t>
            </a:r>
            <a:r>
              <a:rPr lang="ko-KR" altLang="en-US" dirty="0"/>
              <a:t>가 추가됨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258360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E2499A-8E7C-0C06-DB95-83FD5414BD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A47CFF58-5636-E9F5-BBEA-00F84AA64A78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D6CDBCD9-ADCF-52BD-209B-0E19EF1633EF}"/>
              </a:ext>
            </a:extLst>
          </p:cNvPr>
          <p:cNvSpPr txBox="1"/>
          <p:nvPr/>
        </p:nvSpPr>
        <p:spPr>
          <a:xfrm>
            <a:off x="1028700" y="971550"/>
            <a:ext cx="6286500" cy="50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altLang="ko-KR" sz="32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config_builder.py </a:t>
            </a:r>
            <a:r>
              <a:rPr lang="ko-KR" altLang="en-US" sz="32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변경점</a:t>
            </a:r>
            <a:endParaRPr lang="en-US" altLang="ko-KR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4A50CB7B-ED88-9F1C-6CAD-4454A44A8A76}"/>
              </a:ext>
            </a:extLst>
          </p:cNvPr>
          <p:cNvSpPr txBox="1"/>
          <p:nvPr/>
        </p:nvSpPr>
        <p:spPr>
          <a:xfrm>
            <a:off x="1662749" y="1616980"/>
            <a:ext cx="479725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시스템 설정을 </a:t>
            </a:r>
            <a:r>
              <a:rPr lang="en-US" altLang="ko-KR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json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파일로 저장하는 함수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322E8EDB-E72D-F286-58C0-439F6EA3B6E2}"/>
              </a:ext>
            </a:extLst>
          </p:cNvPr>
          <p:cNvSpPr txBox="1"/>
          <p:nvPr/>
        </p:nvSpPr>
        <p:spPr>
          <a:xfrm>
            <a:off x="1028700" y="3710927"/>
            <a:ext cx="7582333" cy="12621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 algn="l">
              <a:lnSpc>
                <a:spcPts val="2520"/>
              </a:lnSpc>
              <a:buFont typeface="Wingdings" panose="05000000000000000000" pitchFamily="2" charset="2"/>
              <a:buChar char="l"/>
            </a:pPr>
            <a:r>
              <a:rPr lang="en-US" altLang="ko-KR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backup_location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: ~/backups 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디렉터리에 백업 저장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.</a:t>
            </a:r>
          </a:p>
          <a:p>
            <a:pPr marL="285750" indent="-285750" algn="l">
              <a:lnSpc>
                <a:spcPts val="2520"/>
              </a:lnSpc>
              <a:buFont typeface="Wingdings" panose="05000000000000000000" pitchFamily="2" charset="2"/>
              <a:buChar char="l"/>
            </a:pPr>
            <a:r>
              <a:rPr lang="en-US" altLang="ko-KR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cpu_optimization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: 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특정 프로세스 우선 처리 가능 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(python, chrome 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등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).</a:t>
            </a:r>
          </a:p>
          <a:p>
            <a:pPr marL="285750" indent="-285750" algn="l">
              <a:lnSpc>
                <a:spcPts val="2520"/>
              </a:lnSpc>
              <a:buFont typeface="Wingdings" panose="05000000000000000000" pitchFamily="2" charset="2"/>
              <a:buChar char="l"/>
            </a:pPr>
            <a:r>
              <a:rPr lang="en-US" altLang="ko-KR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memory_optimization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: 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메모리가 부족하면 최적화 실행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.</a:t>
            </a:r>
          </a:p>
          <a:p>
            <a:pPr marL="285750" indent="-285750" algn="l">
              <a:lnSpc>
                <a:spcPts val="2520"/>
              </a:lnSpc>
              <a:buFont typeface="Wingdings" panose="05000000000000000000" pitchFamily="2" charset="2"/>
              <a:buChar char="l"/>
            </a:pPr>
            <a:r>
              <a:rPr lang="en-US" altLang="ko-KR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disk_optimization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: 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디스크 사용률이 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80% 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이상이면 자동 정리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.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B0F1DEE1-5F5B-55EB-C42A-18F035D1C1D9}"/>
              </a:ext>
            </a:extLst>
          </p:cNvPr>
          <p:cNvSpPr txBox="1"/>
          <p:nvPr/>
        </p:nvSpPr>
        <p:spPr>
          <a:xfrm>
            <a:off x="1040990" y="3147150"/>
            <a:ext cx="3378610" cy="3003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Save_settings</a:t>
            </a:r>
            <a:r>
              <a:rPr 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()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추가된 내용</a:t>
            </a:r>
            <a:endParaRPr lang="en-US" sz="18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CA7ADBA-B298-65EE-9F44-629F20F6D193}"/>
              </a:ext>
            </a:extLst>
          </p:cNvPr>
          <p:cNvSpPr txBox="1"/>
          <p:nvPr/>
        </p:nvSpPr>
        <p:spPr>
          <a:xfrm>
            <a:off x="8788746" y="1225722"/>
            <a:ext cx="9016481" cy="757130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/>
              <a:t>def </a:t>
            </a:r>
            <a:r>
              <a:rPr lang="en-US" altLang="ko-KR" dirty="0" err="1"/>
              <a:t>save_settings</a:t>
            </a:r>
            <a:r>
              <a:rPr lang="en-US" altLang="ko-KR" dirty="0"/>
              <a:t>():</a:t>
            </a:r>
          </a:p>
          <a:p>
            <a:endParaRPr lang="en-US" altLang="ko-KR" dirty="0"/>
          </a:p>
          <a:p>
            <a:r>
              <a:rPr lang="en-US" altLang="ko-KR" dirty="0"/>
              <a:t>    </a:t>
            </a:r>
            <a:r>
              <a:rPr lang="en-US" altLang="ko-KR" dirty="0" err="1"/>
              <a:t>system_info</a:t>
            </a:r>
            <a:r>
              <a:rPr lang="en-US" altLang="ko-KR" dirty="0"/>
              <a:t> = </a:t>
            </a:r>
            <a:r>
              <a:rPr lang="en-US" altLang="ko-KR" dirty="0" err="1"/>
              <a:t>get_system_info</a:t>
            </a:r>
            <a:r>
              <a:rPr lang="en-US" altLang="ko-KR" dirty="0"/>
              <a:t>()</a:t>
            </a:r>
          </a:p>
          <a:p>
            <a:endParaRPr lang="en-US" altLang="ko-KR" dirty="0"/>
          </a:p>
          <a:p>
            <a:r>
              <a:rPr lang="en-US" altLang="ko-KR" dirty="0"/>
              <a:t>    # </a:t>
            </a:r>
            <a:r>
              <a:rPr lang="ko-KR" altLang="en-US" dirty="0"/>
              <a:t>백업 디렉토리 설정 </a:t>
            </a:r>
            <a:r>
              <a:rPr lang="en-US" altLang="ko-KR" dirty="0"/>
              <a:t>(</a:t>
            </a:r>
            <a:r>
              <a:rPr lang="ko-KR" altLang="en-US" dirty="0"/>
              <a:t>리눅스 환경 기준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backup_location</a:t>
            </a:r>
            <a:r>
              <a:rPr lang="en-US" altLang="ko-KR" dirty="0"/>
              <a:t> = </a:t>
            </a:r>
            <a:r>
              <a:rPr lang="en-US" altLang="ko-KR" dirty="0" err="1"/>
              <a:t>Path.home</a:t>
            </a:r>
            <a:r>
              <a:rPr lang="en-US" altLang="ko-KR" dirty="0"/>
              <a:t>() / "backups"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backup_location.mkdir</a:t>
            </a:r>
            <a:r>
              <a:rPr lang="en-US" altLang="ko-KR" dirty="0"/>
              <a:t>(parents=True, </a:t>
            </a:r>
            <a:r>
              <a:rPr lang="en-US" altLang="ko-KR" dirty="0" err="1"/>
              <a:t>exist_ok</a:t>
            </a:r>
            <a:r>
              <a:rPr lang="en-US" altLang="ko-KR" dirty="0"/>
              <a:t>=True) </a:t>
            </a:r>
          </a:p>
          <a:p>
            <a:r>
              <a:rPr lang="en-US" altLang="ko-KR" dirty="0"/>
              <a:t> # </a:t>
            </a:r>
            <a:r>
              <a:rPr lang="ko-KR" altLang="en-US" dirty="0"/>
              <a:t>디렉토리 생성 </a:t>
            </a:r>
            <a:r>
              <a:rPr lang="en-US" altLang="ko-KR" dirty="0"/>
              <a:t>(</a:t>
            </a:r>
            <a:r>
              <a:rPr lang="ko-KR" altLang="en-US" dirty="0"/>
              <a:t>이미 존재하면 무시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en-US" altLang="ko-KR" dirty="0"/>
              <a:t>    settings = {</a:t>
            </a:r>
          </a:p>
          <a:p>
            <a:r>
              <a:rPr lang="en-US" altLang="ko-KR" dirty="0"/>
              <a:t>        "</a:t>
            </a:r>
            <a:r>
              <a:rPr lang="en-US" altLang="ko-KR" dirty="0" err="1"/>
              <a:t>system_info</a:t>
            </a:r>
            <a:r>
              <a:rPr lang="en-US" altLang="ko-KR" dirty="0"/>
              <a:t>": </a:t>
            </a:r>
            <a:r>
              <a:rPr lang="en-US" altLang="ko-KR" dirty="0" err="1"/>
              <a:t>system_info</a:t>
            </a:r>
            <a:r>
              <a:rPr lang="en-US" altLang="ko-KR" dirty="0"/>
              <a:t>,</a:t>
            </a:r>
          </a:p>
          <a:p>
            <a:endParaRPr lang="en-US" altLang="ko-KR" dirty="0"/>
          </a:p>
          <a:p>
            <a:r>
              <a:rPr lang="en-US" altLang="ko-KR" dirty="0"/>
              <a:t>        "</a:t>
            </a:r>
            <a:r>
              <a:rPr lang="en-US" altLang="ko-KR" dirty="0" err="1"/>
              <a:t>optimizer_settings</a:t>
            </a:r>
            <a:r>
              <a:rPr lang="en-US" altLang="ko-KR" dirty="0"/>
              <a:t>": {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cpu_optimization</a:t>
            </a:r>
            <a:r>
              <a:rPr lang="en-US" altLang="ko-KR" dirty="0"/>
              <a:t>": {</a:t>
            </a:r>
          </a:p>
          <a:p>
            <a:r>
              <a:rPr lang="en-US" altLang="ko-KR" dirty="0"/>
              <a:t>                "enable": True,</a:t>
            </a:r>
          </a:p>
          <a:p>
            <a:r>
              <a:rPr lang="en-US" altLang="ko-KR" dirty="0"/>
              <a:t>                "</a:t>
            </a:r>
            <a:r>
              <a:rPr lang="en-US" altLang="ko-KR" dirty="0" err="1"/>
              <a:t>priority_processes</a:t>
            </a:r>
            <a:r>
              <a:rPr lang="en-US" altLang="ko-KR" dirty="0"/>
              <a:t>": ["python", "chrome"]  # </a:t>
            </a:r>
            <a:r>
              <a:rPr lang="ko-KR" altLang="en-US" dirty="0"/>
              <a:t>우선 순위 프로세스 지정</a:t>
            </a:r>
          </a:p>
          <a:p>
            <a:r>
              <a:rPr lang="ko-KR" altLang="en-US" dirty="0"/>
              <a:t>            </a:t>
            </a:r>
            <a:r>
              <a:rPr lang="en-US" altLang="ko-KR" dirty="0"/>
              <a:t>},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memory_optimization</a:t>
            </a:r>
            <a:r>
              <a:rPr lang="en-US" altLang="ko-KR" dirty="0"/>
              <a:t>": {</a:t>
            </a:r>
          </a:p>
          <a:p>
            <a:r>
              <a:rPr lang="en-US" altLang="ko-KR" dirty="0"/>
              <a:t>                "enable": True,</a:t>
            </a:r>
          </a:p>
          <a:p>
            <a:r>
              <a:rPr lang="en-US" altLang="ko-KR" dirty="0"/>
              <a:t>                "</a:t>
            </a:r>
            <a:r>
              <a:rPr lang="en-US" altLang="ko-KR" dirty="0" err="1"/>
              <a:t>max_cache_size_mb</a:t>
            </a:r>
            <a:r>
              <a:rPr lang="en-US" altLang="ko-KR" dirty="0"/>
              <a:t>": 1024,  # </a:t>
            </a:r>
            <a:r>
              <a:rPr lang="ko-KR" altLang="en-US" dirty="0"/>
              <a:t>최대 캐시 크기 </a:t>
            </a:r>
            <a:r>
              <a:rPr lang="en-US" altLang="ko-KR" dirty="0"/>
              <a:t>(MB)</a:t>
            </a:r>
          </a:p>
          <a:p>
            <a:r>
              <a:rPr lang="en-US" altLang="ko-KR" dirty="0"/>
              <a:t>                "</a:t>
            </a:r>
            <a:r>
              <a:rPr lang="en-US" altLang="ko-KR" dirty="0" err="1"/>
              <a:t>low_memory_threshold_percent</a:t>
            </a:r>
            <a:r>
              <a:rPr lang="en-US" altLang="ko-KR" dirty="0"/>
              <a:t>": 20  # </a:t>
            </a:r>
            <a:r>
              <a:rPr lang="ko-KR" altLang="en-US" dirty="0"/>
              <a:t>메모리가 </a:t>
            </a:r>
            <a:r>
              <a:rPr lang="en-US" altLang="ko-KR" dirty="0"/>
              <a:t>20% </a:t>
            </a:r>
            <a:r>
              <a:rPr lang="ko-KR" altLang="en-US" dirty="0"/>
              <a:t>이하로 남으면 최적화 수행</a:t>
            </a:r>
          </a:p>
          <a:p>
            <a:r>
              <a:rPr lang="ko-KR" altLang="en-US" dirty="0"/>
              <a:t>            </a:t>
            </a:r>
            <a:r>
              <a:rPr lang="en-US" altLang="ko-KR" dirty="0"/>
              <a:t>},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disk_optimization</a:t>
            </a:r>
            <a:r>
              <a:rPr lang="en-US" altLang="ko-KR" dirty="0"/>
              <a:t>": {</a:t>
            </a:r>
          </a:p>
          <a:p>
            <a:r>
              <a:rPr lang="en-US" altLang="ko-KR" dirty="0"/>
              <a:t>                "enable": True,</a:t>
            </a:r>
          </a:p>
          <a:p>
            <a:r>
              <a:rPr lang="en-US" altLang="ko-KR" dirty="0"/>
              <a:t>                "</a:t>
            </a:r>
            <a:r>
              <a:rPr lang="en-US" altLang="ko-KR" dirty="0" err="1"/>
              <a:t>monitor_paths</a:t>
            </a:r>
            <a:r>
              <a:rPr lang="en-US" altLang="ko-KR" dirty="0"/>
              <a:t>": ["/", "/home"],  # </a:t>
            </a:r>
            <a:r>
              <a:rPr lang="ko-KR" altLang="en-US" dirty="0"/>
              <a:t>모니터링할 디렉토리 경로</a:t>
            </a:r>
          </a:p>
          <a:p>
            <a:r>
              <a:rPr lang="ko-KR" altLang="en-US" dirty="0"/>
              <a:t>                </a:t>
            </a:r>
            <a:r>
              <a:rPr lang="en-US" altLang="ko-KR" dirty="0"/>
              <a:t>"</a:t>
            </a:r>
            <a:r>
              <a:rPr lang="en-US" altLang="ko-KR" dirty="0" err="1"/>
              <a:t>cleanup_threshold_percent</a:t>
            </a:r>
            <a:r>
              <a:rPr lang="en-US" altLang="ko-KR" dirty="0"/>
              <a:t>": 80  # </a:t>
            </a:r>
            <a:r>
              <a:rPr lang="ko-KR" altLang="en-US" dirty="0"/>
              <a:t>디스크 사용률 </a:t>
            </a:r>
            <a:r>
              <a:rPr lang="en-US" altLang="ko-KR" dirty="0"/>
              <a:t>80% </a:t>
            </a:r>
            <a:r>
              <a:rPr lang="ko-KR" altLang="en-US" dirty="0"/>
              <a:t>초과 시 정리 수행</a:t>
            </a:r>
          </a:p>
          <a:p>
            <a:r>
              <a:rPr lang="ko-KR" altLang="en-US" dirty="0"/>
              <a:t>            </a:t>
            </a:r>
            <a:r>
              <a:rPr lang="en-US" altLang="ko-KR" dirty="0"/>
              <a:t>},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042198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B0DD8B-06F5-EBF1-7351-38980FDFB5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978F10B3-52A9-CC69-D666-FABF434EDBBE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72D98709-0506-7AB7-9237-A5C309C123FC}"/>
              </a:ext>
            </a:extLst>
          </p:cNvPr>
          <p:cNvSpPr txBox="1"/>
          <p:nvPr/>
        </p:nvSpPr>
        <p:spPr>
          <a:xfrm>
            <a:off x="1028700" y="971550"/>
            <a:ext cx="6286500" cy="50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altLang="ko-KR" sz="32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config_builder.py </a:t>
            </a:r>
            <a:r>
              <a:rPr lang="ko-KR" altLang="en-US" sz="32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변경점</a:t>
            </a:r>
            <a:endParaRPr lang="en-US" altLang="ko-KR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816057A5-D38D-EF51-8A9B-EE9C4CA96639}"/>
              </a:ext>
            </a:extLst>
          </p:cNvPr>
          <p:cNvSpPr txBox="1"/>
          <p:nvPr/>
        </p:nvSpPr>
        <p:spPr>
          <a:xfrm>
            <a:off x="1662749" y="1616980"/>
            <a:ext cx="479725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시스템 설정을 </a:t>
            </a:r>
            <a:r>
              <a:rPr lang="en-US" altLang="ko-KR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json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파일로 저장하는 함수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72A15DB-C003-0BC4-C7BF-2B94EF477BF8}"/>
              </a:ext>
            </a:extLst>
          </p:cNvPr>
          <p:cNvSpPr txBox="1"/>
          <p:nvPr/>
        </p:nvSpPr>
        <p:spPr>
          <a:xfrm>
            <a:off x="9042919" y="942348"/>
            <a:ext cx="7582332" cy="86792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/>
              <a:t>"</a:t>
            </a:r>
            <a:r>
              <a:rPr lang="en-US" altLang="ko-KR" dirty="0" err="1"/>
              <a:t>network_optimization</a:t>
            </a:r>
            <a:r>
              <a:rPr lang="en-US" altLang="ko-KR" dirty="0"/>
              <a:t>": {</a:t>
            </a:r>
          </a:p>
          <a:p>
            <a:r>
              <a:rPr lang="en-US" altLang="ko-KR" dirty="0"/>
              <a:t>                "enable": True,</a:t>
            </a:r>
          </a:p>
          <a:p>
            <a:r>
              <a:rPr lang="en-US" altLang="ko-KR" dirty="0"/>
              <a:t>                "</a:t>
            </a:r>
            <a:r>
              <a:rPr lang="en-US" altLang="ko-KR" dirty="0" err="1"/>
              <a:t>bandwidth_limit_mbps</a:t>
            </a:r>
            <a:r>
              <a:rPr lang="en-US" altLang="ko-KR" dirty="0"/>
              <a:t>": 100,  # </a:t>
            </a:r>
            <a:r>
              <a:rPr lang="ko-KR" altLang="en-US" dirty="0"/>
              <a:t>최대 대역폭 제한 </a:t>
            </a:r>
            <a:r>
              <a:rPr lang="en-US" altLang="ko-KR" dirty="0"/>
              <a:t>(Mbps)</a:t>
            </a:r>
          </a:p>
          <a:p>
            <a:r>
              <a:rPr lang="en-US" altLang="ko-KR" dirty="0"/>
              <a:t># </a:t>
            </a:r>
            <a:r>
              <a:rPr lang="ko-KR" altLang="en-US" dirty="0"/>
              <a:t>우선 순위 네트워크 서비스 지정</a:t>
            </a:r>
          </a:p>
          <a:p>
            <a:r>
              <a:rPr lang="en-US" altLang="ko-KR" dirty="0"/>
              <a:t>                "</a:t>
            </a:r>
            <a:r>
              <a:rPr lang="en-US" altLang="ko-KR" dirty="0" err="1"/>
              <a:t>prioritize_services</a:t>
            </a:r>
            <a:r>
              <a:rPr lang="en-US" altLang="ko-KR" dirty="0"/>
              <a:t>": ["http", "https"] </a:t>
            </a:r>
          </a:p>
          <a:p>
            <a:r>
              <a:rPr lang="en-US" altLang="ko-KR" dirty="0"/>
              <a:t>},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battery_saving_mode</a:t>
            </a:r>
            <a:r>
              <a:rPr lang="en-US" altLang="ko-KR" dirty="0"/>
              <a:t>": {</a:t>
            </a:r>
          </a:p>
          <a:p>
            <a:r>
              <a:rPr lang="en-US" altLang="ko-KR" dirty="0"/>
              <a:t>                "enable": False,</a:t>
            </a:r>
          </a:p>
          <a:p>
            <a:r>
              <a:rPr lang="en-US" altLang="ko-KR" dirty="0"/>
              <a:t># </a:t>
            </a:r>
            <a:r>
              <a:rPr lang="ko-KR" altLang="en-US" dirty="0"/>
              <a:t>배터리 잔량 </a:t>
            </a:r>
            <a:r>
              <a:rPr lang="en-US" altLang="ko-KR" dirty="0"/>
              <a:t>15% </a:t>
            </a:r>
            <a:r>
              <a:rPr lang="ko-KR" altLang="en-US" dirty="0"/>
              <a:t>이하 시 절전 모드 활성화</a:t>
            </a:r>
          </a:p>
          <a:p>
            <a:r>
              <a:rPr lang="en-US" altLang="ko-KR" dirty="0"/>
              <a:t>                "</a:t>
            </a:r>
            <a:r>
              <a:rPr lang="en-US" altLang="ko-KR" dirty="0" err="1"/>
              <a:t>low_battery_threshold_percent</a:t>
            </a:r>
            <a:r>
              <a:rPr lang="en-US" altLang="ko-KR" dirty="0"/>
              <a:t>": 15  </a:t>
            </a:r>
          </a:p>
          <a:p>
            <a:r>
              <a:rPr lang="en-US" altLang="ko-KR" dirty="0"/>
              <a:t>},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optimization_cycle_hours</a:t>
            </a:r>
            <a:r>
              <a:rPr lang="en-US" altLang="ko-KR" dirty="0"/>
              <a:t>": 12  # </a:t>
            </a:r>
            <a:r>
              <a:rPr lang="ko-KR" altLang="en-US" dirty="0"/>
              <a:t>최적화 주기 </a:t>
            </a:r>
            <a:r>
              <a:rPr lang="en-US" altLang="ko-KR" dirty="0"/>
              <a:t>(</a:t>
            </a:r>
            <a:r>
              <a:rPr lang="ko-KR" altLang="en-US" dirty="0"/>
              <a:t>시간 단위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        },</a:t>
            </a:r>
          </a:p>
          <a:p>
            <a:endParaRPr lang="en-US" altLang="ko-KR" dirty="0"/>
          </a:p>
          <a:p>
            <a:r>
              <a:rPr lang="en-US" altLang="ko-KR" dirty="0"/>
              <a:t>        "</a:t>
            </a:r>
            <a:r>
              <a:rPr lang="en-US" altLang="ko-KR" dirty="0" err="1"/>
              <a:t>restore_settings</a:t>
            </a:r>
            <a:r>
              <a:rPr lang="en-US" altLang="ko-KR" dirty="0"/>
              <a:t>": {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auto_backup</a:t>
            </a:r>
            <a:r>
              <a:rPr lang="en-US" altLang="ko-KR" dirty="0"/>
              <a:t>": True,  # </a:t>
            </a:r>
            <a:r>
              <a:rPr lang="ko-KR" altLang="en-US" dirty="0"/>
              <a:t>자동 백업 활성화 여부</a:t>
            </a:r>
          </a:p>
          <a:p>
            <a:r>
              <a:rPr lang="ko-KR" altLang="en-US" dirty="0"/>
              <a:t>            </a:t>
            </a:r>
            <a:r>
              <a:rPr lang="en-US" altLang="ko-KR" dirty="0"/>
              <a:t>"</a:t>
            </a:r>
            <a:r>
              <a:rPr lang="en-US" altLang="ko-KR" dirty="0" err="1"/>
              <a:t>backup_interval_hours</a:t>
            </a:r>
            <a:r>
              <a:rPr lang="en-US" altLang="ko-KR" dirty="0"/>
              <a:t>": 24,  # </a:t>
            </a:r>
            <a:r>
              <a:rPr lang="ko-KR" altLang="en-US" dirty="0"/>
              <a:t>백업 주기 </a:t>
            </a:r>
            <a:r>
              <a:rPr lang="en-US" altLang="ko-KR" dirty="0"/>
              <a:t>(</a:t>
            </a:r>
            <a:r>
              <a:rPr lang="ko-KR" altLang="en-US" dirty="0"/>
              <a:t>시간 단위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backup_location</a:t>
            </a:r>
            <a:r>
              <a:rPr lang="en-US" altLang="ko-KR" dirty="0"/>
              <a:t>": str(</a:t>
            </a:r>
            <a:r>
              <a:rPr lang="en-US" altLang="ko-KR" dirty="0" err="1"/>
              <a:t>backup_location</a:t>
            </a:r>
            <a:r>
              <a:rPr lang="en-US" altLang="ko-KR" dirty="0"/>
              <a:t>),  # </a:t>
            </a:r>
            <a:r>
              <a:rPr lang="ko-KR" altLang="en-US" dirty="0"/>
              <a:t>백업 파일 저장 경로</a:t>
            </a:r>
          </a:p>
          <a:p>
            <a:r>
              <a:rPr lang="ko-KR" altLang="en-US" dirty="0"/>
              <a:t>            </a:t>
            </a:r>
            <a:r>
              <a:rPr lang="en-US" altLang="ko-KR" dirty="0"/>
              <a:t>"</a:t>
            </a:r>
            <a:r>
              <a:rPr lang="en-US" altLang="ko-KR" dirty="0" err="1"/>
              <a:t>backup_format</a:t>
            </a:r>
            <a:r>
              <a:rPr lang="en-US" altLang="ko-KR" dirty="0"/>
              <a:t>": "zip",  # </a:t>
            </a:r>
            <a:r>
              <a:rPr lang="ko-KR" altLang="en-US" dirty="0"/>
              <a:t>백업 파일 형식</a:t>
            </a:r>
          </a:p>
          <a:p>
            <a:r>
              <a:rPr lang="ko-KR" altLang="en-US" dirty="0"/>
              <a:t>            </a:t>
            </a:r>
            <a:r>
              <a:rPr lang="en-US" altLang="ko-KR" dirty="0"/>
              <a:t>"</a:t>
            </a:r>
            <a:r>
              <a:rPr lang="en-US" altLang="ko-KR" dirty="0" err="1"/>
              <a:t>restore_cycle_days</a:t>
            </a:r>
            <a:r>
              <a:rPr lang="en-US" altLang="ko-KR" dirty="0"/>
              <a:t>": 7,  # </a:t>
            </a:r>
            <a:r>
              <a:rPr lang="ko-KR" altLang="en-US" dirty="0"/>
              <a:t>복원 주기 </a:t>
            </a:r>
            <a:r>
              <a:rPr lang="en-US" altLang="ko-KR" dirty="0"/>
              <a:t>(</a:t>
            </a:r>
            <a:r>
              <a:rPr lang="ko-KR" altLang="en-US" dirty="0"/>
              <a:t>일 단위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restore_points</a:t>
            </a:r>
            <a:r>
              <a:rPr lang="en-US" altLang="ko-KR" dirty="0"/>
              <a:t>": 5  # </a:t>
            </a:r>
            <a:r>
              <a:rPr lang="ko-KR" altLang="en-US" dirty="0"/>
              <a:t>저장할 복원 지점 개수</a:t>
            </a:r>
          </a:p>
          <a:p>
            <a:r>
              <a:rPr lang="ko-KR" altLang="en-US" dirty="0"/>
              <a:t>        </a:t>
            </a:r>
            <a:r>
              <a:rPr lang="en-US" altLang="ko-KR" dirty="0"/>
              <a:t>},</a:t>
            </a:r>
          </a:p>
          <a:p>
            <a:endParaRPr lang="en-US" altLang="ko-KR" dirty="0"/>
          </a:p>
          <a:p>
            <a:r>
              <a:rPr lang="en-US" altLang="ko-KR" dirty="0"/>
              <a:t>        "</a:t>
            </a:r>
            <a:r>
              <a:rPr lang="en-US" altLang="ko-KR" dirty="0" err="1"/>
              <a:t>log_management</a:t>
            </a:r>
            <a:r>
              <a:rPr lang="en-US" altLang="ko-KR" dirty="0"/>
              <a:t>": {</a:t>
            </a:r>
          </a:p>
          <a:p>
            <a:r>
              <a:rPr lang="en-US" altLang="ko-KR" dirty="0"/>
              <a:t>            "enable": True,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log_level</a:t>
            </a:r>
            <a:r>
              <a:rPr lang="en-US" altLang="ko-KR" dirty="0"/>
              <a:t>": "INFO",  # </a:t>
            </a:r>
            <a:r>
              <a:rPr lang="ko-KR" altLang="en-US" dirty="0"/>
              <a:t>로그 레벨 설정</a:t>
            </a:r>
          </a:p>
          <a:p>
            <a:r>
              <a:rPr lang="ko-KR" altLang="en-US" dirty="0"/>
              <a:t>            </a:t>
            </a:r>
            <a:r>
              <a:rPr lang="en-US" altLang="ko-KR" dirty="0"/>
              <a:t>"</a:t>
            </a:r>
            <a:r>
              <a:rPr lang="en-US" altLang="ko-KR" dirty="0" err="1"/>
              <a:t>log_file_path</a:t>
            </a:r>
            <a:r>
              <a:rPr lang="en-US" altLang="ko-KR" dirty="0"/>
              <a:t>": str(Path("logs/system.log")),  # </a:t>
            </a:r>
            <a:r>
              <a:rPr lang="ko-KR" altLang="en-US" dirty="0"/>
              <a:t>로그 파일 경로</a:t>
            </a:r>
          </a:p>
          <a:p>
            <a:r>
              <a:rPr lang="ko-KR" altLang="en-US" dirty="0"/>
              <a:t>            </a:t>
            </a:r>
            <a:r>
              <a:rPr lang="en-US" altLang="ko-KR" dirty="0"/>
              <a:t>"</a:t>
            </a:r>
            <a:r>
              <a:rPr lang="en-US" altLang="ko-KR" dirty="0" err="1"/>
              <a:t>max_log_size_mb</a:t>
            </a:r>
            <a:r>
              <a:rPr lang="en-US" altLang="ko-KR" dirty="0"/>
              <a:t>": 50  # </a:t>
            </a:r>
            <a:r>
              <a:rPr lang="ko-KR" altLang="en-US" dirty="0"/>
              <a:t>로그 파일 최대 크기 </a:t>
            </a:r>
            <a:r>
              <a:rPr lang="en-US" altLang="ko-KR" dirty="0"/>
              <a:t>(MB)</a:t>
            </a:r>
          </a:p>
          <a:p>
            <a:r>
              <a:rPr lang="en-US" altLang="ko-KR" dirty="0"/>
              <a:t>        },</a:t>
            </a:r>
          </a:p>
          <a:p>
            <a:endParaRPr lang="ko-KR" altLang="en-US" dirty="0"/>
          </a:p>
        </p:txBody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0746323E-397B-AC38-4D74-3044DEBDD4FC}"/>
              </a:ext>
            </a:extLst>
          </p:cNvPr>
          <p:cNvSpPr txBox="1"/>
          <p:nvPr/>
        </p:nvSpPr>
        <p:spPr>
          <a:xfrm>
            <a:off x="1028700" y="3710927"/>
            <a:ext cx="7582333" cy="9415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 algn="l">
              <a:lnSpc>
                <a:spcPts val="2520"/>
              </a:lnSpc>
              <a:buFont typeface="Wingdings" panose="05000000000000000000" pitchFamily="2" charset="2"/>
              <a:buChar char="l"/>
            </a:pPr>
            <a:r>
              <a:rPr lang="en-US" altLang="ko-KR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network_optimization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: 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특정 서비스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(http, https) 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우선 처리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.</a:t>
            </a:r>
          </a:p>
          <a:p>
            <a:pPr marL="285750" indent="-285750" algn="l">
              <a:lnSpc>
                <a:spcPts val="2520"/>
              </a:lnSpc>
              <a:buFont typeface="Wingdings" panose="05000000000000000000" pitchFamily="2" charset="2"/>
              <a:buChar char="l"/>
            </a:pPr>
            <a:r>
              <a:rPr lang="en-US" altLang="ko-KR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battery_saving_mode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: 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배터리 절약 모드 추가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.</a:t>
            </a:r>
          </a:p>
          <a:p>
            <a:pPr marL="285750" indent="-285750" algn="l">
              <a:lnSpc>
                <a:spcPts val="2520"/>
              </a:lnSpc>
              <a:buFont typeface="Wingdings" panose="05000000000000000000" pitchFamily="2" charset="2"/>
              <a:buChar char="l"/>
            </a:pPr>
            <a:r>
              <a:rPr lang="en-US" altLang="ko-KR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log_management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: 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로그 관리 설정 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(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로그 파일 크기 제한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).</a:t>
            </a:r>
          </a:p>
        </p:txBody>
      </p:sp>
      <p:sp>
        <p:nvSpPr>
          <p:cNvPr id="11" name="TextBox 8">
            <a:extLst>
              <a:ext uri="{FF2B5EF4-FFF2-40B4-BE49-F238E27FC236}">
                <a16:creationId xmlns:a16="http://schemas.microsoft.com/office/drawing/2014/main" id="{DC45D262-7319-1CC3-0217-D74F1B514943}"/>
              </a:ext>
            </a:extLst>
          </p:cNvPr>
          <p:cNvSpPr txBox="1"/>
          <p:nvPr/>
        </p:nvSpPr>
        <p:spPr>
          <a:xfrm>
            <a:off x="1040990" y="3147150"/>
            <a:ext cx="3378610" cy="3003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Save_settings</a:t>
            </a:r>
            <a:r>
              <a:rPr 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()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추가된 내용</a:t>
            </a:r>
            <a:endParaRPr lang="en-US" sz="18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</p:spTree>
    <p:extLst>
      <p:ext uri="{BB962C8B-B14F-4D97-AF65-F5344CB8AC3E}">
        <p14:creationId xmlns:p14="http://schemas.microsoft.com/office/powerpoint/2010/main" val="28085894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F50AC8-63A8-00C3-8FC5-833EF16745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0883F386-DF46-1CC4-864E-772ABB78A3F3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0C5A14AC-8BBF-24AD-956E-B226303610CC}"/>
              </a:ext>
            </a:extLst>
          </p:cNvPr>
          <p:cNvSpPr txBox="1"/>
          <p:nvPr/>
        </p:nvSpPr>
        <p:spPr>
          <a:xfrm>
            <a:off x="1028700" y="971550"/>
            <a:ext cx="6286500" cy="50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altLang="ko-KR" sz="32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config_builder.py </a:t>
            </a:r>
            <a:r>
              <a:rPr lang="ko-KR" altLang="en-US" sz="32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변경점</a:t>
            </a:r>
            <a:endParaRPr lang="en-US" altLang="ko-KR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042F3C3E-56DC-DB6C-87D2-ABCA9C4E5FAA}"/>
              </a:ext>
            </a:extLst>
          </p:cNvPr>
          <p:cNvSpPr txBox="1"/>
          <p:nvPr/>
        </p:nvSpPr>
        <p:spPr>
          <a:xfrm>
            <a:off x="1662749" y="1616980"/>
            <a:ext cx="479725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시스템 설정을 </a:t>
            </a:r>
            <a:r>
              <a:rPr lang="en-US" altLang="ko-KR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json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파일로 저장하는 함수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B7105CC-F7EA-34D4-E69E-395122E7AF11}"/>
              </a:ext>
            </a:extLst>
          </p:cNvPr>
          <p:cNvSpPr txBox="1"/>
          <p:nvPr/>
        </p:nvSpPr>
        <p:spPr>
          <a:xfrm>
            <a:off x="9296400" y="3147150"/>
            <a:ext cx="7582332" cy="31393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/>
              <a:t>        "</a:t>
            </a:r>
            <a:r>
              <a:rPr lang="en-US" altLang="ko-KR" dirty="0" err="1"/>
              <a:t>notification_settings</a:t>
            </a:r>
            <a:r>
              <a:rPr lang="en-US" altLang="ko-KR" dirty="0"/>
              <a:t>": {</a:t>
            </a:r>
          </a:p>
          <a:p>
            <a:r>
              <a:rPr lang="en-US" altLang="ko-KR" dirty="0"/>
              <a:t>            "enable": True,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notify_on_completion</a:t>
            </a:r>
            <a:r>
              <a:rPr lang="en-US" altLang="ko-KR" dirty="0"/>
              <a:t>": True,  # </a:t>
            </a:r>
            <a:r>
              <a:rPr lang="ko-KR" altLang="en-US" dirty="0"/>
              <a:t>작업 완료 알림 여부</a:t>
            </a:r>
          </a:p>
          <a:p>
            <a:r>
              <a:rPr lang="ko-KR" altLang="en-US" dirty="0"/>
              <a:t>            </a:t>
            </a:r>
            <a:r>
              <a:rPr lang="en-US" altLang="ko-KR" dirty="0"/>
              <a:t>"</a:t>
            </a:r>
            <a:r>
              <a:rPr lang="en-US" altLang="ko-KR" dirty="0" err="1"/>
              <a:t>notify_on_failure</a:t>
            </a:r>
            <a:r>
              <a:rPr lang="en-US" altLang="ko-KR" dirty="0"/>
              <a:t>": True,  # </a:t>
            </a:r>
            <a:r>
              <a:rPr lang="ko-KR" altLang="en-US" dirty="0"/>
              <a:t>작업 실패 시 알림 여부</a:t>
            </a:r>
          </a:p>
          <a:p>
            <a:r>
              <a:rPr lang="ko-KR" altLang="en-US" dirty="0"/>
              <a:t>            </a:t>
            </a:r>
            <a:r>
              <a:rPr lang="en-US" altLang="ko-KR" dirty="0"/>
              <a:t>"</a:t>
            </a:r>
            <a:r>
              <a:rPr lang="en-US" altLang="ko-KR" dirty="0" err="1"/>
              <a:t>notification_method</a:t>
            </a:r>
            <a:r>
              <a:rPr lang="en-US" altLang="ko-KR" dirty="0"/>
              <a:t>": ["email", "desktop"]</a:t>
            </a:r>
          </a:p>
          <a:p>
            <a:r>
              <a:rPr lang="en-US" altLang="ko-KR" dirty="0"/>
              <a:t>        },</a:t>
            </a:r>
          </a:p>
          <a:p>
            <a:endParaRPr lang="en-US" altLang="ko-KR" dirty="0"/>
          </a:p>
          <a:p>
            <a:r>
              <a:rPr lang="en-US" altLang="ko-KR" dirty="0"/>
              <a:t>        "</a:t>
            </a:r>
            <a:r>
              <a:rPr lang="en-US" altLang="ko-KR" dirty="0" err="1"/>
              <a:t>custom_settings</a:t>
            </a:r>
            <a:r>
              <a:rPr lang="en-US" altLang="ko-KR" dirty="0"/>
              <a:t>": {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user_defined_options</a:t>
            </a:r>
            <a:r>
              <a:rPr lang="en-US" altLang="ko-KR" dirty="0"/>
              <a:t>": {}  # </a:t>
            </a:r>
            <a:r>
              <a:rPr lang="ko-KR" altLang="en-US" dirty="0"/>
              <a:t>사용자가 정의하는 추가 설정 항목</a:t>
            </a:r>
          </a:p>
          <a:p>
            <a:r>
              <a:rPr lang="ko-KR" altLang="en-US" dirty="0"/>
              <a:t>        </a:t>
            </a:r>
            <a:r>
              <a:rPr lang="en-US" altLang="ko-KR" dirty="0"/>
              <a:t>}</a:t>
            </a:r>
          </a:p>
          <a:p>
            <a:r>
              <a:rPr lang="en-US" altLang="ko-KR" dirty="0"/>
              <a:t>    }</a:t>
            </a:r>
            <a:endParaRPr lang="ko-KR" altLang="en-US" dirty="0"/>
          </a:p>
        </p:txBody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70DE5177-B682-9232-56D1-44AD47740DFE}"/>
              </a:ext>
            </a:extLst>
          </p:cNvPr>
          <p:cNvSpPr txBox="1"/>
          <p:nvPr/>
        </p:nvSpPr>
        <p:spPr>
          <a:xfrm>
            <a:off x="1028700" y="3710927"/>
            <a:ext cx="7582333" cy="6209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 algn="l">
              <a:lnSpc>
                <a:spcPts val="2520"/>
              </a:lnSpc>
              <a:buFont typeface="Wingdings" panose="05000000000000000000" pitchFamily="2" charset="2"/>
              <a:buChar char="l"/>
            </a:pPr>
            <a:r>
              <a:rPr lang="en-US" altLang="ko-KR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notification_settings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: 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이메일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/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데스크톱 알림 기능 추가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.</a:t>
            </a:r>
          </a:p>
          <a:p>
            <a:pPr marL="285750" indent="-285750" algn="l">
              <a:lnSpc>
                <a:spcPts val="2520"/>
              </a:lnSpc>
              <a:buFont typeface="Wingdings" panose="05000000000000000000" pitchFamily="2" charset="2"/>
              <a:buChar char="l"/>
            </a:pPr>
            <a:r>
              <a:rPr lang="en-US" altLang="ko-KR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custom_settings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: 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사용자 정의 설정 추가 가능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.</a:t>
            </a:r>
            <a:endParaRPr lang="en-US" sz="18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7" name="TextBox 8">
            <a:extLst>
              <a:ext uri="{FF2B5EF4-FFF2-40B4-BE49-F238E27FC236}">
                <a16:creationId xmlns:a16="http://schemas.microsoft.com/office/drawing/2014/main" id="{E2FFA91B-CE5E-65DC-2F25-E3C3F4B7F32B}"/>
              </a:ext>
            </a:extLst>
          </p:cNvPr>
          <p:cNvSpPr txBox="1"/>
          <p:nvPr/>
        </p:nvSpPr>
        <p:spPr>
          <a:xfrm>
            <a:off x="1040990" y="3147150"/>
            <a:ext cx="3378610" cy="3003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Save_settings</a:t>
            </a:r>
            <a:r>
              <a:rPr 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()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추가된 내용</a:t>
            </a:r>
            <a:endParaRPr lang="en-US" sz="18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08BBA61-BB86-3DE6-6FA4-2703C99FA1BE}"/>
              </a:ext>
            </a:extLst>
          </p:cNvPr>
          <p:cNvSpPr txBox="1"/>
          <p:nvPr/>
        </p:nvSpPr>
        <p:spPr>
          <a:xfrm>
            <a:off x="1028700" y="7124700"/>
            <a:ext cx="11772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요약</a:t>
            </a:r>
            <a:r>
              <a:rPr lang="en-US" altLang="ko-KR" dirty="0"/>
              <a:t>: </a:t>
            </a:r>
            <a:r>
              <a:rPr lang="ko-KR" altLang="en-US" dirty="0"/>
              <a:t>새로운 코드에서는 </a:t>
            </a:r>
            <a:r>
              <a:rPr lang="ko-KR" altLang="en-US" b="1" dirty="0"/>
              <a:t>최적화</a:t>
            </a:r>
            <a:r>
              <a:rPr lang="en-US" altLang="ko-KR" b="1" dirty="0"/>
              <a:t>, </a:t>
            </a:r>
            <a:r>
              <a:rPr lang="ko-KR" altLang="en-US" b="1" dirty="0"/>
              <a:t>백업</a:t>
            </a:r>
            <a:r>
              <a:rPr lang="en-US" altLang="ko-KR" b="1" dirty="0"/>
              <a:t>, </a:t>
            </a:r>
            <a:r>
              <a:rPr lang="ko-KR" altLang="en-US" b="1" dirty="0"/>
              <a:t>네트워크</a:t>
            </a:r>
            <a:r>
              <a:rPr lang="en-US" altLang="ko-KR" b="1" dirty="0"/>
              <a:t>, </a:t>
            </a:r>
            <a:r>
              <a:rPr lang="ko-KR" altLang="en-US" b="1" dirty="0"/>
              <a:t>배터리</a:t>
            </a:r>
            <a:r>
              <a:rPr lang="en-US" altLang="ko-KR" b="1" dirty="0"/>
              <a:t>, </a:t>
            </a:r>
            <a:r>
              <a:rPr lang="ko-KR" altLang="en-US" b="1" dirty="0"/>
              <a:t>로그</a:t>
            </a:r>
            <a:r>
              <a:rPr lang="en-US" altLang="ko-KR" b="1" dirty="0"/>
              <a:t>, </a:t>
            </a:r>
            <a:r>
              <a:rPr lang="ko-KR" altLang="en-US" b="1" dirty="0"/>
              <a:t>알림 관리 등의 추가 기능</a:t>
            </a:r>
            <a:r>
              <a:rPr lang="ko-KR" altLang="en-US" dirty="0"/>
              <a:t>이 포함됨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284664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0509E8-5FDA-1E2B-EF5F-4D6B3EF063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49799CF8-F945-D0D4-39F3-008C245FDAE6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CF0DA1F7-8B6B-3A2D-1A0A-B8FB51D11579}"/>
              </a:ext>
            </a:extLst>
          </p:cNvPr>
          <p:cNvSpPr txBox="1"/>
          <p:nvPr/>
        </p:nvSpPr>
        <p:spPr>
          <a:xfrm>
            <a:off x="1028700" y="971550"/>
            <a:ext cx="5295900" cy="4952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altLang="ko-KR" sz="2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config_builder.py </a:t>
            </a:r>
            <a:r>
              <a:rPr lang="ko-KR" altLang="en-US" sz="28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변경점</a:t>
            </a:r>
            <a:r>
              <a:rPr lang="ko-KR" altLang="en-US" sz="2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요약</a:t>
            </a:r>
            <a:endParaRPr lang="en-US" altLang="ko-KR" sz="28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85EF3798-18FA-5DC4-15D5-622CD69EAAC5}"/>
              </a:ext>
            </a:extLst>
          </p:cNvPr>
          <p:cNvSpPr txBox="1"/>
          <p:nvPr/>
        </p:nvSpPr>
        <p:spPr>
          <a:xfrm>
            <a:off x="1662749" y="1616980"/>
            <a:ext cx="6414451" cy="3345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ko-KR" altLang="en-US" sz="2000" b="1" dirty="0"/>
              <a:t>파일 시스템 감지 기능이 추가 및</a:t>
            </a:r>
            <a:r>
              <a:rPr lang="en-US" altLang="ko-KR" sz="2000" b="1" dirty="0"/>
              <a:t> </a:t>
            </a:r>
            <a:r>
              <a:rPr lang="ko-KR" altLang="en-US" sz="2000" b="1" dirty="0"/>
              <a:t>백업 및 최적화 기능 추가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BE8694A4-C3A1-FE2F-C277-7143BF9795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7826713"/>
              </p:ext>
            </p:extLst>
          </p:nvPr>
        </p:nvGraphicFramePr>
        <p:xfrm>
          <a:off x="3810000" y="3086100"/>
          <a:ext cx="10225850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49830">
                  <a:extLst>
                    <a:ext uri="{9D8B030D-6E8A-4147-A177-3AD203B41FA5}">
                      <a16:colId xmlns:a16="http://schemas.microsoft.com/office/drawing/2014/main" val="408440488"/>
                    </a:ext>
                  </a:extLst>
                </a:gridCol>
                <a:gridCol w="3238564">
                  <a:extLst>
                    <a:ext uri="{9D8B030D-6E8A-4147-A177-3AD203B41FA5}">
                      <a16:colId xmlns:a16="http://schemas.microsoft.com/office/drawing/2014/main" val="125901355"/>
                    </a:ext>
                  </a:extLst>
                </a:gridCol>
                <a:gridCol w="4537456">
                  <a:extLst>
                    <a:ext uri="{9D8B030D-6E8A-4147-A177-3AD203B41FA5}">
                      <a16:colId xmlns:a16="http://schemas.microsoft.com/office/drawing/2014/main" val="17758877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변경 사항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기존 코드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새로운 코드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4808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운영체제 감지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Platform.system</a:t>
                      </a:r>
                      <a:r>
                        <a:rPr lang="en-US" altLang="ko-KR" dirty="0"/>
                        <a:t>() </a:t>
                      </a:r>
                      <a:r>
                        <a:rPr lang="ko-KR" altLang="en-US" dirty="0"/>
                        <a:t>사용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“Linux”</a:t>
                      </a:r>
                      <a:r>
                        <a:rPr lang="ko-KR" altLang="en-US" dirty="0"/>
                        <a:t>로 고정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45939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디스크 사용량 정보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디스크 사용률만 포함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전체 용량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사용량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남은 용량까지 추가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90102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파일 시스템 유형 감지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-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Df</a:t>
                      </a:r>
                      <a:r>
                        <a:rPr lang="en-US" altLang="ko-KR" dirty="0"/>
                        <a:t> –T / </a:t>
                      </a:r>
                      <a:r>
                        <a:rPr lang="ko-KR" altLang="en-US" dirty="0"/>
                        <a:t>로 감지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00797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최적화 기능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캐시 최적화만 포함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CPU, </a:t>
                      </a:r>
                      <a:r>
                        <a:rPr lang="ko-KR" altLang="en-US" dirty="0"/>
                        <a:t>메모리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디스크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네트워크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배터리 추가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49781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백업 설정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Auto_backup</a:t>
                      </a:r>
                      <a:r>
                        <a:rPr lang="en-US" altLang="ko-KR" dirty="0"/>
                        <a:t>: True </a:t>
                      </a:r>
                      <a:r>
                        <a:rPr lang="ko-KR" altLang="en-US" dirty="0"/>
                        <a:t>설정만 포함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백업 위치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주기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형식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복원 지점 개수 추가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71700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로그관리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-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로그 파일 경로 및 크기 제한 추가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3473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알림 기능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-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이메일</a:t>
                      </a:r>
                      <a:r>
                        <a:rPr lang="en-US" altLang="ko-KR" dirty="0"/>
                        <a:t>/</a:t>
                      </a:r>
                      <a:r>
                        <a:rPr lang="ko-KR" altLang="en-US" dirty="0"/>
                        <a:t>데스크톱 알림 기능 추가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4129148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ADFFF632-EF19-6711-DD58-3B8A96F5715E}"/>
              </a:ext>
            </a:extLst>
          </p:cNvPr>
          <p:cNvSpPr txBox="1"/>
          <p:nvPr/>
        </p:nvSpPr>
        <p:spPr>
          <a:xfrm>
            <a:off x="3810000" y="6362700"/>
            <a:ext cx="3911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방화벽 관련 내용 아직 추가되지 않음</a:t>
            </a:r>
          </a:p>
        </p:txBody>
      </p:sp>
    </p:spTree>
    <p:extLst>
      <p:ext uri="{BB962C8B-B14F-4D97-AF65-F5344CB8AC3E}">
        <p14:creationId xmlns:p14="http://schemas.microsoft.com/office/powerpoint/2010/main" val="5085303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66AAABF-DCA1-F613-37AF-740B27C7A0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" y="738"/>
            <a:ext cx="18287997" cy="2363932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2193285" y="52"/>
            <a:ext cx="6094715" cy="2364618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961667" y="-7961666"/>
            <a:ext cx="2364669" cy="18288002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38151" y="1479"/>
            <a:ext cx="6455133" cy="236319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76810798-EFA7-41D1-0766-493001979A6A}"/>
              </a:ext>
            </a:extLst>
          </p:cNvPr>
          <p:cNvSpPr txBox="1"/>
          <p:nvPr/>
        </p:nvSpPr>
        <p:spPr>
          <a:xfrm>
            <a:off x="1049571" y="529740"/>
            <a:ext cx="10636950" cy="13478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lvl="0" inden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b="1" u="none" strike="noStrike">
                <a:solidFill>
                  <a:srgbClr val="FFFFFF"/>
                </a:solidFill>
                <a:latin typeface="+mj-lt"/>
                <a:ea typeface="+mj-ea"/>
                <a:cs typeface="+mj-cs"/>
                <a:sym typeface="Source Han Sans KR Bold"/>
              </a:rPr>
              <a:t>Settin</a:t>
            </a:r>
            <a:r>
              <a:rPr lang="en-US" sz="6000" b="1">
                <a:solidFill>
                  <a:srgbClr val="FFFFFF"/>
                </a:solidFill>
                <a:latin typeface="+mj-lt"/>
                <a:ea typeface="+mj-ea"/>
                <a:cs typeface="+mj-cs"/>
                <a:sym typeface="Source Han Sans KR Bold"/>
              </a:rPr>
              <a:t>gs.json</a:t>
            </a:r>
            <a:endParaRPr lang="en-US" sz="6000" b="1" u="none" strike="noStrike">
              <a:solidFill>
                <a:srgbClr val="FFFFFF"/>
              </a:solidFill>
              <a:latin typeface="+mj-lt"/>
              <a:ea typeface="+mj-ea"/>
              <a:cs typeface="+mj-cs"/>
              <a:sym typeface="Inter Bold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0A1786FD-4100-D7F4-2B15-99571DADCB1C}"/>
              </a:ext>
            </a:extLst>
          </p:cNvPr>
          <p:cNvSpPr txBox="1"/>
          <p:nvPr/>
        </p:nvSpPr>
        <p:spPr>
          <a:xfrm>
            <a:off x="12857260" y="580836"/>
            <a:ext cx="4937759" cy="12456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ko-KR" altLang="en-US" sz="3000" b="1">
                <a:solidFill>
                  <a:srgbClr val="FFFFFF"/>
                </a:solidFill>
                <a:sym typeface="Source Han Sans KR Bold"/>
              </a:rPr>
              <a:t>결과물</a:t>
            </a:r>
            <a:endParaRPr lang="en-US" sz="3000" b="1">
              <a:solidFill>
                <a:srgbClr val="FFFFFF"/>
              </a:solidFill>
              <a:sym typeface="Source Han Sans KR Bold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02C01A48-EBAC-231F-B386-C702DF9D62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622" y="3903652"/>
            <a:ext cx="7696632" cy="473342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F40013A-C266-B3B6-100F-0A9A250129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7747" y="3958382"/>
            <a:ext cx="7696631" cy="4733427"/>
          </a:xfrm>
          <a:prstGeom prst="rect">
            <a:avLst/>
          </a:prstGeom>
        </p:spPr>
      </p:pic>
      <p:sp>
        <p:nvSpPr>
          <p:cNvPr id="2" name="Freeform 2">
            <a:extLst>
              <a:ext uri="{FF2B5EF4-FFF2-40B4-BE49-F238E27FC236}">
                <a16:creationId xmlns:a16="http://schemas.microsoft.com/office/drawing/2014/main" id="{0DDEDB54-524D-216E-6065-01717140CF66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51797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9742BC-6B4F-E3DE-F81B-CFB5AB4508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BCDE1AFD-42FB-4510-FB28-8203023DC2AE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6E896CAF-2151-7B49-A788-2664F2E89D05}"/>
              </a:ext>
            </a:extLst>
          </p:cNvPr>
          <p:cNvSpPr txBox="1"/>
          <p:nvPr/>
        </p:nvSpPr>
        <p:spPr>
          <a:xfrm>
            <a:off x="992256" y="2985056"/>
            <a:ext cx="10858501" cy="25367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１．</a:t>
            </a:r>
            <a:r>
              <a:rPr lang="ko-KR" altLang="en-US" dirty="0"/>
              <a:t>서비스 비활성화</a:t>
            </a:r>
            <a:endParaRPr lang="en-US" altLang="ko-KR" sz="1800" dirty="0">
              <a:solidFill>
                <a:srgbClr val="000000"/>
              </a:solidFill>
              <a:latin typeface="+mn-ea"/>
              <a:cs typeface="Source Han Sans KR"/>
              <a:sym typeface="Source Han Sans KR"/>
            </a:endParaRPr>
          </a:p>
          <a:p>
            <a:pPr algn="l">
              <a:lnSpc>
                <a:spcPts val="2520"/>
              </a:lnSpc>
            </a:pP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	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기능</a:t>
            </a: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: 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부팅 시 자동으로 실행되는 불필요한 서비스 중지</a:t>
            </a:r>
            <a:endParaRPr lang="en-US" altLang="ko-KR" dirty="0">
              <a:solidFill>
                <a:srgbClr val="000000"/>
              </a:solidFill>
              <a:latin typeface="+mn-ea"/>
              <a:cs typeface="Source Han Sans KR"/>
              <a:sym typeface="Source Han Sans KR"/>
            </a:endParaRPr>
          </a:p>
          <a:p>
            <a:pPr algn="l">
              <a:lnSpc>
                <a:spcPts val="2520"/>
              </a:lnSpc>
            </a:pP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	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예시 명령어</a:t>
            </a: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:</a:t>
            </a:r>
            <a:r>
              <a:rPr lang="en-US" altLang="ko-KR" dirty="0" err="1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systemctl</a:t>
            </a: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 disable </a:t>
            </a:r>
            <a:r>
              <a:rPr lang="en-US" altLang="ko-KR" dirty="0" err="1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bluetoothsystemctl</a:t>
            </a: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 stop Bluetooth</a:t>
            </a:r>
          </a:p>
          <a:p>
            <a:pPr algn="l">
              <a:lnSpc>
                <a:spcPts val="2520"/>
              </a:lnSpc>
            </a:pP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	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효과</a:t>
            </a: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: 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메모리 및 </a:t>
            </a: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CPU 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리소스 절약</a:t>
            </a:r>
            <a:endParaRPr lang="en-US" altLang="ko-KR" dirty="0">
              <a:solidFill>
                <a:srgbClr val="000000"/>
              </a:solidFill>
              <a:latin typeface="+mn-ea"/>
              <a:cs typeface="Source Han Sans KR"/>
              <a:sym typeface="Source Han Sans KR"/>
            </a:endParaRPr>
          </a:p>
          <a:p>
            <a:pPr algn="l">
              <a:lnSpc>
                <a:spcPts val="2520"/>
              </a:lnSpc>
            </a:pPr>
            <a:r>
              <a:rPr lang="ko-KR" altLang="en-US" dirty="0">
                <a:latin typeface="+mn-ea"/>
              </a:rPr>
              <a:t>２．　</a:t>
            </a:r>
            <a:r>
              <a:rPr lang="en-US" altLang="ko-KR" dirty="0"/>
              <a:t>Zombie </a:t>
            </a:r>
            <a:r>
              <a:rPr lang="ko-KR" altLang="en-US" dirty="0"/>
              <a:t>프로세스 제거</a:t>
            </a:r>
            <a:endParaRPr lang="en-US" altLang="ko-KR" dirty="0">
              <a:latin typeface="+mn-ea"/>
            </a:endParaRPr>
          </a:p>
          <a:p>
            <a:pPr algn="l">
              <a:lnSpc>
                <a:spcPts val="2520"/>
              </a:lnSpc>
            </a:pPr>
            <a:r>
              <a:rPr lang="en-US" altLang="ko-KR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	</a:t>
            </a:r>
            <a:r>
              <a:rPr lang="ko-KR" altLang="en-US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기능</a:t>
            </a:r>
            <a:r>
              <a:rPr lang="en-US" altLang="ko-KR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: </a:t>
            </a:r>
            <a:r>
              <a:rPr lang="ko-KR" altLang="en-US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비정상적으로 종료된 프로세스를 강제 종료</a:t>
            </a:r>
            <a:endParaRPr lang="en-US" altLang="ko-KR" sz="1800" dirty="0">
              <a:solidFill>
                <a:srgbClr val="000000"/>
              </a:solidFill>
              <a:latin typeface="+mn-ea"/>
              <a:cs typeface="Source Han Sans KR"/>
              <a:sym typeface="Source Han Sans KR"/>
            </a:endParaRPr>
          </a:p>
          <a:p>
            <a:pPr algn="l">
              <a:lnSpc>
                <a:spcPts val="2520"/>
              </a:lnSpc>
            </a:pP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	</a:t>
            </a:r>
            <a:r>
              <a:rPr lang="ko-KR" altLang="en-US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예시 명령어</a:t>
            </a:r>
            <a:r>
              <a:rPr lang="en-US" altLang="ko-KR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:kill -9 &lt;PID&gt;</a:t>
            </a:r>
          </a:p>
          <a:p>
            <a:pPr algn="l">
              <a:lnSpc>
                <a:spcPts val="2520"/>
              </a:lnSpc>
            </a:pP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	</a:t>
            </a:r>
            <a:r>
              <a:rPr lang="ko-KR" altLang="en-US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효과</a:t>
            </a:r>
            <a:r>
              <a:rPr lang="en-US" altLang="ko-KR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: </a:t>
            </a:r>
            <a:r>
              <a:rPr lang="ko-KR" altLang="en-US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시스템 자원 낭비 방지</a:t>
            </a:r>
            <a:endParaRPr lang="en-US" sz="1800" dirty="0">
              <a:solidFill>
                <a:srgbClr val="000000"/>
              </a:solidFill>
              <a:latin typeface="+mn-ea"/>
              <a:cs typeface="Source Han Sans KR"/>
              <a:sym typeface="Source Han Sans KR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DA7D0A33-9290-3DFC-0065-F18A5DAD7114}"/>
              </a:ext>
            </a:extLst>
          </p:cNvPr>
          <p:cNvSpPr txBox="1"/>
          <p:nvPr/>
        </p:nvSpPr>
        <p:spPr>
          <a:xfrm>
            <a:off x="1028698" y="2337691"/>
            <a:ext cx="4914901" cy="2991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b="1" dirty="0"/>
              <a:t>불필요한 서비스 및 프로세스 관리</a:t>
            </a:r>
            <a:endParaRPr lang="en-US" sz="1800" b="1" dirty="0">
              <a:solidFill>
                <a:srgbClr val="000000"/>
              </a:solidFill>
              <a:latin typeface="+mn-ea"/>
              <a:cs typeface="Source Han Sans KR Bold"/>
              <a:sym typeface="Source Han Sans KR Bold"/>
            </a:endParaRP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BB1D4275-4CA6-0745-46D5-8F6ADAF8450C}"/>
              </a:ext>
            </a:extLst>
          </p:cNvPr>
          <p:cNvSpPr txBox="1"/>
          <p:nvPr/>
        </p:nvSpPr>
        <p:spPr>
          <a:xfrm>
            <a:off x="1028700" y="971550"/>
            <a:ext cx="3487043" cy="4931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기능 정의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D2CE4F9B-F120-9485-BBDF-973419375201}"/>
              </a:ext>
            </a:extLst>
          </p:cNvPr>
          <p:cNvSpPr txBox="1"/>
          <p:nvPr/>
        </p:nvSpPr>
        <p:spPr>
          <a:xfrm>
            <a:off x="1662749" y="1616980"/>
            <a:ext cx="3716313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핵심 기능의 구체화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4" name="TextBox 7">
            <a:extLst>
              <a:ext uri="{FF2B5EF4-FFF2-40B4-BE49-F238E27FC236}">
                <a16:creationId xmlns:a16="http://schemas.microsoft.com/office/drawing/2014/main" id="{DF459459-4EF0-EF30-B54A-94A4784D9027}"/>
              </a:ext>
            </a:extLst>
          </p:cNvPr>
          <p:cNvSpPr txBox="1"/>
          <p:nvPr/>
        </p:nvSpPr>
        <p:spPr>
          <a:xfrm>
            <a:off x="1028699" y="6523991"/>
            <a:ext cx="9751944" cy="12543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2520"/>
              </a:lnSpc>
              <a:buAutoNum type="arabicDbPeriod"/>
            </a:pPr>
            <a:r>
              <a:rPr lang="en-US" altLang="ko-KR" dirty="0"/>
              <a:t>Crontab </a:t>
            </a:r>
            <a:r>
              <a:rPr lang="ko-KR" altLang="en-US" dirty="0"/>
              <a:t>활용</a:t>
            </a:r>
            <a:r>
              <a:rPr lang="en-US" altLang="ko-KR" dirty="0">
                <a:latin typeface="+mn-ea"/>
              </a:rPr>
              <a:t>	</a:t>
            </a:r>
          </a:p>
          <a:p>
            <a:pPr algn="l">
              <a:lnSpc>
                <a:spcPts val="2520"/>
              </a:lnSpc>
            </a:pPr>
            <a:r>
              <a:rPr lang="en-US" altLang="ko-KR" dirty="0">
                <a:latin typeface="+mn-ea"/>
              </a:rPr>
              <a:t>	</a:t>
            </a:r>
            <a:r>
              <a:rPr lang="ko-KR" altLang="en-US" dirty="0">
                <a:latin typeface="+mn-ea"/>
              </a:rPr>
              <a:t>기능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>
                <a:latin typeface="+mn-ea"/>
              </a:rPr>
              <a:t>주기적인 작업 자동화 </a:t>
            </a:r>
            <a:r>
              <a:rPr lang="en-US" altLang="ko-KR" dirty="0">
                <a:latin typeface="+mn-ea"/>
              </a:rPr>
              <a:t>(</a:t>
            </a:r>
            <a:r>
              <a:rPr lang="ko-KR" altLang="en-US" dirty="0">
                <a:latin typeface="+mn-ea"/>
              </a:rPr>
              <a:t>예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>
                <a:latin typeface="+mn-ea"/>
              </a:rPr>
              <a:t>캐시 정리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서비스 재시작</a:t>
            </a:r>
            <a:r>
              <a:rPr lang="en-US" altLang="ko-KR" dirty="0">
                <a:latin typeface="+mn-ea"/>
              </a:rPr>
              <a:t>)</a:t>
            </a:r>
          </a:p>
          <a:p>
            <a:pPr algn="l">
              <a:lnSpc>
                <a:spcPts val="2520"/>
              </a:lnSpc>
            </a:pPr>
            <a:r>
              <a:rPr lang="en-US" altLang="ko-KR" dirty="0">
                <a:latin typeface="+mn-ea"/>
              </a:rPr>
              <a:t>	</a:t>
            </a:r>
            <a:r>
              <a:rPr lang="ko-KR" altLang="en-US" dirty="0">
                <a:latin typeface="+mn-ea"/>
              </a:rPr>
              <a:t>예시 명령어</a:t>
            </a:r>
            <a:r>
              <a:rPr lang="en-US" altLang="ko-KR" dirty="0">
                <a:latin typeface="+mn-ea"/>
              </a:rPr>
              <a:t>:crontab -e0 3 * * * /</a:t>
            </a:r>
            <a:r>
              <a:rPr lang="en-US" altLang="ko-KR" dirty="0" err="1">
                <a:latin typeface="+mn-ea"/>
              </a:rPr>
              <a:t>usr</a:t>
            </a:r>
            <a:r>
              <a:rPr lang="en-US" altLang="ko-KR" dirty="0">
                <a:latin typeface="+mn-ea"/>
              </a:rPr>
              <a:t>/</a:t>
            </a:r>
            <a:r>
              <a:rPr lang="en-US" altLang="ko-KR" dirty="0" err="1">
                <a:latin typeface="+mn-ea"/>
              </a:rPr>
              <a:t>sbin</a:t>
            </a:r>
            <a:r>
              <a:rPr lang="en-US" altLang="ko-KR" dirty="0">
                <a:latin typeface="+mn-ea"/>
              </a:rPr>
              <a:t>/</a:t>
            </a:r>
            <a:r>
              <a:rPr lang="en-US" altLang="ko-KR" dirty="0" err="1">
                <a:latin typeface="+mn-ea"/>
              </a:rPr>
              <a:t>cron.daily</a:t>
            </a:r>
            <a:endParaRPr lang="en-US" altLang="ko-KR" dirty="0">
              <a:latin typeface="+mn-ea"/>
            </a:endParaRPr>
          </a:p>
          <a:p>
            <a:pPr algn="l">
              <a:lnSpc>
                <a:spcPts val="2520"/>
              </a:lnSpc>
            </a:pPr>
            <a:r>
              <a:rPr lang="en-US" altLang="ko-KR" dirty="0">
                <a:latin typeface="+mn-ea"/>
              </a:rPr>
              <a:t>	</a:t>
            </a:r>
            <a:r>
              <a:rPr lang="ko-KR" altLang="en-US" dirty="0">
                <a:latin typeface="+mn-ea"/>
              </a:rPr>
              <a:t>효과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>
                <a:latin typeface="+mn-ea"/>
              </a:rPr>
              <a:t>시스템 유지보수 자동화 및 안정성 확보</a:t>
            </a:r>
            <a:endParaRPr lang="en-US" sz="1800" dirty="0">
              <a:solidFill>
                <a:srgbClr val="000000"/>
              </a:solidFill>
              <a:latin typeface="+mn-ea"/>
              <a:cs typeface="Source Han Sans KR"/>
              <a:sym typeface="Source Han Sans KR"/>
            </a:endParaRPr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CA502B5A-A126-203E-6E4E-9E1F2016A047}"/>
              </a:ext>
            </a:extLst>
          </p:cNvPr>
          <p:cNvSpPr txBox="1"/>
          <p:nvPr/>
        </p:nvSpPr>
        <p:spPr>
          <a:xfrm>
            <a:off x="992256" y="5878130"/>
            <a:ext cx="2019300" cy="2991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b="1" dirty="0"/>
              <a:t>자동화 및 스케줄링</a:t>
            </a:r>
            <a:endParaRPr lang="en-US" sz="1800" b="1" dirty="0">
              <a:solidFill>
                <a:srgbClr val="000000"/>
              </a:solidFill>
              <a:latin typeface="+mn-ea"/>
              <a:cs typeface="Source Han Sans KR Bold"/>
              <a:sym typeface="Source Han Sans KR Bold"/>
            </a:endParaRPr>
          </a:p>
        </p:txBody>
      </p:sp>
    </p:spTree>
    <p:extLst>
      <p:ext uri="{BB962C8B-B14F-4D97-AF65-F5344CB8AC3E}">
        <p14:creationId xmlns:p14="http://schemas.microsoft.com/office/powerpoint/2010/main" val="25127244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9D2B3A-853A-AFF8-051C-9E54328C80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4A528B44-8DEB-DAC3-1AA6-58D758F8A847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B1DC6A60-733C-CD14-B0F9-DF77355368C9}"/>
              </a:ext>
            </a:extLst>
          </p:cNvPr>
          <p:cNvSpPr txBox="1"/>
          <p:nvPr/>
        </p:nvSpPr>
        <p:spPr>
          <a:xfrm>
            <a:off x="1028700" y="971550"/>
            <a:ext cx="6286500" cy="50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 u="none" strike="noStrike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Settings.json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2CF4F5DD-C71E-42DD-A8DB-FDA6621F32E8}"/>
              </a:ext>
            </a:extLst>
          </p:cNvPr>
          <p:cNvSpPr txBox="1"/>
          <p:nvPr/>
        </p:nvSpPr>
        <p:spPr>
          <a:xfrm>
            <a:off x="1662749" y="1616980"/>
            <a:ext cx="479725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altLang="ko-KR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Settings.json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분석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</a:t>
            </a:r>
            <a:r>
              <a:rPr lang="en-US" altLang="ko-KR" sz="20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1️⃣ : </a:t>
            </a:r>
            <a:r>
              <a:rPr lang="ko-KR" altLang="en-US" sz="20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정보</a:t>
            </a:r>
            <a:r>
              <a:rPr lang="en-US" altLang="ko-KR" sz="20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, </a:t>
            </a:r>
            <a:r>
              <a:rPr lang="ko-KR" altLang="en-US" sz="2000" dirty="0"/>
              <a:t>✅</a:t>
            </a:r>
            <a:r>
              <a:rPr lang="en-US" altLang="ko-KR" sz="2000" dirty="0"/>
              <a:t>: </a:t>
            </a:r>
            <a:r>
              <a:rPr lang="ko-KR" altLang="en-US" sz="2000" dirty="0"/>
              <a:t>효과</a:t>
            </a:r>
            <a:r>
              <a:rPr lang="en-US" altLang="ko-KR" sz="2000" dirty="0"/>
              <a:t>)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F7546060-5B40-1713-216C-FA7337CADEC0}"/>
              </a:ext>
            </a:extLst>
          </p:cNvPr>
          <p:cNvSpPr txBox="1"/>
          <p:nvPr/>
        </p:nvSpPr>
        <p:spPr>
          <a:xfrm>
            <a:off x="2057400" y="2904752"/>
            <a:ext cx="6730975" cy="25445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1️⃣ 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시스템 정보 수집 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(</a:t>
            </a:r>
            <a:r>
              <a:rPr lang="en-US" altLang="ko-KR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system_info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)</a:t>
            </a:r>
          </a:p>
          <a:p>
            <a:pPr marL="285750" indent="-285750" algn="l">
              <a:lnSpc>
                <a:spcPts val="2520"/>
              </a:lnSpc>
              <a:buFont typeface="Wingdings" panose="05000000000000000000" pitchFamily="2" charset="2"/>
              <a:buChar char="l"/>
            </a:pP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운영체제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: Linux</a:t>
            </a:r>
          </a:p>
          <a:p>
            <a:pPr marL="285750" indent="-285750" algn="l">
              <a:lnSpc>
                <a:spcPts val="2520"/>
              </a:lnSpc>
              <a:buFont typeface="Wingdings" panose="05000000000000000000" pitchFamily="2" charset="2"/>
              <a:buChar char="l"/>
            </a:pP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아키텍처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: 64bit</a:t>
            </a:r>
          </a:p>
          <a:p>
            <a:pPr marL="285750" indent="-285750" algn="l">
              <a:lnSpc>
                <a:spcPts val="2520"/>
              </a:lnSpc>
              <a:buFont typeface="Wingdings" panose="05000000000000000000" pitchFamily="2" charset="2"/>
              <a:buChar char="l"/>
            </a:pP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CPU 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개수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: 2</a:t>
            </a:r>
          </a:p>
          <a:p>
            <a:pPr marL="285750" indent="-285750" algn="l">
              <a:lnSpc>
                <a:spcPts val="2520"/>
              </a:lnSpc>
              <a:buFont typeface="Wingdings" panose="05000000000000000000" pitchFamily="2" charset="2"/>
              <a:buChar char="l"/>
            </a:pP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메모리 크기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: 3.78GB</a:t>
            </a:r>
          </a:p>
          <a:p>
            <a:pPr marL="285750" indent="-285750" algn="l">
              <a:lnSpc>
                <a:spcPts val="2520"/>
              </a:lnSpc>
              <a:buFont typeface="Wingdings" panose="05000000000000000000" pitchFamily="2" charset="2"/>
              <a:buChar char="l"/>
            </a:pP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디스크 사용량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: 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총 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19.02GB 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중 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11.85GB 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사용 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(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사용률 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65.7%)</a:t>
            </a:r>
          </a:p>
          <a:p>
            <a:pPr marL="285750" indent="-285750" algn="l">
              <a:lnSpc>
                <a:spcPts val="2520"/>
              </a:lnSpc>
              <a:buFont typeface="Wingdings" panose="05000000000000000000" pitchFamily="2" charset="2"/>
              <a:buChar char="l"/>
            </a:pP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네트워크 인터페이스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: lo, ens33 (loopback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과 물리적 인터페이스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)</a:t>
            </a:r>
          </a:p>
          <a:p>
            <a:pPr marL="285750" indent="-285750" algn="l">
              <a:lnSpc>
                <a:spcPts val="2520"/>
              </a:lnSpc>
              <a:buFont typeface="Wingdings" panose="05000000000000000000" pitchFamily="2" charset="2"/>
              <a:buChar char="l"/>
            </a:pP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파일 시스템 유형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: ext4</a:t>
            </a:r>
            <a:endParaRPr lang="en-US" sz="18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27DEEED-D5B6-6F48-3BF1-499E76D697D5}"/>
              </a:ext>
            </a:extLst>
          </p:cNvPr>
          <p:cNvSpPr txBox="1"/>
          <p:nvPr/>
        </p:nvSpPr>
        <p:spPr>
          <a:xfrm>
            <a:off x="11811000" y="2651575"/>
            <a:ext cx="3315132" cy="56323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/>
              <a:t>"</a:t>
            </a:r>
            <a:r>
              <a:rPr lang="en-US" altLang="ko-KR" dirty="0" err="1"/>
              <a:t>system_info</a:t>
            </a:r>
            <a:r>
              <a:rPr lang="en-US" altLang="ko-KR" dirty="0"/>
              <a:t>": {</a:t>
            </a:r>
          </a:p>
          <a:p>
            <a:r>
              <a:rPr lang="en-US" altLang="ko-KR" dirty="0"/>
              <a:t>        "</a:t>
            </a:r>
            <a:r>
              <a:rPr lang="en-US" altLang="ko-KR" dirty="0" err="1"/>
              <a:t>os</a:t>
            </a:r>
            <a:r>
              <a:rPr lang="en-US" altLang="ko-KR" dirty="0"/>
              <a:t>": "Linux",</a:t>
            </a:r>
          </a:p>
          <a:p>
            <a:r>
              <a:rPr lang="en-US" altLang="ko-KR" dirty="0"/>
              <a:t>        "architecture": "64bit",</a:t>
            </a:r>
          </a:p>
          <a:p>
            <a:r>
              <a:rPr lang="en-US" altLang="ko-KR" dirty="0"/>
              <a:t>        "</a:t>
            </a:r>
            <a:r>
              <a:rPr lang="en-US" altLang="ko-KR" dirty="0" err="1"/>
              <a:t>cpu_count</a:t>
            </a:r>
            <a:r>
              <a:rPr lang="en-US" altLang="ko-KR" dirty="0"/>
              <a:t>": 2,</a:t>
            </a:r>
          </a:p>
          <a:p>
            <a:r>
              <a:rPr lang="en-US" altLang="ko-KR" dirty="0"/>
              <a:t>        "</a:t>
            </a:r>
            <a:r>
              <a:rPr lang="en-US" altLang="ko-KR" dirty="0" err="1"/>
              <a:t>memory_total_gb</a:t>
            </a:r>
            <a:r>
              <a:rPr lang="en-US" altLang="ko-KR" dirty="0"/>
              <a:t>": 3.78,</a:t>
            </a:r>
          </a:p>
          <a:p>
            <a:r>
              <a:rPr lang="en-US" altLang="ko-KR" dirty="0"/>
              <a:t>        "</a:t>
            </a:r>
            <a:r>
              <a:rPr lang="en-US" altLang="ko-KR" dirty="0" err="1"/>
              <a:t>disk_usage</a:t>
            </a:r>
            <a:r>
              <a:rPr lang="en-US" altLang="ko-KR" dirty="0"/>
              <a:t>": {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total_gb</a:t>
            </a:r>
            <a:r>
              <a:rPr lang="en-US" altLang="ko-KR" dirty="0"/>
              <a:t>": 19.02,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used_gb</a:t>
            </a:r>
            <a:r>
              <a:rPr lang="en-US" altLang="ko-KR" dirty="0"/>
              <a:t>": 11.85,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free_gb</a:t>
            </a:r>
            <a:r>
              <a:rPr lang="en-US" altLang="ko-KR" dirty="0"/>
              <a:t>": 6.19,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usage_percent</a:t>
            </a:r>
            <a:r>
              <a:rPr lang="en-US" altLang="ko-KR" dirty="0"/>
              <a:t>": 65.7</a:t>
            </a:r>
          </a:p>
          <a:p>
            <a:r>
              <a:rPr lang="en-US" altLang="ko-KR" dirty="0"/>
              <a:t>        },</a:t>
            </a:r>
          </a:p>
          <a:p>
            <a:r>
              <a:rPr lang="en-US" altLang="ko-KR" dirty="0"/>
              <a:t>        "</a:t>
            </a:r>
            <a:r>
              <a:rPr lang="en-US" altLang="ko-KR" dirty="0" err="1"/>
              <a:t>network_interfaces</a:t>
            </a:r>
            <a:r>
              <a:rPr lang="en-US" altLang="ko-KR" dirty="0"/>
              <a:t>": [</a:t>
            </a:r>
          </a:p>
          <a:p>
            <a:r>
              <a:rPr lang="en-US" altLang="ko-KR" dirty="0"/>
              <a:t>            "lo",</a:t>
            </a:r>
          </a:p>
          <a:p>
            <a:r>
              <a:rPr lang="en-US" altLang="ko-KR" dirty="0"/>
              <a:t>            "ens33"</a:t>
            </a:r>
          </a:p>
          <a:p>
            <a:r>
              <a:rPr lang="en-US" altLang="ko-KR" dirty="0"/>
              <a:t>        ],</a:t>
            </a:r>
          </a:p>
          <a:p>
            <a:r>
              <a:rPr lang="en-US" altLang="ko-KR" dirty="0"/>
              <a:t>        "filesystem": {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root_partition</a:t>
            </a:r>
            <a:r>
              <a:rPr lang="en-US" altLang="ko-KR" dirty="0"/>
              <a:t>": "/",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filesystem_type</a:t>
            </a:r>
            <a:r>
              <a:rPr lang="en-US" altLang="ko-KR" dirty="0"/>
              <a:t>": "ext4"</a:t>
            </a:r>
          </a:p>
          <a:p>
            <a:r>
              <a:rPr lang="en-US" altLang="ko-KR" dirty="0"/>
              <a:t>        }</a:t>
            </a:r>
          </a:p>
          <a:p>
            <a:r>
              <a:rPr lang="en-US" altLang="ko-KR" dirty="0"/>
              <a:t>    }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96EE95D-558A-DA71-ACBB-4A340E3AD283}"/>
              </a:ext>
            </a:extLst>
          </p:cNvPr>
          <p:cNvSpPr txBox="1"/>
          <p:nvPr/>
        </p:nvSpPr>
        <p:spPr>
          <a:xfrm>
            <a:off x="1905000" y="6074176"/>
            <a:ext cx="5715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✅ 시스템 정보 수집 및 기록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/>
              <a:t>운영체제</a:t>
            </a:r>
            <a:r>
              <a:rPr lang="en-US" altLang="ko-KR" dirty="0"/>
              <a:t>, CPU, </a:t>
            </a:r>
            <a:r>
              <a:rPr lang="ko-KR" altLang="en-US" dirty="0"/>
              <a:t>메모리</a:t>
            </a:r>
            <a:r>
              <a:rPr lang="en-US" altLang="ko-KR" dirty="0"/>
              <a:t>, </a:t>
            </a:r>
            <a:r>
              <a:rPr lang="ko-KR" altLang="en-US" dirty="0"/>
              <a:t>디스크 상태 자동 확인</a:t>
            </a:r>
          </a:p>
        </p:txBody>
      </p:sp>
    </p:spTree>
    <p:extLst>
      <p:ext uri="{BB962C8B-B14F-4D97-AF65-F5344CB8AC3E}">
        <p14:creationId xmlns:p14="http://schemas.microsoft.com/office/powerpoint/2010/main" val="29370830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7AD474-D1B0-5F01-525D-2146827652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8EDF061E-751A-16A2-4B31-4ADB2C2B030F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1FF53CA0-6AB1-BAD0-538C-4B3C18DF5B06}"/>
              </a:ext>
            </a:extLst>
          </p:cNvPr>
          <p:cNvSpPr txBox="1"/>
          <p:nvPr/>
        </p:nvSpPr>
        <p:spPr>
          <a:xfrm>
            <a:off x="1028700" y="971550"/>
            <a:ext cx="6286500" cy="50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 u="none" strike="noStrike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Settings.json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DDE66CD-AE1C-41C1-A6D0-70FA0B6810C0}"/>
              </a:ext>
            </a:extLst>
          </p:cNvPr>
          <p:cNvSpPr txBox="1"/>
          <p:nvPr/>
        </p:nvSpPr>
        <p:spPr>
          <a:xfrm>
            <a:off x="10972802" y="424576"/>
            <a:ext cx="5029200" cy="97872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/>
              <a:t>"</a:t>
            </a:r>
            <a:r>
              <a:rPr lang="en-US" altLang="ko-KR" dirty="0" err="1"/>
              <a:t>optimizer_settings</a:t>
            </a:r>
            <a:r>
              <a:rPr lang="en-US" altLang="ko-KR" dirty="0"/>
              <a:t>": {</a:t>
            </a:r>
          </a:p>
          <a:p>
            <a:r>
              <a:rPr lang="en-US" altLang="ko-KR" dirty="0"/>
              <a:t>        "</a:t>
            </a:r>
            <a:r>
              <a:rPr lang="en-US" altLang="ko-KR" dirty="0" err="1"/>
              <a:t>cpu_optimization</a:t>
            </a:r>
            <a:r>
              <a:rPr lang="en-US" altLang="ko-KR" dirty="0"/>
              <a:t>": {</a:t>
            </a:r>
          </a:p>
          <a:p>
            <a:r>
              <a:rPr lang="en-US" altLang="ko-KR" dirty="0"/>
              <a:t>            "enable": true,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priority_processes</a:t>
            </a:r>
            <a:r>
              <a:rPr lang="en-US" altLang="ko-KR" dirty="0"/>
              <a:t>": [</a:t>
            </a:r>
          </a:p>
          <a:p>
            <a:r>
              <a:rPr lang="en-US" altLang="ko-KR" dirty="0"/>
              <a:t>                "python",</a:t>
            </a:r>
          </a:p>
          <a:p>
            <a:r>
              <a:rPr lang="en-US" altLang="ko-KR" dirty="0"/>
              <a:t>                "chrome"</a:t>
            </a:r>
          </a:p>
          <a:p>
            <a:r>
              <a:rPr lang="en-US" altLang="ko-KR" dirty="0"/>
              <a:t>            ]</a:t>
            </a:r>
          </a:p>
          <a:p>
            <a:r>
              <a:rPr lang="en-US" altLang="ko-KR" dirty="0"/>
              <a:t>        },</a:t>
            </a:r>
          </a:p>
          <a:p>
            <a:r>
              <a:rPr lang="en-US" altLang="ko-KR" dirty="0"/>
              <a:t>        "</a:t>
            </a:r>
            <a:r>
              <a:rPr lang="en-US" altLang="ko-KR" dirty="0" err="1"/>
              <a:t>memory_optimization</a:t>
            </a:r>
            <a:r>
              <a:rPr lang="en-US" altLang="ko-KR" dirty="0"/>
              <a:t>": {</a:t>
            </a:r>
          </a:p>
          <a:p>
            <a:r>
              <a:rPr lang="en-US" altLang="ko-KR" dirty="0"/>
              <a:t>            "enable": true,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max_cache_size_mb</a:t>
            </a:r>
            <a:r>
              <a:rPr lang="en-US" altLang="ko-KR" dirty="0"/>
              <a:t>": 1024,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low_memory_threshold_percent</a:t>
            </a:r>
            <a:r>
              <a:rPr lang="en-US" altLang="ko-KR" dirty="0"/>
              <a:t>": 20</a:t>
            </a:r>
          </a:p>
          <a:p>
            <a:r>
              <a:rPr lang="en-US" altLang="ko-KR" dirty="0"/>
              <a:t>        },</a:t>
            </a:r>
          </a:p>
          <a:p>
            <a:r>
              <a:rPr lang="en-US" altLang="ko-KR" dirty="0"/>
              <a:t>        "</a:t>
            </a:r>
            <a:r>
              <a:rPr lang="en-US" altLang="ko-KR" dirty="0" err="1"/>
              <a:t>disk_optimization</a:t>
            </a:r>
            <a:r>
              <a:rPr lang="en-US" altLang="ko-KR" dirty="0"/>
              <a:t>": {</a:t>
            </a:r>
          </a:p>
          <a:p>
            <a:r>
              <a:rPr lang="en-US" altLang="ko-KR" dirty="0"/>
              <a:t>            "enable": true,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monitor_paths</a:t>
            </a:r>
            <a:r>
              <a:rPr lang="en-US" altLang="ko-KR" dirty="0"/>
              <a:t>": [</a:t>
            </a:r>
          </a:p>
          <a:p>
            <a:r>
              <a:rPr lang="en-US" altLang="ko-KR" dirty="0"/>
              <a:t>                "/",</a:t>
            </a:r>
          </a:p>
          <a:p>
            <a:r>
              <a:rPr lang="en-US" altLang="ko-KR" dirty="0"/>
              <a:t>                "/home"</a:t>
            </a:r>
          </a:p>
          <a:p>
            <a:r>
              <a:rPr lang="en-US" altLang="ko-KR" dirty="0"/>
              <a:t>            ],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cleanup_threshold_percent</a:t>
            </a:r>
            <a:r>
              <a:rPr lang="en-US" altLang="ko-KR" dirty="0"/>
              <a:t>": 80</a:t>
            </a:r>
          </a:p>
          <a:p>
            <a:r>
              <a:rPr lang="en-US" altLang="ko-KR" dirty="0"/>
              <a:t>        },</a:t>
            </a:r>
          </a:p>
          <a:p>
            <a:r>
              <a:rPr lang="en-US" altLang="ko-KR" dirty="0"/>
              <a:t>        "</a:t>
            </a:r>
            <a:r>
              <a:rPr lang="en-US" altLang="ko-KR" dirty="0" err="1"/>
              <a:t>network_optimization</a:t>
            </a:r>
            <a:r>
              <a:rPr lang="en-US" altLang="ko-KR" dirty="0"/>
              <a:t>": {</a:t>
            </a:r>
          </a:p>
          <a:p>
            <a:r>
              <a:rPr lang="en-US" altLang="ko-KR" dirty="0"/>
              <a:t>            "enable": true,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bandwidth_limit_mbps</a:t>
            </a:r>
            <a:r>
              <a:rPr lang="en-US" altLang="ko-KR" dirty="0"/>
              <a:t>": 100,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prioritize_services</a:t>
            </a:r>
            <a:r>
              <a:rPr lang="en-US" altLang="ko-KR" dirty="0"/>
              <a:t>": [</a:t>
            </a:r>
          </a:p>
          <a:p>
            <a:r>
              <a:rPr lang="en-US" altLang="ko-KR" dirty="0"/>
              <a:t>                "http",</a:t>
            </a:r>
          </a:p>
          <a:p>
            <a:r>
              <a:rPr lang="en-US" altLang="ko-KR" dirty="0"/>
              <a:t>                "https"</a:t>
            </a:r>
          </a:p>
          <a:p>
            <a:r>
              <a:rPr lang="en-US" altLang="ko-KR" dirty="0"/>
              <a:t>            ]</a:t>
            </a:r>
          </a:p>
          <a:p>
            <a:r>
              <a:rPr lang="en-US" altLang="ko-KR" dirty="0"/>
              <a:t>        },</a:t>
            </a:r>
          </a:p>
          <a:p>
            <a:r>
              <a:rPr lang="en-US" altLang="ko-KR" dirty="0"/>
              <a:t>        "</a:t>
            </a:r>
            <a:r>
              <a:rPr lang="en-US" altLang="ko-KR" dirty="0" err="1"/>
              <a:t>battery_saving_mode</a:t>
            </a:r>
            <a:r>
              <a:rPr lang="en-US" altLang="ko-KR" dirty="0"/>
              <a:t>": {</a:t>
            </a:r>
          </a:p>
          <a:p>
            <a:r>
              <a:rPr lang="en-US" altLang="ko-KR" dirty="0"/>
              <a:t>            "enable": false,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low_battery_threshold_percent</a:t>
            </a:r>
            <a:r>
              <a:rPr lang="en-US" altLang="ko-KR" dirty="0"/>
              <a:t>": 15</a:t>
            </a:r>
          </a:p>
          <a:p>
            <a:r>
              <a:rPr lang="en-US" altLang="ko-KR" dirty="0"/>
              <a:t>        },</a:t>
            </a:r>
          </a:p>
          <a:p>
            <a:r>
              <a:rPr lang="en-US" altLang="ko-KR" dirty="0"/>
              <a:t>        "</a:t>
            </a:r>
            <a:r>
              <a:rPr lang="en-US" altLang="ko-KR" dirty="0" err="1"/>
              <a:t>optimization_cycle_hours</a:t>
            </a:r>
            <a:r>
              <a:rPr lang="en-US" altLang="ko-KR" dirty="0"/>
              <a:t>": 12</a:t>
            </a:r>
          </a:p>
          <a:p>
            <a:r>
              <a:rPr lang="en-US" altLang="ko-KR" dirty="0"/>
              <a:t>    }  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85F7581-81AD-B9B3-FB2E-185E760A0AD3}"/>
              </a:ext>
            </a:extLst>
          </p:cNvPr>
          <p:cNvSpPr txBox="1"/>
          <p:nvPr/>
        </p:nvSpPr>
        <p:spPr>
          <a:xfrm>
            <a:off x="1981200" y="2705100"/>
            <a:ext cx="75438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2️⃣ </a:t>
            </a:r>
            <a:r>
              <a:rPr lang="ko-KR" altLang="en-US" dirty="0"/>
              <a:t>최적화 설정 </a:t>
            </a:r>
            <a:r>
              <a:rPr lang="en-US" altLang="ko-KR" dirty="0"/>
              <a:t>(</a:t>
            </a:r>
            <a:r>
              <a:rPr lang="en-US" altLang="ko-KR" dirty="0" err="1"/>
              <a:t>optimizer_settings</a:t>
            </a:r>
            <a:r>
              <a:rPr lang="en-US" altLang="ko-KR" dirty="0"/>
              <a:t>)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/>
              <a:t>CPU </a:t>
            </a:r>
            <a:r>
              <a:rPr lang="ko-KR" altLang="en-US" dirty="0"/>
              <a:t>최적화</a:t>
            </a:r>
            <a:r>
              <a:rPr lang="en-US" altLang="ko-KR" dirty="0"/>
              <a:t>: python, chrome </a:t>
            </a:r>
            <a:r>
              <a:rPr lang="ko-KR" altLang="en-US" dirty="0"/>
              <a:t>우선순위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/>
              <a:t>메모리 최적화</a:t>
            </a:r>
            <a:r>
              <a:rPr lang="en-US" altLang="ko-KR" dirty="0"/>
              <a:t>: </a:t>
            </a:r>
            <a:r>
              <a:rPr lang="ko-KR" altLang="en-US" dirty="0"/>
              <a:t>최대 캐시 </a:t>
            </a:r>
            <a:r>
              <a:rPr lang="en-US" altLang="ko-KR" dirty="0"/>
              <a:t>1024MB, </a:t>
            </a:r>
            <a:r>
              <a:rPr lang="ko-KR" altLang="en-US" dirty="0"/>
              <a:t>메모리 </a:t>
            </a:r>
            <a:r>
              <a:rPr lang="en-US" altLang="ko-KR" dirty="0"/>
              <a:t>20% </a:t>
            </a:r>
            <a:r>
              <a:rPr lang="ko-KR" altLang="en-US" dirty="0"/>
              <a:t>이하 시 최적화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/>
              <a:t>디스크 최적화</a:t>
            </a:r>
            <a:r>
              <a:rPr lang="en-US" altLang="ko-KR" dirty="0"/>
              <a:t>: /, /home </a:t>
            </a:r>
            <a:r>
              <a:rPr lang="ko-KR" altLang="en-US" dirty="0"/>
              <a:t>모니터링</a:t>
            </a:r>
            <a:r>
              <a:rPr lang="en-US" altLang="ko-KR" dirty="0"/>
              <a:t>, </a:t>
            </a:r>
            <a:r>
              <a:rPr lang="ko-KR" altLang="en-US" dirty="0"/>
              <a:t>사용률 </a:t>
            </a:r>
            <a:r>
              <a:rPr lang="en-US" altLang="ko-KR" dirty="0"/>
              <a:t>80% </a:t>
            </a:r>
            <a:r>
              <a:rPr lang="ko-KR" altLang="en-US" dirty="0"/>
              <a:t>초과 시 정리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/>
              <a:t>네트워크 최적화</a:t>
            </a:r>
            <a:r>
              <a:rPr lang="en-US" altLang="ko-KR" dirty="0"/>
              <a:t>: </a:t>
            </a:r>
            <a:r>
              <a:rPr lang="ko-KR" altLang="en-US" dirty="0"/>
              <a:t>최대 </a:t>
            </a:r>
            <a:r>
              <a:rPr lang="en-US" altLang="ko-KR" dirty="0"/>
              <a:t>100Mbps </a:t>
            </a:r>
            <a:r>
              <a:rPr lang="ko-KR" altLang="en-US" dirty="0"/>
              <a:t>제한</a:t>
            </a:r>
            <a:r>
              <a:rPr lang="en-US" altLang="ko-KR" dirty="0"/>
              <a:t>, HTTP/HTTPS </a:t>
            </a:r>
            <a:r>
              <a:rPr lang="ko-KR" altLang="en-US" dirty="0"/>
              <a:t>우선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/>
              <a:t>배터리 절약 모드</a:t>
            </a:r>
            <a:r>
              <a:rPr lang="en-US" altLang="ko-KR" dirty="0"/>
              <a:t>: </a:t>
            </a:r>
            <a:r>
              <a:rPr lang="ko-KR" altLang="en-US" dirty="0"/>
              <a:t>비활성화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/>
              <a:t>최적화 주기</a:t>
            </a:r>
            <a:r>
              <a:rPr lang="en-US" altLang="ko-KR" dirty="0"/>
              <a:t>: 12</a:t>
            </a:r>
            <a:r>
              <a:rPr lang="ko-KR" altLang="en-US" dirty="0"/>
              <a:t>시간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A54BFA-0871-8F5C-31C3-1A42AA53782C}"/>
              </a:ext>
            </a:extLst>
          </p:cNvPr>
          <p:cNvSpPr txBox="1"/>
          <p:nvPr/>
        </p:nvSpPr>
        <p:spPr>
          <a:xfrm>
            <a:off x="1981200" y="5738467"/>
            <a:ext cx="6477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✅ 자동 최적화 설정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/>
              <a:t>CPU, </a:t>
            </a:r>
            <a:r>
              <a:rPr lang="ko-KR" altLang="en-US" dirty="0"/>
              <a:t>메모리</a:t>
            </a:r>
            <a:r>
              <a:rPr lang="en-US" altLang="ko-KR" dirty="0"/>
              <a:t>, </a:t>
            </a:r>
            <a:r>
              <a:rPr lang="ko-KR" altLang="en-US" dirty="0"/>
              <a:t>디스크</a:t>
            </a:r>
            <a:r>
              <a:rPr lang="en-US" altLang="ko-KR" dirty="0"/>
              <a:t>, </a:t>
            </a:r>
            <a:r>
              <a:rPr lang="ko-KR" altLang="en-US" dirty="0"/>
              <a:t>네트워크 최적화 정책 적용 가능</a:t>
            </a:r>
          </a:p>
        </p:txBody>
      </p:sp>
      <p:sp>
        <p:nvSpPr>
          <p:cNvPr id="4" name="TextBox 6">
            <a:extLst>
              <a:ext uri="{FF2B5EF4-FFF2-40B4-BE49-F238E27FC236}">
                <a16:creationId xmlns:a16="http://schemas.microsoft.com/office/drawing/2014/main" id="{B0E0068F-8CC5-19B7-6BDA-848E10BAC2F2}"/>
              </a:ext>
            </a:extLst>
          </p:cNvPr>
          <p:cNvSpPr txBox="1"/>
          <p:nvPr/>
        </p:nvSpPr>
        <p:spPr>
          <a:xfrm>
            <a:off x="1662749" y="1616980"/>
            <a:ext cx="479725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altLang="ko-KR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Settings.json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분석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</a:t>
            </a:r>
            <a:r>
              <a:rPr lang="en-US" altLang="ko-KR" sz="20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1️⃣ : </a:t>
            </a:r>
            <a:r>
              <a:rPr lang="ko-KR" altLang="en-US" sz="20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정보</a:t>
            </a:r>
            <a:r>
              <a:rPr lang="en-US" altLang="ko-KR" sz="20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, </a:t>
            </a:r>
            <a:r>
              <a:rPr lang="ko-KR" altLang="en-US" sz="2000" dirty="0"/>
              <a:t>✅</a:t>
            </a:r>
            <a:r>
              <a:rPr lang="en-US" altLang="ko-KR" sz="2000" dirty="0"/>
              <a:t>: </a:t>
            </a:r>
            <a:r>
              <a:rPr lang="ko-KR" altLang="en-US" sz="2000" dirty="0"/>
              <a:t>효과</a:t>
            </a:r>
            <a:r>
              <a:rPr lang="en-US" altLang="ko-KR" sz="2000" dirty="0"/>
              <a:t>)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</p:spTree>
    <p:extLst>
      <p:ext uri="{BB962C8B-B14F-4D97-AF65-F5344CB8AC3E}">
        <p14:creationId xmlns:p14="http://schemas.microsoft.com/office/powerpoint/2010/main" val="35917034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8ED0D4-F62F-2347-B6EF-DFE601BE39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8A4C7373-73D9-9880-6EA5-52F3AA1D9120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5D411679-2384-5843-93A5-223882D371B6}"/>
              </a:ext>
            </a:extLst>
          </p:cNvPr>
          <p:cNvSpPr txBox="1"/>
          <p:nvPr/>
        </p:nvSpPr>
        <p:spPr>
          <a:xfrm>
            <a:off x="1028700" y="971550"/>
            <a:ext cx="6286500" cy="50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 u="none" strike="noStrike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Settings.json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5FF7881-8EB4-D6DF-B484-3E9962436A0C}"/>
              </a:ext>
            </a:extLst>
          </p:cNvPr>
          <p:cNvSpPr txBox="1"/>
          <p:nvPr/>
        </p:nvSpPr>
        <p:spPr>
          <a:xfrm>
            <a:off x="5562600" y="2322575"/>
            <a:ext cx="5029200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/>
              <a:t>"</a:t>
            </a:r>
            <a:r>
              <a:rPr lang="en-US" altLang="ko-KR" dirty="0" err="1"/>
              <a:t>restore_settings</a:t>
            </a:r>
            <a:r>
              <a:rPr lang="en-US" altLang="ko-KR" dirty="0"/>
              <a:t>": {</a:t>
            </a:r>
          </a:p>
          <a:p>
            <a:r>
              <a:rPr lang="en-US" altLang="ko-KR" dirty="0"/>
              <a:t>        "</a:t>
            </a:r>
            <a:r>
              <a:rPr lang="en-US" altLang="ko-KR" dirty="0" err="1"/>
              <a:t>auto_backup</a:t>
            </a:r>
            <a:r>
              <a:rPr lang="en-US" altLang="ko-KR" dirty="0"/>
              <a:t>": true,</a:t>
            </a:r>
          </a:p>
          <a:p>
            <a:r>
              <a:rPr lang="en-US" altLang="ko-KR" dirty="0"/>
              <a:t>        "</a:t>
            </a:r>
            <a:r>
              <a:rPr lang="en-US" altLang="ko-KR" dirty="0" err="1"/>
              <a:t>backup_interval_hours</a:t>
            </a:r>
            <a:r>
              <a:rPr lang="en-US" altLang="ko-KR" dirty="0"/>
              <a:t>": 24,</a:t>
            </a:r>
          </a:p>
          <a:p>
            <a:r>
              <a:rPr lang="en-US" altLang="ko-KR" dirty="0"/>
              <a:t>        "</a:t>
            </a:r>
            <a:r>
              <a:rPr lang="en-US" altLang="ko-KR" dirty="0" err="1"/>
              <a:t>backup_location</a:t>
            </a:r>
            <a:r>
              <a:rPr lang="en-US" altLang="ko-KR" dirty="0"/>
              <a:t>": "/home/user/backups",</a:t>
            </a:r>
          </a:p>
          <a:p>
            <a:r>
              <a:rPr lang="en-US" altLang="ko-KR" dirty="0"/>
              <a:t>        "</a:t>
            </a:r>
            <a:r>
              <a:rPr lang="en-US" altLang="ko-KR" dirty="0" err="1"/>
              <a:t>backup_format</a:t>
            </a:r>
            <a:r>
              <a:rPr lang="en-US" altLang="ko-KR" dirty="0"/>
              <a:t>": "zip",</a:t>
            </a:r>
          </a:p>
          <a:p>
            <a:r>
              <a:rPr lang="en-US" altLang="ko-KR" dirty="0"/>
              <a:t>        "</a:t>
            </a:r>
            <a:r>
              <a:rPr lang="en-US" altLang="ko-KR" dirty="0" err="1"/>
              <a:t>restore_cycle_days</a:t>
            </a:r>
            <a:r>
              <a:rPr lang="en-US" altLang="ko-KR" dirty="0"/>
              <a:t>": 7,</a:t>
            </a:r>
          </a:p>
          <a:p>
            <a:r>
              <a:rPr lang="en-US" altLang="ko-KR" dirty="0"/>
              <a:t>        "</a:t>
            </a:r>
            <a:r>
              <a:rPr lang="en-US" altLang="ko-KR" dirty="0" err="1"/>
              <a:t>restore_points</a:t>
            </a:r>
            <a:r>
              <a:rPr lang="en-US" altLang="ko-KR" dirty="0"/>
              <a:t>": 5</a:t>
            </a:r>
          </a:p>
          <a:p>
            <a:r>
              <a:rPr lang="en-US" altLang="ko-KR" dirty="0"/>
              <a:t>    }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2730BF-F397-AC85-DE28-2DF14D618987}"/>
              </a:ext>
            </a:extLst>
          </p:cNvPr>
          <p:cNvSpPr txBox="1"/>
          <p:nvPr/>
        </p:nvSpPr>
        <p:spPr>
          <a:xfrm>
            <a:off x="1124566" y="2426163"/>
            <a:ext cx="64008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3️⃣ </a:t>
            </a:r>
            <a:r>
              <a:rPr lang="ko-KR" altLang="en-US" dirty="0"/>
              <a:t>백업 및 복원 설정 </a:t>
            </a:r>
            <a:r>
              <a:rPr lang="en-US" altLang="ko-KR" dirty="0"/>
              <a:t>(</a:t>
            </a:r>
            <a:r>
              <a:rPr lang="en-US" altLang="ko-KR" dirty="0" err="1"/>
              <a:t>restore_settings</a:t>
            </a:r>
            <a:r>
              <a:rPr lang="en-US" altLang="ko-KR" dirty="0"/>
              <a:t>)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/>
              <a:t>자동 백업 활성화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/>
              <a:t>백업 주기</a:t>
            </a:r>
            <a:r>
              <a:rPr lang="en-US" altLang="ko-KR" dirty="0"/>
              <a:t>: 24</a:t>
            </a:r>
            <a:r>
              <a:rPr lang="ko-KR" altLang="en-US" dirty="0"/>
              <a:t>시간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/>
              <a:t>백업 경로</a:t>
            </a:r>
            <a:r>
              <a:rPr lang="en-US" altLang="ko-KR" dirty="0"/>
              <a:t>: /home/user/backups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/>
              <a:t>백업 포맷</a:t>
            </a:r>
            <a:r>
              <a:rPr lang="en-US" altLang="ko-KR" dirty="0"/>
              <a:t>: ZIP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/>
              <a:t>복원 주기</a:t>
            </a:r>
            <a:r>
              <a:rPr lang="en-US" altLang="ko-KR" dirty="0"/>
              <a:t>: 7</a:t>
            </a:r>
            <a:r>
              <a:rPr lang="ko-KR" altLang="en-US" dirty="0"/>
              <a:t>일마다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/>
              <a:t>최대 복원 지점</a:t>
            </a:r>
            <a:r>
              <a:rPr lang="en-US" altLang="ko-KR" dirty="0"/>
              <a:t>: 5</a:t>
            </a:r>
            <a:r>
              <a:rPr lang="ko-KR" altLang="en-US" dirty="0"/>
              <a:t>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304FF5-DD48-BCB6-6002-9BAAD713C1A4}"/>
              </a:ext>
            </a:extLst>
          </p:cNvPr>
          <p:cNvSpPr txBox="1"/>
          <p:nvPr/>
        </p:nvSpPr>
        <p:spPr>
          <a:xfrm>
            <a:off x="5562600" y="4919152"/>
            <a:ext cx="5029200" cy="17543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/>
              <a:t>"</a:t>
            </a:r>
            <a:r>
              <a:rPr lang="en-US" altLang="ko-KR" dirty="0" err="1"/>
              <a:t>log_management</a:t>
            </a:r>
            <a:r>
              <a:rPr lang="en-US" altLang="ko-KR" dirty="0"/>
              <a:t>": {</a:t>
            </a:r>
          </a:p>
          <a:p>
            <a:r>
              <a:rPr lang="en-US" altLang="ko-KR" dirty="0"/>
              <a:t>        "enable": true,</a:t>
            </a:r>
          </a:p>
          <a:p>
            <a:r>
              <a:rPr lang="en-US" altLang="ko-KR" dirty="0"/>
              <a:t>        "</a:t>
            </a:r>
            <a:r>
              <a:rPr lang="en-US" altLang="ko-KR" dirty="0" err="1"/>
              <a:t>log_level</a:t>
            </a:r>
            <a:r>
              <a:rPr lang="en-US" altLang="ko-KR" dirty="0"/>
              <a:t>": "INFO",</a:t>
            </a:r>
          </a:p>
          <a:p>
            <a:r>
              <a:rPr lang="en-US" altLang="ko-KR" dirty="0"/>
              <a:t>        "</a:t>
            </a:r>
            <a:r>
              <a:rPr lang="en-US" altLang="ko-KR" dirty="0" err="1"/>
              <a:t>log_file_path</a:t>
            </a:r>
            <a:r>
              <a:rPr lang="en-US" altLang="ko-KR" dirty="0"/>
              <a:t>": "logs/system.log",</a:t>
            </a:r>
          </a:p>
          <a:p>
            <a:r>
              <a:rPr lang="en-US" altLang="ko-KR" dirty="0"/>
              <a:t>        "</a:t>
            </a:r>
            <a:r>
              <a:rPr lang="en-US" altLang="ko-KR" dirty="0" err="1"/>
              <a:t>max_log_size_mb</a:t>
            </a:r>
            <a:r>
              <a:rPr lang="en-US" altLang="ko-KR" dirty="0"/>
              <a:t>": 50</a:t>
            </a:r>
          </a:p>
          <a:p>
            <a:r>
              <a:rPr lang="en-US" altLang="ko-KR" dirty="0"/>
              <a:t>    }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68C8C6-300F-7073-1851-21D92337653F}"/>
              </a:ext>
            </a:extLst>
          </p:cNvPr>
          <p:cNvSpPr txBox="1"/>
          <p:nvPr/>
        </p:nvSpPr>
        <p:spPr>
          <a:xfrm>
            <a:off x="1028700" y="5367848"/>
            <a:ext cx="6400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4️⃣ </a:t>
            </a:r>
            <a:r>
              <a:rPr lang="ko-KR" altLang="en-US" dirty="0"/>
              <a:t>로그 관리 </a:t>
            </a:r>
            <a:r>
              <a:rPr lang="en-US" altLang="ko-KR" dirty="0"/>
              <a:t>(</a:t>
            </a:r>
            <a:r>
              <a:rPr lang="en-US" altLang="ko-KR" dirty="0" err="1"/>
              <a:t>log_management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로그 저장 위치</a:t>
            </a:r>
            <a:r>
              <a:rPr lang="en-US" altLang="ko-KR" dirty="0"/>
              <a:t>: logs/system.log</a:t>
            </a:r>
          </a:p>
          <a:p>
            <a:r>
              <a:rPr lang="ko-KR" altLang="en-US" dirty="0"/>
              <a:t>최대 로그 크기</a:t>
            </a:r>
            <a:r>
              <a:rPr lang="en-US" altLang="ko-KR" dirty="0"/>
              <a:t>: 50MB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E5D7D4E-5A41-C878-6F87-B716364F40B7}"/>
              </a:ext>
            </a:extLst>
          </p:cNvPr>
          <p:cNvSpPr txBox="1"/>
          <p:nvPr/>
        </p:nvSpPr>
        <p:spPr>
          <a:xfrm>
            <a:off x="1028700" y="7502760"/>
            <a:ext cx="6400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5️⃣ </a:t>
            </a:r>
            <a:r>
              <a:rPr lang="ko-KR" altLang="en-US" dirty="0"/>
              <a:t>알림 설정 </a:t>
            </a:r>
            <a:r>
              <a:rPr lang="en-US" altLang="ko-KR" dirty="0"/>
              <a:t>(</a:t>
            </a:r>
            <a:r>
              <a:rPr lang="en-US" altLang="ko-KR" dirty="0" err="1"/>
              <a:t>notification_settings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작업 완료 및 실패 알림</a:t>
            </a:r>
            <a:r>
              <a:rPr lang="en-US" altLang="ko-KR" dirty="0"/>
              <a:t>: </a:t>
            </a:r>
            <a:r>
              <a:rPr lang="ko-KR" altLang="en-US" dirty="0"/>
              <a:t>활성화</a:t>
            </a:r>
            <a:endParaRPr lang="en-US" altLang="ko-KR" dirty="0"/>
          </a:p>
          <a:p>
            <a:r>
              <a:rPr lang="ko-KR" altLang="en-US" dirty="0"/>
              <a:t>알림 방법</a:t>
            </a:r>
            <a:r>
              <a:rPr lang="en-US" altLang="ko-KR" dirty="0"/>
              <a:t>: </a:t>
            </a:r>
            <a:r>
              <a:rPr lang="ko-KR" altLang="en-US" dirty="0"/>
              <a:t>이메일 </a:t>
            </a:r>
            <a:r>
              <a:rPr lang="en-US" altLang="ko-KR" dirty="0"/>
              <a:t>&amp; </a:t>
            </a:r>
            <a:r>
              <a:rPr lang="ko-KR" altLang="en-US" dirty="0"/>
              <a:t>데스크탑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66179C-973A-C490-C20B-B64ABCE73843}"/>
              </a:ext>
            </a:extLst>
          </p:cNvPr>
          <p:cNvSpPr txBox="1"/>
          <p:nvPr/>
        </p:nvSpPr>
        <p:spPr>
          <a:xfrm>
            <a:off x="5552768" y="6966095"/>
            <a:ext cx="5029200" cy="25853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/>
              <a:t>"</a:t>
            </a:r>
            <a:r>
              <a:rPr lang="en-US" altLang="ko-KR" dirty="0" err="1"/>
              <a:t>notification_settings</a:t>
            </a:r>
            <a:r>
              <a:rPr lang="en-US" altLang="ko-KR" dirty="0"/>
              <a:t>": {</a:t>
            </a:r>
          </a:p>
          <a:p>
            <a:r>
              <a:rPr lang="en-US" altLang="ko-KR" dirty="0"/>
              <a:t>        "enable": true,</a:t>
            </a:r>
          </a:p>
          <a:p>
            <a:r>
              <a:rPr lang="en-US" altLang="ko-KR" dirty="0"/>
              <a:t>        "</a:t>
            </a:r>
            <a:r>
              <a:rPr lang="en-US" altLang="ko-KR" dirty="0" err="1"/>
              <a:t>notify_on_completion</a:t>
            </a:r>
            <a:r>
              <a:rPr lang="en-US" altLang="ko-KR" dirty="0"/>
              <a:t>": true,</a:t>
            </a:r>
          </a:p>
          <a:p>
            <a:r>
              <a:rPr lang="en-US" altLang="ko-KR" dirty="0"/>
              <a:t>        "</a:t>
            </a:r>
            <a:r>
              <a:rPr lang="en-US" altLang="ko-KR" dirty="0" err="1"/>
              <a:t>notify_on_failure</a:t>
            </a:r>
            <a:r>
              <a:rPr lang="en-US" altLang="ko-KR" dirty="0"/>
              <a:t>": true,</a:t>
            </a:r>
          </a:p>
          <a:p>
            <a:r>
              <a:rPr lang="en-US" altLang="ko-KR" dirty="0"/>
              <a:t>        "</a:t>
            </a:r>
            <a:r>
              <a:rPr lang="en-US" altLang="ko-KR" dirty="0" err="1"/>
              <a:t>notification_method</a:t>
            </a:r>
            <a:r>
              <a:rPr lang="en-US" altLang="ko-KR" dirty="0"/>
              <a:t>": [</a:t>
            </a:r>
          </a:p>
          <a:p>
            <a:r>
              <a:rPr lang="en-US" altLang="ko-KR" dirty="0"/>
              <a:t>            "email",</a:t>
            </a:r>
          </a:p>
          <a:p>
            <a:r>
              <a:rPr lang="en-US" altLang="ko-KR" dirty="0"/>
              <a:t>            "desktop"</a:t>
            </a:r>
          </a:p>
          <a:p>
            <a:r>
              <a:rPr lang="en-US" altLang="ko-KR" dirty="0"/>
              <a:t>        ]</a:t>
            </a:r>
          </a:p>
          <a:p>
            <a:r>
              <a:rPr lang="en-US" altLang="ko-KR" dirty="0"/>
              <a:t>    }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79E5B17-B3AF-4B1D-BBD3-48662564E892}"/>
              </a:ext>
            </a:extLst>
          </p:cNvPr>
          <p:cNvSpPr txBox="1"/>
          <p:nvPr/>
        </p:nvSpPr>
        <p:spPr>
          <a:xfrm>
            <a:off x="11430000" y="2876572"/>
            <a:ext cx="325755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ko-KR" altLang="en-US" dirty="0"/>
              <a:t>✅ 백업 및 복원 기능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/>
              <a:t>일정 시간마다 자동 백업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/>
              <a:t>백업 파일 압축 저장 </a:t>
            </a:r>
            <a:r>
              <a:rPr lang="en-US" altLang="ko-KR" dirty="0"/>
              <a:t>(ZIP)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/>
              <a:t>7</a:t>
            </a:r>
            <a:r>
              <a:rPr lang="ko-KR" altLang="en-US" dirty="0"/>
              <a:t>일 주기로 복원 설정 가능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F006DB0-60DC-3350-8BDB-624DA280B139}"/>
              </a:ext>
            </a:extLst>
          </p:cNvPr>
          <p:cNvSpPr txBox="1"/>
          <p:nvPr/>
        </p:nvSpPr>
        <p:spPr>
          <a:xfrm>
            <a:off x="11430000" y="5367848"/>
            <a:ext cx="52578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ko-KR" altLang="en-US" dirty="0"/>
              <a:t>✅ 로그 관리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/>
              <a:t>시스템 최적화 및 복원 과정 기록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/>
              <a:t>로그 파일이 커지면 새로운 파일로 롤링 가능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DCEF58-7EC9-0A33-CA28-35B27A7939DD}"/>
              </a:ext>
            </a:extLst>
          </p:cNvPr>
          <p:cNvSpPr txBox="1"/>
          <p:nvPr/>
        </p:nvSpPr>
        <p:spPr>
          <a:xfrm>
            <a:off x="11430000" y="7935590"/>
            <a:ext cx="670068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ko-KR" altLang="en-US" dirty="0"/>
              <a:t>✅ 알림 기능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/>
              <a:t>작업 완료 또는 오류 발생 시 이메일</a:t>
            </a:r>
            <a:r>
              <a:rPr lang="en-US" altLang="ko-KR" dirty="0"/>
              <a:t>/</a:t>
            </a:r>
            <a:r>
              <a:rPr lang="ko-KR" altLang="en-US" dirty="0"/>
              <a:t>데스크탑 알림</a:t>
            </a:r>
          </a:p>
        </p:txBody>
      </p:sp>
      <p:sp>
        <p:nvSpPr>
          <p:cNvPr id="15" name="TextBox 6">
            <a:extLst>
              <a:ext uri="{FF2B5EF4-FFF2-40B4-BE49-F238E27FC236}">
                <a16:creationId xmlns:a16="http://schemas.microsoft.com/office/drawing/2014/main" id="{EEBA094A-41E3-3930-2D85-1E8FF6F61A7C}"/>
              </a:ext>
            </a:extLst>
          </p:cNvPr>
          <p:cNvSpPr txBox="1"/>
          <p:nvPr/>
        </p:nvSpPr>
        <p:spPr>
          <a:xfrm>
            <a:off x="1662749" y="1616980"/>
            <a:ext cx="479725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altLang="ko-KR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Settings.json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분석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</a:t>
            </a:r>
            <a:r>
              <a:rPr lang="en-US" altLang="ko-KR" sz="20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1️⃣ : </a:t>
            </a:r>
            <a:r>
              <a:rPr lang="ko-KR" altLang="en-US" sz="20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정보</a:t>
            </a:r>
            <a:r>
              <a:rPr lang="en-US" altLang="ko-KR" sz="20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, </a:t>
            </a:r>
            <a:r>
              <a:rPr lang="ko-KR" altLang="en-US" sz="2000" dirty="0"/>
              <a:t>✅</a:t>
            </a:r>
            <a:r>
              <a:rPr lang="en-US" altLang="ko-KR" sz="2000" dirty="0"/>
              <a:t>: </a:t>
            </a:r>
            <a:r>
              <a:rPr lang="ko-KR" altLang="en-US" sz="2000" dirty="0"/>
              <a:t>효과</a:t>
            </a:r>
            <a:r>
              <a:rPr lang="en-US" altLang="ko-KR" sz="2000" dirty="0"/>
              <a:t>)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</p:spTree>
    <p:extLst>
      <p:ext uri="{BB962C8B-B14F-4D97-AF65-F5344CB8AC3E}">
        <p14:creationId xmlns:p14="http://schemas.microsoft.com/office/powerpoint/2010/main" val="4133996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371FEC-5F62-22FD-427E-316C3C3277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FCDDD560-7EF6-8090-61A5-1FE2FEBCE1FC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B94FCBDB-F9A7-7A9B-7947-F1EB25661E4A}"/>
              </a:ext>
            </a:extLst>
          </p:cNvPr>
          <p:cNvSpPr txBox="1"/>
          <p:nvPr/>
        </p:nvSpPr>
        <p:spPr>
          <a:xfrm>
            <a:off x="1028700" y="971550"/>
            <a:ext cx="6286500" cy="50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 u="none" strike="noStrike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Settings.json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80207A64-F83B-8C25-5BB5-4EC7FEB5D67C}"/>
              </a:ext>
            </a:extLst>
          </p:cNvPr>
          <p:cNvSpPr txBox="1"/>
          <p:nvPr/>
        </p:nvSpPr>
        <p:spPr>
          <a:xfrm>
            <a:off x="1662749" y="1616980"/>
            <a:ext cx="479725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GPT</a:t>
            </a: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추천 확장 아이디어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D21C5FED-2A32-D5AD-06D9-18297DC5CD20}"/>
              </a:ext>
            </a:extLst>
          </p:cNvPr>
          <p:cNvSpPr txBox="1"/>
          <p:nvPr/>
        </p:nvSpPr>
        <p:spPr>
          <a:xfrm>
            <a:off x="2286000" y="2781300"/>
            <a:ext cx="8534400" cy="31857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2520"/>
              </a:lnSpc>
              <a:buFont typeface="+mj-lt"/>
              <a:buAutoNum type="arabicPeriod"/>
            </a:pPr>
            <a:r>
              <a:rPr lang="ko-KR" altLang="en-US" b="1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최적화 자동 실행</a:t>
            </a:r>
            <a:endParaRPr lang="en-US" altLang="ko-KR" b="1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800100" lvl="1" indent="-342900">
              <a:lnSpc>
                <a:spcPts val="2520"/>
              </a:lnSpc>
              <a:buFont typeface="+mj-lt"/>
              <a:buAutoNum type="arabicPeriod"/>
            </a:pP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특정 조건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(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예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: 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메모리 부족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)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에서 자동 최적화 실행하도록 설정</a:t>
            </a:r>
            <a:endParaRPr lang="en-US" altLang="ko-KR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342900" indent="-342900" algn="l">
              <a:lnSpc>
                <a:spcPts val="2520"/>
              </a:lnSpc>
              <a:buFont typeface="+mj-lt"/>
              <a:buAutoNum type="arabicPeriod"/>
            </a:pPr>
            <a:r>
              <a:rPr lang="ko-KR" altLang="en-US" b="1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디스크 정리 기능 추가</a:t>
            </a:r>
            <a:endParaRPr lang="en-US" altLang="ko-KR" b="1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800100" lvl="1" indent="-342900">
              <a:lnSpc>
                <a:spcPts val="2520"/>
              </a:lnSpc>
              <a:buFont typeface="+mj-lt"/>
              <a:buAutoNum type="arabicPeriod"/>
            </a:pP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/home 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내 불필요한 캐시 파일 자동 삭제</a:t>
            </a:r>
            <a:endParaRPr lang="en-US" altLang="ko-KR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342900" indent="-342900" algn="l">
              <a:lnSpc>
                <a:spcPts val="2520"/>
              </a:lnSpc>
              <a:buFont typeface="+mj-lt"/>
              <a:buAutoNum type="arabicPeriod"/>
            </a:pPr>
            <a:r>
              <a:rPr lang="en-US" altLang="ko-KR" b="1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GUI </a:t>
            </a:r>
            <a:r>
              <a:rPr lang="ko-KR" altLang="en-US" b="1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인터페이스 추가</a:t>
            </a:r>
            <a:endParaRPr lang="en-US" altLang="ko-KR" b="1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800100" lvl="1" indent="-342900">
              <a:lnSpc>
                <a:spcPts val="2520"/>
              </a:lnSpc>
              <a:buFont typeface="+mj-lt"/>
              <a:buAutoNum type="arabicPeriod"/>
            </a:pP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JSON 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파일을 직접 수정하는 대신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, 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간단한 웹 또는 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CLI 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인터페이스 제공</a:t>
            </a:r>
            <a:endParaRPr lang="en-US" altLang="ko-KR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342900" indent="-342900" algn="l">
              <a:lnSpc>
                <a:spcPts val="2520"/>
              </a:lnSpc>
              <a:buFont typeface="+mj-lt"/>
              <a:buAutoNum type="arabicPeriod"/>
            </a:pPr>
            <a:r>
              <a:rPr lang="ko-KR" altLang="en-US" b="1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백업 복원 스크립트 추가</a:t>
            </a:r>
            <a:endParaRPr lang="en-US" altLang="ko-KR" b="1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800100" lvl="1" indent="-342900">
              <a:lnSpc>
                <a:spcPts val="2520"/>
              </a:lnSpc>
              <a:buFont typeface="+mj-lt"/>
              <a:buAutoNum type="arabicPeriod"/>
            </a:pP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자동으로 최신 백업을 복원하는 기능 구현</a:t>
            </a:r>
            <a:endParaRPr lang="en-US" altLang="ko-KR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342900" indent="-342900" algn="l">
              <a:lnSpc>
                <a:spcPts val="2520"/>
              </a:lnSpc>
              <a:buFont typeface="+mj-lt"/>
              <a:buAutoNum type="arabicPeriod"/>
            </a:pPr>
            <a:r>
              <a:rPr lang="ko-KR" altLang="en-US" b="1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네트워크 트래픽 모니터링</a:t>
            </a:r>
            <a:endParaRPr lang="en-US" altLang="ko-KR" b="1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800100" lvl="1" indent="-342900">
              <a:lnSpc>
                <a:spcPts val="2520"/>
              </a:lnSpc>
              <a:buFont typeface="+mj-lt"/>
              <a:buAutoNum type="arabicPeriod"/>
            </a:pP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네트워크 사용량을 실시간으로 모니터링하여 자동 최적화</a:t>
            </a:r>
            <a:endParaRPr lang="en-US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</p:spTree>
    <p:extLst>
      <p:ext uri="{BB962C8B-B14F-4D97-AF65-F5344CB8AC3E}">
        <p14:creationId xmlns:p14="http://schemas.microsoft.com/office/powerpoint/2010/main" val="26446659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BA6D8B-AE63-E424-8234-7E8F4E79A3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89D183BA-8906-9770-39E0-C21B53BB2880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580FEF7B-1BAE-AA2B-9894-40E3E9E3C740}"/>
              </a:ext>
            </a:extLst>
          </p:cNvPr>
          <p:cNvSpPr txBox="1"/>
          <p:nvPr/>
        </p:nvSpPr>
        <p:spPr>
          <a:xfrm>
            <a:off x="1028700" y="971550"/>
            <a:ext cx="6286500" cy="50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Config.py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F81FEE9C-977F-880B-42B0-52FF38348B9E}"/>
              </a:ext>
            </a:extLst>
          </p:cNvPr>
          <p:cNvSpPr txBox="1"/>
          <p:nvPr/>
        </p:nvSpPr>
        <p:spPr>
          <a:xfrm>
            <a:off x="1662749" y="1616980"/>
            <a:ext cx="479725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파일의 내용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7F91B7F3-2199-0F93-CA6D-1213D434F0A8}"/>
              </a:ext>
            </a:extLst>
          </p:cNvPr>
          <p:cNvSpPr txBox="1"/>
          <p:nvPr/>
        </p:nvSpPr>
        <p:spPr>
          <a:xfrm>
            <a:off x="1028700" y="3578304"/>
            <a:ext cx="7250222" cy="11079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 err="1"/>
              <a:t>settings.json</a:t>
            </a:r>
            <a:r>
              <a:rPr lang="en-US" altLang="ko-KR" dirty="0"/>
              <a:t> </a:t>
            </a:r>
            <a:r>
              <a:rPr lang="ko-KR" altLang="en-US" dirty="0"/>
              <a:t>파일을 로드하고 </a:t>
            </a:r>
            <a:r>
              <a:rPr lang="en-US" altLang="ko-KR" dirty="0"/>
              <a:t>JSON </a:t>
            </a:r>
            <a:r>
              <a:rPr lang="ko-KR" altLang="en-US" dirty="0"/>
              <a:t>형식을 검증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 err="1"/>
              <a:t>jsonschema</a:t>
            </a:r>
            <a:r>
              <a:rPr lang="ko-KR" altLang="en-US" dirty="0"/>
              <a:t>를 활용해 설정 값의 유효성을 검사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 err="1"/>
              <a:t>설정값이</a:t>
            </a:r>
            <a:r>
              <a:rPr lang="ko-KR" altLang="en-US" dirty="0"/>
              <a:t> 올바르지 않으면 예외 발생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/>
              <a:t>__main__ </a:t>
            </a:r>
            <a:r>
              <a:rPr lang="ko-KR" altLang="en-US" dirty="0"/>
              <a:t>실행 시 설정 파일을 테스트 </a:t>
            </a:r>
            <a:r>
              <a:rPr lang="ko-KR" altLang="en-US" dirty="0" err="1"/>
              <a:t>로드하여</a:t>
            </a:r>
            <a:r>
              <a:rPr lang="ko-KR" altLang="en-US" dirty="0"/>
              <a:t> 확인</a:t>
            </a:r>
            <a:endParaRPr lang="en-US" altLang="ko-KR" dirty="0"/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2AE6EAD9-D4DA-03DB-5692-A7C0CEF88BE4}"/>
              </a:ext>
            </a:extLst>
          </p:cNvPr>
          <p:cNvSpPr txBox="1"/>
          <p:nvPr/>
        </p:nvSpPr>
        <p:spPr>
          <a:xfrm>
            <a:off x="1028700" y="3076229"/>
            <a:ext cx="4011290" cy="3003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파일의 주요 기능</a:t>
            </a:r>
            <a:endParaRPr lang="en-US" sz="18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10" name="TextBox 8">
            <a:extLst>
              <a:ext uri="{FF2B5EF4-FFF2-40B4-BE49-F238E27FC236}">
                <a16:creationId xmlns:a16="http://schemas.microsoft.com/office/drawing/2014/main" id="{2E179E0E-7895-72C8-7EA3-D5BB9A3F0CAF}"/>
              </a:ext>
            </a:extLst>
          </p:cNvPr>
          <p:cNvSpPr txBox="1"/>
          <p:nvPr/>
        </p:nvSpPr>
        <p:spPr>
          <a:xfrm>
            <a:off x="1028700" y="5313402"/>
            <a:ext cx="4011290" cy="3003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altLang="ko-KR" b="1" dirty="0"/>
              <a:t>JSON Schema</a:t>
            </a:r>
            <a:r>
              <a:rPr lang="ko-KR" altLang="en-US" b="1" dirty="0"/>
              <a:t>란</a:t>
            </a:r>
            <a:r>
              <a:rPr lang="en-US" altLang="ko-KR" b="1" dirty="0"/>
              <a:t>?</a:t>
            </a:r>
            <a:endParaRPr lang="en-US" sz="18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11" name="TextBox 7">
            <a:extLst>
              <a:ext uri="{FF2B5EF4-FFF2-40B4-BE49-F238E27FC236}">
                <a16:creationId xmlns:a16="http://schemas.microsoft.com/office/drawing/2014/main" id="{2DF155B2-CD65-E5E6-B13A-7CE5E46FCCA8}"/>
              </a:ext>
            </a:extLst>
          </p:cNvPr>
          <p:cNvSpPr txBox="1"/>
          <p:nvPr/>
        </p:nvSpPr>
        <p:spPr>
          <a:xfrm>
            <a:off x="1028700" y="5905500"/>
            <a:ext cx="7250222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/>
              <a:t>JSON </a:t>
            </a:r>
            <a:r>
              <a:rPr lang="ko-KR" altLang="en-US" dirty="0"/>
              <a:t>데이터의 구조와 제약 조건을 정의하는 표준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/>
              <a:t>JSON </a:t>
            </a:r>
            <a:r>
              <a:rPr lang="ko-KR" altLang="en-US" dirty="0"/>
              <a:t>데이터가 특정 형식과 규칙을 준수하는지 검증 가능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5851843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0A3B32-1223-7998-B52A-7733E0CC82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FB9C1CC6-6533-E907-CC4F-074BA59B7B46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7AD7B597-AF5A-3E4C-5300-418129F7E845}"/>
              </a:ext>
            </a:extLst>
          </p:cNvPr>
          <p:cNvSpPr txBox="1"/>
          <p:nvPr/>
        </p:nvSpPr>
        <p:spPr>
          <a:xfrm>
            <a:off x="1028700" y="971550"/>
            <a:ext cx="6286500" cy="50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Config.py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8798CF73-2FDE-59AD-16DC-2EDD2CBBB09D}"/>
              </a:ext>
            </a:extLst>
          </p:cNvPr>
          <p:cNvSpPr txBox="1"/>
          <p:nvPr/>
        </p:nvSpPr>
        <p:spPr>
          <a:xfrm>
            <a:off x="1662749" y="1616980"/>
            <a:ext cx="479725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Settings.json</a:t>
            </a:r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유효성 검사 파일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6A37A6B1-0E8C-8149-CDF5-41B085A55CD7}"/>
              </a:ext>
            </a:extLst>
          </p:cNvPr>
          <p:cNvSpPr txBox="1"/>
          <p:nvPr/>
        </p:nvSpPr>
        <p:spPr>
          <a:xfrm>
            <a:off x="1028700" y="3578304"/>
            <a:ext cx="7250222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dirty="0"/>
              <a:t>Json : </a:t>
            </a:r>
            <a:r>
              <a:rPr lang="en-US" altLang="ko-KR" dirty="0" err="1"/>
              <a:t>json</a:t>
            </a:r>
            <a:r>
              <a:rPr lang="en-US" altLang="ko-KR" dirty="0"/>
              <a:t> </a:t>
            </a:r>
            <a:r>
              <a:rPr lang="ko-KR" altLang="en-US" dirty="0"/>
              <a:t>파일을 </a:t>
            </a:r>
            <a:r>
              <a:rPr lang="ko-KR" altLang="en-US" dirty="0" err="1"/>
              <a:t>읽기위함</a:t>
            </a:r>
            <a:endParaRPr lang="en-US" altLang="ko-KR" dirty="0"/>
          </a:p>
          <a:p>
            <a:r>
              <a:rPr lang="en-US" altLang="ko-KR" dirty="0" err="1"/>
              <a:t>Jsonschema</a:t>
            </a:r>
            <a:r>
              <a:rPr lang="en-US" altLang="ko-KR" dirty="0"/>
              <a:t>: </a:t>
            </a:r>
            <a:r>
              <a:rPr lang="en-US" altLang="ko-KR" dirty="0" err="1"/>
              <a:t>json</a:t>
            </a:r>
            <a:r>
              <a:rPr lang="en-US" altLang="ko-KR" dirty="0"/>
              <a:t> </a:t>
            </a:r>
            <a:r>
              <a:rPr lang="ko-KR" altLang="en-US" dirty="0"/>
              <a:t>데이터를 사전 정의된 스키마에 맞게 검증하기 위함</a:t>
            </a:r>
            <a:endParaRPr lang="en-US" altLang="ko-KR" dirty="0"/>
          </a:p>
          <a:p>
            <a:r>
              <a:rPr lang="en-US" altLang="ko-KR" dirty="0"/>
              <a:t>Validate : </a:t>
            </a:r>
            <a:r>
              <a:rPr lang="ko-KR" altLang="en-US" dirty="0"/>
              <a:t>특정 객체 검증을 위함</a:t>
            </a:r>
            <a:endParaRPr lang="en-US" altLang="ko-KR" dirty="0"/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CBC82BF6-A4D0-55C6-0DC7-A033D67AFBB9}"/>
              </a:ext>
            </a:extLst>
          </p:cNvPr>
          <p:cNvSpPr txBox="1"/>
          <p:nvPr/>
        </p:nvSpPr>
        <p:spPr>
          <a:xfrm>
            <a:off x="1028700" y="3076229"/>
            <a:ext cx="4011290" cy="3003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Import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9F146C7-1B2C-B15E-FC56-5CB89BD09827}"/>
              </a:ext>
            </a:extLst>
          </p:cNvPr>
          <p:cNvSpPr txBox="1"/>
          <p:nvPr/>
        </p:nvSpPr>
        <p:spPr>
          <a:xfrm>
            <a:off x="9144000" y="803850"/>
            <a:ext cx="7582332" cy="86792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/>
              <a:t>import </a:t>
            </a:r>
            <a:r>
              <a:rPr lang="en-US" altLang="ko-KR" dirty="0" err="1"/>
              <a:t>json</a:t>
            </a:r>
            <a:endParaRPr lang="en-US" altLang="ko-KR" dirty="0"/>
          </a:p>
          <a:p>
            <a:r>
              <a:rPr lang="en-US" altLang="ko-KR" dirty="0"/>
              <a:t>import </a:t>
            </a:r>
            <a:r>
              <a:rPr lang="en-US" altLang="ko-KR" dirty="0" err="1"/>
              <a:t>jsonschema</a:t>
            </a:r>
            <a:endParaRPr lang="en-US" altLang="ko-KR" dirty="0"/>
          </a:p>
          <a:p>
            <a:r>
              <a:rPr lang="en-US" altLang="ko-KR" dirty="0"/>
              <a:t>from </a:t>
            </a:r>
            <a:r>
              <a:rPr lang="en-US" altLang="ko-KR" dirty="0" err="1"/>
              <a:t>jsonschema</a:t>
            </a:r>
            <a:r>
              <a:rPr lang="en-US" altLang="ko-KR" dirty="0"/>
              <a:t> import validate</a:t>
            </a:r>
          </a:p>
          <a:p>
            <a:r>
              <a:rPr lang="en-US" altLang="ko-KR" dirty="0"/>
              <a:t>from </a:t>
            </a:r>
            <a:r>
              <a:rPr lang="en-US" altLang="ko-KR" dirty="0" err="1"/>
              <a:t>pathlib</a:t>
            </a:r>
            <a:r>
              <a:rPr lang="en-US" altLang="ko-KR" dirty="0"/>
              <a:t> import Path</a:t>
            </a:r>
          </a:p>
          <a:p>
            <a:endParaRPr lang="en-US" altLang="ko-KR" dirty="0"/>
          </a:p>
          <a:p>
            <a:r>
              <a:rPr lang="en-US" altLang="ko-KR" dirty="0"/>
              <a:t># </a:t>
            </a:r>
            <a:r>
              <a:rPr lang="ko-KR" altLang="en-US" dirty="0"/>
              <a:t>설정 파일 경로</a:t>
            </a:r>
          </a:p>
          <a:p>
            <a:r>
              <a:rPr lang="en-US" altLang="ko-KR" dirty="0"/>
              <a:t>CONFIG_PATH = Path("</a:t>
            </a:r>
            <a:r>
              <a:rPr lang="en-US" altLang="ko-KR" dirty="0" err="1"/>
              <a:t>settings.json</a:t>
            </a:r>
            <a:r>
              <a:rPr lang="en-US" altLang="ko-KR" dirty="0"/>
              <a:t>")</a:t>
            </a:r>
          </a:p>
          <a:p>
            <a:endParaRPr lang="en-US" altLang="ko-KR" dirty="0"/>
          </a:p>
          <a:p>
            <a:r>
              <a:rPr lang="en-US" altLang="ko-KR" dirty="0"/>
              <a:t># JSON Schema </a:t>
            </a:r>
            <a:r>
              <a:rPr lang="ko-KR" altLang="en-US" dirty="0"/>
              <a:t>정의</a:t>
            </a:r>
          </a:p>
          <a:p>
            <a:r>
              <a:rPr lang="en-US" altLang="ko-KR" dirty="0"/>
              <a:t>CONFIG_SCHEMA = {</a:t>
            </a:r>
          </a:p>
          <a:p>
            <a:r>
              <a:rPr lang="en-US" altLang="ko-KR" dirty="0"/>
              <a:t>    "type": "object",</a:t>
            </a:r>
          </a:p>
          <a:p>
            <a:r>
              <a:rPr lang="en-US" altLang="ko-KR" dirty="0"/>
              <a:t>    "properties": {</a:t>
            </a:r>
          </a:p>
          <a:p>
            <a:r>
              <a:rPr lang="en-US" altLang="ko-KR" dirty="0"/>
              <a:t>        "</a:t>
            </a:r>
            <a:r>
              <a:rPr lang="en-US" altLang="ko-KR" dirty="0" err="1"/>
              <a:t>optimization_cycle_hours</a:t>
            </a:r>
            <a:r>
              <a:rPr lang="en-US" altLang="ko-KR" dirty="0"/>
              <a:t>": {"type": "number", "minimum": 1},</a:t>
            </a:r>
          </a:p>
          <a:p>
            <a:r>
              <a:rPr lang="en-US" altLang="ko-KR" dirty="0"/>
              <a:t>        "</a:t>
            </a:r>
            <a:r>
              <a:rPr lang="en-US" altLang="ko-KR" dirty="0" err="1"/>
              <a:t>cpu_optimization</a:t>
            </a:r>
            <a:r>
              <a:rPr lang="en-US" altLang="ko-KR" dirty="0"/>
              <a:t>": {</a:t>
            </a:r>
          </a:p>
          <a:p>
            <a:r>
              <a:rPr lang="en-US" altLang="ko-KR" dirty="0"/>
              <a:t>            "type": "object",</a:t>
            </a:r>
          </a:p>
          <a:p>
            <a:r>
              <a:rPr lang="en-US" altLang="ko-KR" dirty="0"/>
              <a:t>            "properties": {</a:t>
            </a:r>
          </a:p>
          <a:p>
            <a:r>
              <a:rPr lang="en-US" altLang="ko-KR" dirty="0"/>
              <a:t>                "enable": {"type": "</a:t>
            </a:r>
            <a:r>
              <a:rPr lang="en-US" altLang="ko-KR" dirty="0" err="1"/>
              <a:t>boolean</a:t>
            </a:r>
            <a:r>
              <a:rPr lang="en-US" altLang="ko-KR" dirty="0"/>
              <a:t>"},</a:t>
            </a:r>
          </a:p>
          <a:p>
            <a:r>
              <a:rPr lang="en-US" altLang="ko-KR" dirty="0"/>
              <a:t>                "</a:t>
            </a:r>
            <a:r>
              <a:rPr lang="en-US" altLang="ko-KR" dirty="0" err="1"/>
              <a:t>high_priority_processes</a:t>
            </a:r>
            <a:r>
              <a:rPr lang="en-US" altLang="ko-KR" dirty="0"/>
              <a:t>": {"type": "array", "items": {"type": "string"}}</a:t>
            </a:r>
          </a:p>
          <a:p>
            <a:r>
              <a:rPr lang="en-US" altLang="ko-KR" dirty="0"/>
              <a:t>            },</a:t>
            </a:r>
          </a:p>
          <a:p>
            <a:r>
              <a:rPr lang="en-US" altLang="ko-KR" dirty="0"/>
              <a:t>            "required": ["enable", "</a:t>
            </a:r>
            <a:r>
              <a:rPr lang="en-US" altLang="ko-KR" dirty="0" err="1"/>
              <a:t>high_priority_processes</a:t>
            </a:r>
            <a:r>
              <a:rPr lang="en-US" altLang="ko-KR" dirty="0"/>
              <a:t>"]</a:t>
            </a:r>
          </a:p>
          <a:p>
            <a:r>
              <a:rPr lang="en-US" altLang="ko-KR" dirty="0"/>
              <a:t>        },</a:t>
            </a:r>
          </a:p>
          <a:p>
            <a:r>
              <a:rPr lang="en-US" altLang="ko-KR" dirty="0"/>
              <a:t>        "</a:t>
            </a:r>
            <a:r>
              <a:rPr lang="en-US" altLang="ko-KR" dirty="0" err="1"/>
              <a:t>memory_optimization</a:t>
            </a:r>
            <a:r>
              <a:rPr lang="en-US" altLang="ko-KR" dirty="0"/>
              <a:t>": {</a:t>
            </a:r>
          </a:p>
          <a:p>
            <a:r>
              <a:rPr lang="en-US" altLang="ko-KR" dirty="0"/>
              <a:t>            "type": "object",</a:t>
            </a:r>
          </a:p>
          <a:p>
            <a:r>
              <a:rPr lang="en-US" altLang="ko-KR" dirty="0"/>
              <a:t>            "properties": {</a:t>
            </a:r>
          </a:p>
          <a:p>
            <a:r>
              <a:rPr lang="en-US" altLang="ko-KR" dirty="0"/>
              <a:t>                "enable": {"type": "</a:t>
            </a:r>
            <a:r>
              <a:rPr lang="en-US" altLang="ko-KR" dirty="0" err="1"/>
              <a:t>boolean</a:t>
            </a:r>
            <a:r>
              <a:rPr lang="en-US" altLang="ko-KR" dirty="0"/>
              <a:t>"},</a:t>
            </a:r>
          </a:p>
          <a:p>
            <a:r>
              <a:rPr lang="en-US" altLang="ko-KR" dirty="0"/>
              <a:t>                "</a:t>
            </a:r>
            <a:r>
              <a:rPr lang="en-US" altLang="ko-KR" dirty="0" err="1"/>
              <a:t>min_free_memory_percent</a:t>
            </a:r>
            <a:r>
              <a:rPr lang="en-US" altLang="ko-KR" dirty="0"/>
              <a:t>": {"type": "number", "minimum": 1, "maximum": 100}</a:t>
            </a:r>
          </a:p>
          <a:p>
            <a:r>
              <a:rPr lang="en-US" altLang="ko-KR" dirty="0"/>
              <a:t>            },</a:t>
            </a:r>
          </a:p>
          <a:p>
            <a:r>
              <a:rPr lang="en-US" altLang="ko-KR" dirty="0"/>
              <a:t>            "required": ["enable", "</a:t>
            </a:r>
            <a:r>
              <a:rPr lang="en-US" altLang="ko-KR" dirty="0" err="1"/>
              <a:t>min_free_memory_percent</a:t>
            </a:r>
            <a:r>
              <a:rPr lang="en-US" altLang="ko-KR" dirty="0"/>
              <a:t>"]</a:t>
            </a:r>
          </a:p>
          <a:p>
            <a:r>
              <a:rPr lang="en-US" altLang="ko-KR" dirty="0"/>
              <a:t>        },</a:t>
            </a:r>
          </a:p>
          <a:p>
            <a:endParaRPr lang="ko-KR" altLang="en-US" dirty="0"/>
          </a:p>
        </p:txBody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6BDF2CA9-E249-6C97-B3EE-D763916C0E8B}"/>
              </a:ext>
            </a:extLst>
          </p:cNvPr>
          <p:cNvSpPr txBox="1"/>
          <p:nvPr/>
        </p:nvSpPr>
        <p:spPr>
          <a:xfrm>
            <a:off x="1004119" y="5199903"/>
            <a:ext cx="7250222" cy="19389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 err="1"/>
              <a:t>optimization_cycle_hours</a:t>
            </a:r>
            <a:r>
              <a:rPr lang="en-US" altLang="ko-KR" dirty="0"/>
              <a:t>: </a:t>
            </a:r>
            <a:r>
              <a:rPr lang="ko-KR" altLang="en-US" dirty="0"/>
              <a:t>숫자 타입이며</a:t>
            </a:r>
            <a:r>
              <a:rPr lang="en-US" altLang="ko-KR" dirty="0"/>
              <a:t>, </a:t>
            </a:r>
            <a:r>
              <a:rPr lang="ko-KR" altLang="en-US" dirty="0"/>
              <a:t>최소값이 </a:t>
            </a:r>
            <a:r>
              <a:rPr lang="en-US" altLang="ko-KR" dirty="0"/>
              <a:t>1 </a:t>
            </a:r>
            <a:r>
              <a:rPr lang="ko-KR" altLang="en-US" dirty="0"/>
              <a:t>이상이어야 한다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 err="1"/>
              <a:t>cpu_optimization</a:t>
            </a:r>
            <a:r>
              <a:rPr lang="en-US" altLang="ko-KR" dirty="0"/>
              <a:t>: </a:t>
            </a:r>
            <a:r>
              <a:rPr lang="ko-KR" altLang="en-US" dirty="0" err="1"/>
              <a:t>딕셔너리</a:t>
            </a:r>
            <a:r>
              <a:rPr lang="ko-KR" altLang="en-US" dirty="0"/>
              <a:t> 형태의 객체이며</a:t>
            </a:r>
            <a:r>
              <a:rPr lang="en-US" altLang="ko-KR" dirty="0"/>
              <a:t>, enable (</a:t>
            </a:r>
            <a:r>
              <a:rPr lang="en-US" altLang="ko-KR" dirty="0" err="1"/>
              <a:t>boolean</a:t>
            </a:r>
            <a:r>
              <a:rPr lang="en-US" altLang="ko-KR" dirty="0"/>
              <a:t>)</a:t>
            </a:r>
            <a:r>
              <a:rPr lang="ko-KR" altLang="en-US" dirty="0"/>
              <a:t>과 </a:t>
            </a:r>
            <a:r>
              <a:rPr lang="en-US" altLang="ko-KR" dirty="0" err="1"/>
              <a:t>high_priority_processes</a:t>
            </a:r>
            <a:r>
              <a:rPr lang="en-US" altLang="ko-KR" dirty="0"/>
              <a:t> (</a:t>
            </a:r>
            <a:r>
              <a:rPr lang="ko-KR" altLang="en-US" dirty="0"/>
              <a:t>문자열 리스트</a:t>
            </a:r>
            <a:r>
              <a:rPr lang="en-US" altLang="ko-KR" dirty="0"/>
              <a:t>) </a:t>
            </a:r>
            <a:r>
              <a:rPr lang="ko-KR" altLang="en-US" dirty="0"/>
              <a:t>속성을 가진다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 err="1"/>
              <a:t>memory_optimization</a:t>
            </a:r>
            <a:r>
              <a:rPr lang="en-US" altLang="ko-KR" dirty="0"/>
              <a:t>: </a:t>
            </a:r>
            <a:r>
              <a:rPr lang="ko-KR" altLang="en-US" dirty="0" err="1"/>
              <a:t>딕셔너리</a:t>
            </a:r>
            <a:r>
              <a:rPr lang="ko-KR" altLang="en-US" dirty="0"/>
              <a:t> 형태의 객체이며</a:t>
            </a:r>
            <a:r>
              <a:rPr lang="en-US" altLang="ko-KR" dirty="0"/>
              <a:t>, enable (</a:t>
            </a:r>
            <a:r>
              <a:rPr lang="en-US" altLang="ko-KR" dirty="0" err="1"/>
              <a:t>boolean</a:t>
            </a:r>
            <a:r>
              <a:rPr lang="en-US" altLang="ko-KR" dirty="0"/>
              <a:t>)</a:t>
            </a:r>
            <a:r>
              <a:rPr lang="ko-KR" altLang="en-US" dirty="0"/>
              <a:t>과 </a:t>
            </a:r>
            <a:r>
              <a:rPr lang="en-US" altLang="ko-KR" dirty="0" err="1"/>
              <a:t>min_free_memory_percent</a:t>
            </a:r>
            <a:r>
              <a:rPr lang="en-US" altLang="ko-KR" dirty="0"/>
              <a:t> (1~100 </a:t>
            </a:r>
            <a:r>
              <a:rPr lang="ko-KR" altLang="en-US" dirty="0"/>
              <a:t>범위의 숫자</a:t>
            </a:r>
            <a:r>
              <a:rPr lang="en-US" altLang="ko-KR" dirty="0"/>
              <a:t>) </a:t>
            </a:r>
            <a:r>
              <a:rPr lang="ko-KR" altLang="en-US" dirty="0"/>
              <a:t>속성을 가진다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 err="1"/>
              <a:t>cpu_optimization</a:t>
            </a:r>
            <a:r>
              <a:rPr lang="ko-KR" altLang="en-US" dirty="0"/>
              <a:t>와 </a:t>
            </a:r>
            <a:r>
              <a:rPr lang="en-US" altLang="ko-KR" dirty="0" err="1"/>
              <a:t>memory_optimization</a:t>
            </a:r>
            <a:r>
              <a:rPr lang="en-US" altLang="ko-KR" dirty="0"/>
              <a:t> </a:t>
            </a:r>
            <a:r>
              <a:rPr lang="ko-KR" altLang="en-US" dirty="0"/>
              <a:t>모두 </a:t>
            </a:r>
            <a:r>
              <a:rPr lang="en-US" altLang="ko-KR" dirty="0"/>
              <a:t>enable</a:t>
            </a:r>
            <a:r>
              <a:rPr lang="ko-KR" altLang="en-US" dirty="0"/>
              <a:t>과 각각의 하위 설정이 필수 속성으로 지정되어 있다</a:t>
            </a:r>
            <a:r>
              <a:rPr lang="en-US" altLang="ko-KR" dirty="0"/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9CF40D-5E78-80DA-0F64-7361417D17AC}"/>
              </a:ext>
            </a:extLst>
          </p:cNvPr>
          <p:cNvSpPr txBox="1"/>
          <p:nvPr/>
        </p:nvSpPr>
        <p:spPr>
          <a:xfrm>
            <a:off x="1004119" y="4697828"/>
            <a:ext cx="4011290" cy="3003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속성의 유효성 조건</a:t>
            </a:r>
            <a:endParaRPr lang="en-US" sz="18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</p:spTree>
    <p:extLst>
      <p:ext uri="{BB962C8B-B14F-4D97-AF65-F5344CB8AC3E}">
        <p14:creationId xmlns:p14="http://schemas.microsoft.com/office/powerpoint/2010/main" val="20473769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FF1D7C-19B9-4BB0-5EC1-8F08AF8270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424EC666-7348-F5C6-C181-C75C641F5B81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2B33FE66-440E-06B5-2FC3-8E11431A9147}"/>
              </a:ext>
            </a:extLst>
          </p:cNvPr>
          <p:cNvSpPr txBox="1"/>
          <p:nvPr/>
        </p:nvSpPr>
        <p:spPr>
          <a:xfrm>
            <a:off x="1028700" y="971550"/>
            <a:ext cx="6286500" cy="50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Config.py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A50756A1-EA6B-F5D3-82B0-3D4807409436}"/>
              </a:ext>
            </a:extLst>
          </p:cNvPr>
          <p:cNvSpPr txBox="1"/>
          <p:nvPr/>
        </p:nvSpPr>
        <p:spPr>
          <a:xfrm>
            <a:off x="1662749" y="1616980"/>
            <a:ext cx="479725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Settings.json</a:t>
            </a:r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유효성 검사 파일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1B308D95-F16B-E983-A765-3215E776BB4F}"/>
              </a:ext>
            </a:extLst>
          </p:cNvPr>
          <p:cNvSpPr txBox="1"/>
          <p:nvPr/>
        </p:nvSpPr>
        <p:spPr>
          <a:xfrm>
            <a:off x="1028700" y="3578304"/>
            <a:ext cx="7250222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dirty="0"/>
              <a:t>이 설정은 디스크 최적화를 수행할지를 결정하며</a:t>
            </a:r>
            <a:r>
              <a:rPr lang="en-US" altLang="ko-KR" dirty="0"/>
              <a:t>, </a:t>
            </a:r>
            <a:r>
              <a:rPr lang="ko-KR" altLang="en-US" dirty="0"/>
              <a:t>특정 비율</a:t>
            </a:r>
            <a:r>
              <a:rPr lang="en-US" altLang="ko-KR" dirty="0"/>
              <a:t>(%) </a:t>
            </a:r>
            <a:r>
              <a:rPr lang="ko-KR" altLang="en-US" dirty="0"/>
              <a:t>이상으로 저장 공간이 차 있을 경우 정리를 수행하도록 할 수 있다</a:t>
            </a:r>
            <a:r>
              <a:rPr lang="en-US" altLang="ko-KR" dirty="0"/>
              <a:t>.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C7E6AF0A-0128-98A5-BFF7-E2E32BC99792}"/>
              </a:ext>
            </a:extLst>
          </p:cNvPr>
          <p:cNvSpPr txBox="1"/>
          <p:nvPr/>
        </p:nvSpPr>
        <p:spPr>
          <a:xfrm>
            <a:off x="1028700" y="3076229"/>
            <a:ext cx="4011290" cy="3003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Disk_optimization</a:t>
            </a:r>
            <a:r>
              <a:rPr 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: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디스크 최적화</a:t>
            </a:r>
            <a:endParaRPr lang="en-US" sz="18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6BABCD-4F44-F5E7-D550-FE151B04B956}"/>
              </a:ext>
            </a:extLst>
          </p:cNvPr>
          <p:cNvSpPr txBox="1"/>
          <p:nvPr/>
        </p:nvSpPr>
        <p:spPr>
          <a:xfrm>
            <a:off x="9144000" y="1479894"/>
            <a:ext cx="7582332" cy="59093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/>
              <a:t>"</a:t>
            </a:r>
            <a:r>
              <a:rPr lang="en-US" altLang="ko-KR" dirty="0" err="1"/>
              <a:t>disk_optimization</a:t>
            </a:r>
            <a:r>
              <a:rPr lang="en-US" altLang="ko-KR" dirty="0"/>
              <a:t>": {</a:t>
            </a:r>
          </a:p>
          <a:p>
            <a:r>
              <a:rPr lang="en-US" altLang="ko-KR" dirty="0"/>
              <a:t>            "type": "object",</a:t>
            </a:r>
          </a:p>
          <a:p>
            <a:r>
              <a:rPr lang="en-US" altLang="ko-KR" dirty="0"/>
              <a:t>            "properties": {</a:t>
            </a:r>
          </a:p>
          <a:p>
            <a:r>
              <a:rPr lang="en-US" altLang="ko-KR" dirty="0"/>
              <a:t>                "enable": {"type": "</a:t>
            </a:r>
            <a:r>
              <a:rPr lang="en-US" altLang="ko-KR" dirty="0" err="1"/>
              <a:t>boolean</a:t>
            </a:r>
            <a:r>
              <a:rPr lang="en-US" altLang="ko-KR" dirty="0"/>
              <a:t>"},</a:t>
            </a:r>
          </a:p>
          <a:p>
            <a:r>
              <a:rPr lang="en-US" altLang="ko-KR" dirty="0"/>
              <a:t>                "</a:t>
            </a:r>
            <a:r>
              <a:rPr lang="en-US" altLang="ko-KR" dirty="0" err="1"/>
              <a:t>cleanup_threshold_percent</a:t>
            </a:r>
            <a:r>
              <a:rPr lang="en-US" altLang="ko-KR" dirty="0"/>
              <a:t>": {"type": "number", "minimum": 1, "maximum": 100}</a:t>
            </a:r>
          </a:p>
          <a:p>
            <a:r>
              <a:rPr lang="en-US" altLang="ko-KR" dirty="0"/>
              <a:t>            },</a:t>
            </a:r>
          </a:p>
          <a:p>
            <a:r>
              <a:rPr lang="en-US" altLang="ko-KR" dirty="0"/>
              <a:t>            "required": ["enable", "</a:t>
            </a:r>
            <a:r>
              <a:rPr lang="en-US" altLang="ko-KR" dirty="0" err="1"/>
              <a:t>cleanup_threshold_percent</a:t>
            </a:r>
            <a:r>
              <a:rPr lang="en-US" altLang="ko-KR" dirty="0"/>
              <a:t>"]</a:t>
            </a:r>
          </a:p>
          <a:p>
            <a:r>
              <a:rPr lang="en-US" altLang="ko-KR" dirty="0"/>
              <a:t>        },</a:t>
            </a:r>
          </a:p>
          <a:p>
            <a:r>
              <a:rPr lang="en-US" altLang="ko-KR" dirty="0"/>
              <a:t>        "</a:t>
            </a:r>
            <a:r>
              <a:rPr lang="en-US" altLang="ko-KR" dirty="0" err="1"/>
              <a:t>network_optimization</a:t>
            </a:r>
            <a:r>
              <a:rPr lang="en-US" altLang="ko-KR" dirty="0"/>
              <a:t>": {</a:t>
            </a:r>
          </a:p>
          <a:p>
            <a:r>
              <a:rPr lang="en-US" altLang="ko-KR" dirty="0"/>
              <a:t>            "type": "object",</a:t>
            </a:r>
          </a:p>
          <a:p>
            <a:r>
              <a:rPr lang="en-US" altLang="ko-KR" dirty="0"/>
              <a:t>            "properties": {</a:t>
            </a:r>
          </a:p>
          <a:p>
            <a:r>
              <a:rPr lang="en-US" altLang="ko-KR" dirty="0"/>
              <a:t>                "enable": {"type": "</a:t>
            </a:r>
            <a:r>
              <a:rPr lang="en-US" altLang="ko-KR" dirty="0" err="1"/>
              <a:t>boolean</a:t>
            </a:r>
            <a:r>
              <a:rPr lang="en-US" altLang="ko-KR" dirty="0"/>
              <a:t>"},</a:t>
            </a:r>
          </a:p>
          <a:p>
            <a:r>
              <a:rPr lang="en-US" altLang="ko-KR" dirty="0"/>
              <a:t>                "</a:t>
            </a:r>
            <a:r>
              <a:rPr lang="en-US" altLang="ko-KR" dirty="0" err="1"/>
              <a:t>bandwidth_limit_mbps</a:t>
            </a:r>
            <a:r>
              <a:rPr lang="en-US" altLang="ko-KR" dirty="0"/>
              <a:t>": {"type": "number", "minimum": 1}</a:t>
            </a:r>
          </a:p>
          <a:p>
            <a:r>
              <a:rPr lang="en-US" altLang="ko-KR" dirty="0"/>
              <a:t>            },</a:t>
            </a:r>
          </a:p>
          <a:p>
            <a:r>
              <a:rPr lang="en-US" altLang="ko-KR" dirty="0"/>
              <a:t>            "required": ["enable", "</a:t>
            </a:r>
            <a:r>
              <a:rPr lang="en-US" altLang="ko-KR" dirty="0" err="1"/>
              <a:t>bandwidth_limit_mbps</a:t>
            </a:r>
            <a:r>
              <a:rPr lang="en-US" altLang="ko-KR" dirty="0"/>
              <a:t>"]</a:t>
            </a:r>
          </a:p>
          <a:p>
            <a:r>
              <a:rPr lang="en-US" altLang="ko-KR" dirty="0"/>
              <a:t>        }</a:t>
            </a:r>
          </a:p>
          <a:p>
            <a:r>
              <a:rPr lang="en-US" altLang="ko-KR" dirty="0"/>
              <a:t>    },</a:t>
            </a:r>
          </a:p>
          <a:p>
            <a:r>
              <a:rPr lang="en-US" altLang="ko-KR" dirty="0"/>
              <a:t>    "required": ["</a:t>
            </a:r>
            <a:r>
              <a:rPr lang="en-US" altLang="ko-KR" dirty="0" err="1"/>
              <a:t>optimization_cycle_hours</a:t>
            </a:r>
            <a:r>
              <a:rPr lang="en-US" altLang="ko-KR" dirty="0"/>
              <a:t>", "</a:t>
            </a:r>
            <a:r>
              <a:rPr lang="en-US" altLang="ko-KR" dirty="0" err="1"/>
              <a:t>cpu_optimization</a:t>
            </a:r>
            <a:r>
              <a:rPr lang="en-US" altLang="ko-KR" dirty="0"/>
              <a:t>", "</a:t>
            </a:r>
            <a:r>
              <a:rPr lang="en-US" altLang="ko-KR" dirty="0" err="1"/>
              <a:t>memory_optimization</a:t>
            </a:r>
            <a:r>
              <a:rPr lang="en-US" altLang="ko-KR" dirty="0"/>
              <a:t>", "</a:t>
            </a:r>
            <a:r>
              <a:rPr lang="en-US" altLang="ko-KR" dirty="0" err="1"/>
              <a:t>disk_optimization</a:t>
            </a:r>
            <a:r>
              <a:rPr lang="en-US" altLang="ko-KR" dirty="0"/>
              <a:t>", "</a:t>
            </a:r>
            <a:r>
              <a:rPr lang="en-US" altLang="ko-KR" dirty="0" err="1"/>
              <a:t>network_optimization</a:t>
            </a:r>
            <a:r>
              <a:rPr lang="en-US" altLang="ko-KR" dirty="0"/>
              <a:t>"]</a:t>
            </a:r>
          </a:p>
          <a:p>
            <a:r>
              <a:rPr lang="en-US" altLang="ko-KR" dirty="0"/>
              <a:t>}</a:t>
            </a:r>
          </a:p>
        </p:txBody>
      </p:sp>
      <p:sp>
        <p:nvSpPr>
          <p:cNvPr id="4" name="TextBox 7">
            <a:extLst>
              <a:ext uri="{FF2B5EF4-FFF2-40B4-BE49-F238E27FC236}">
                <a16:creationId xmlns:a16="http://schemas.microsoft.com/office/drawing/2014/main" id="{93BDA62C-6079-23E1-340A-6F20AC521B69}"/>
              </a:ext>
            </a:extLst>
          </p:cNvPr>
          <p:cNvSpPr txBox="1"/>
          <p:nvPr/>
        </p:nvSpPr>
        <p:spPr>
          <a:xfrm>
            <a:off x="1028700" y="4920980"/>
            <a:ext cx="7250222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dirty="0"/>
              <a:t>이 설정은 네트워크 최적화를 수행할지를 결정하며</a:t>
            </a:r>
            <a:r>
              <a:rPr lang="en-US" altLang="ko-KR" dirty="0"/>
              <a:t>, </a:t>
            </a:r>
            <a:r>
              <a:rPr lang="ko-KR" altLang="en-US" dirty="0"/>
              <a:t>네트워크 대역폭을 특정 </a:t>
            </a:r>
            <a:r>
              <a:rPr lang="en-US" altLang="ko-KR" dirty="0"/>
              <a:t>Mbps </a:t>
            </a:r>
            <a:r>
              <a:rPr lang="ko-KR" altLang="en-US" dirty="0"/>
              <a:t>이하로 제한할 수 있도록 한다</a:t>
            </a:r>
            <a:r>
              <a:rPr lang="en-US" altLang="ko-KR" dirty="0"/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8504644-C3A7-10BE-B964-79164DE4D46E}"/>
              </a:ext>
            </a:extLst>
          </p:cNvPr>
          <p:cNvSpPr txBox="1"/>
          <p:nvPr/>
        </p:nvSpPr>
        <p:spPr>
          <a:xfrm>
            <a:off x="1028700" y="4418905"/>
            <a:ext cx="4686300" cy="3003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network_optimization</a:t>
            </a:r>
            <a:r>
              <a:rPr 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: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네트워크 최적화</a:t>
            </a:r>
            <a:endParaRPr lang="en-US" sz="18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12" name="TextBox 7">
            <a:extLst>
              <a:ext uri="{FF2B5EF4-FFF2-40B4-BE49-F238E27FC236}">
                <a16:creationId xmlns:a16="http://schemas.microsoft.com/office/drawing/2014/main" id="{1B1DEF77-6843-0006-4554-2190BC59F3C5}"/>
              </a:ext>
            </a:extLst>
          </p:cNvPr>
          <p:cNvSpPr txBox="1"/>
          <p:nvPr/>
        </p:nvSpPr>
        <p:spPr>
          <a:xfrm>
            <a:off x="979378" y="6356435"/>
            <a:ext cx="7250222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dirty="0"/>
              <a:t>이 설정이 적용된 </a:t>
            </a:r>
            <a:r>
              <a:rPr lang="en-US" altLang="ko-KR" dirty="0"/>
              <a:t>JSON </a:t>
            </a:r>
            <a:r>
              <a:rPr lang="ko-KR" altLang="en-US" dirty="0"/>
              <a:t>파일에서 해당 필수 항목 중 하나라도 빠져 있다면</a:t>
            </a:r>
            <a:r>
              <a:rPr lang="en-US" altLang="ko-KR" dirty="0"/>
              <a:t>, </a:t>
            </a:r>
            <a:r>
              <a:rPr lang="en-US" altLang="ko-KR" dirty="0" err="1"/>
              <a:t>jsonschema</a:t>
            </a:r>
            <a:r>
              <a:rPr lang="ko-KR" altLang="en-US" dirty="0"/>
              <a:t>를 이용한 유효성 검사에서 오류가 발생한다</a:t>
            </a:r>
            <a:r>
              <a:rPr lang="en-US" altLang="ko-KR" dirty="0"/>
              <a:t>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3B57DD9-5089-05C0-35DF-DEAC4E87D3C9}"/>
              </a:ext>
            </a:extLst>
          </p:cNvPr>
          <p:cNvSpPr txBox="1"/>
          <p:nvPr/>
        </p:nvSpPr>
        <p:spPr>
          <a:xfrm>
            <a:off x="979378" y="5854360"/>
            <a:ext cx="4686300" cy="3003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맨 마지막줄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required</a:t>
            </a:r>
            <a:endParaRPr lang="en-US" sz="18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</p:spTree>
    <p:extLst>
      <p:ext uri="{BB962C8B-B14F-4D97-AF65-F5344CB8AC3E}">
        <p14:creationId xmlns:p14="http://schemas.microsoft.com/office/powerpoint/2010/main" val="176160722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36F51B-A2C2-3D1A-1A45-E3F1695239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40EBDBED-D698-4BC0-B735-26AAC59AA66F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F32C84F1-283C-B8CA-D801-E647063BC89C}"/>
              </a:ext>
            </a:extLst>
          </p:cNvPr>
          <p:cNvSpPr txBox="1"/>
          <p:nvPr/>
        </p:nvSpPr>
        <p:spPr>
          <a:xfrm>
            <a:off x="1028700" y="971550"/>
            <a:ext cx="6286500" cy="50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Config.py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79372CA5-940B-3410-09CE-D5381C615D4B}"/>
              </a:ext>
            </a:extLst>
          </p:cNvPr>
          <p:cNvSpPr txBox="1"/>
          <p:nvPr/>
        </p:nvSpPr>
        <p:spPr>
          <a:xfrm>
            <a:off x="1662749" y="1616980"/>
            <a:ext cx="479725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Settings.json</a:t>
            </a:r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유효성 검사 파일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761D25BD-443B-61FA-148D-BD073E393787}"/>
              </a:ext>
            </a:extLst>
          </p:cNvPr>
          <p:cNvSpPr txBox="1"/>
          <p:nvPr/>
        </p:nvSpPr>
        <p:spPr>
          <a:xfrm>
            <a:off x="1028700" y="3578304"/>
            <a:ext cx="7250222" cy="33239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dirty="0"/>
              <a:t>코드에 주석대로 설정파일을 로드 후 유효성 검사를 실시함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/>
              <a:t>설정 파일</a:t>
            </a:r>
            <a:r>
              <a:rPr lang="en-US" altLang="ko-KR" dirty="0"/>
              <a:t>(</a:t>
            </a:r>
            <a:r>
              <a:rPr lang="en-US" altLang="ko-KR" dirty="0" err="1"/>
              <a:t>settings.json</a:t>
            </a:r>
            <a:r>
              <a:rPr lang="en-US" altLang="ko-KR" dirty="0"/>
              <a:t>)</a:t>
            </a:r>
            <a:r>
              <a:rPr lang="ko-KR" altLang="en-US" dirty="0"/>
              <a:t>을 로드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/>
              <a:t>JSON </a:t>
            </a:r>
            <a:r>
              <a:rPr lang="ko-KR" altLang="en-US" dirty="0"/>
              <a:t>파일의 형식이 </a:t>
            </a:r>
            <a:r>
              <a:rPr lang="ko-KR" altLang="en-US" dirty="0" err="1"/>
              <a:t>올바른지</a:t>
            </a:r>
            <a:r>
              <a:rPr lang="ko-KR" altLang="en-US" dirty="0"/>
              <a:t> 확인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 err="1"/>
              <a:t>jsonschema</a:t>
            </a:r>
            <a:r>
              <a:rPr lang="ko-KR" altLang="en-US" dirty="0"/>
              <a:t>를 사용해 설정 값이 스키마에 맞는지 검증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/>
              <a:t>유효한 경우 설정 값을 반환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ko-KR" dirty="0"/>
          </a:p>
          <a:p>
            <a:r>
              <a:rPr lang="ko-KR" altLang="en-US" dirty="0"/>
              <a:t>세부동작 순서</a:t>
            </a:r>
            <a:endParaRPr lang="en-US" altLang="ko-KR" dirty="0"/>
          </a:p>
          <a:p>
            <a:r>
              <a:rPr lang="en-US" altLang="ko-KR" dirty="0"/>
              <a:t>-&gt;</a:t>
            </a:r>
            <a:r>
              <a:rPr lang="ko-KR" altLang="en-US" dirty="0"/>
              <a:t>설정 파일 존재 여부 확인</a:t>
            </a:r>
            <a:endParaRPr lang="en-US" altLang="ko-KR" dirty="0"/>
          </a:p>
          <a:p>
            <a:r>
              <a:rPr lang="en-US" altLang="ko-KR" dirty="0"/>
              <a:t>-&gt;JSON </a:t>
            </a:r>
            <a:r>
              <a:rPr lang="ko-KR" altLang="en-US" dirty="0"/>
              <a:t>파일 읽기</a:t>
            </a:r>
            <a:endParaRPr lang="en-US" altLang="ko-KR" dirty="0"/>
          </a:p>
          <a:p>
            <a:r>
              <a:rPr lang="en-US" altLang="ko-KR" dirty="0"/>
              <a:t>-&gt;</a:t>
            </a:r>
            <a:r>
              <a:rPr lang="ko-KR" altLang="en-US" dirty="0"/>
              <a:t>설정 값 유효성 검사</a:t>
            </a:r>
            <a:endParaRPr lang="en-US" altLang="ko-KR" dirty="0"/>
          </a:p>
          <a:p>
            <a:r>
              <a:rPr lang="en-US" altLang="ko-KR" dirty="0"/>
              <a:t>-&gt;</a:t>
            </a:r>
            <a:r>
              <a:rPr lang="ko-KR" altLang="en-US" dirty="0"/>
              <a:t>유효한 설정 반환</a:t>
            </a:r>
            <a:endParaRPr lang="en-US" altLang="ko-KR" dirty="0"/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A93FF6A2-EF42-2CA9-208D-BC4725EA09F7}"/>
              </a:ext>
            </a:extLst>
          </p:cNvPr>
          <p:cNvSpPr txBox="1"/>
          <p:nvPr/>
        </p:nvSpPr>
        <p:spPr>
          <a:xfrm>
            <a:off x="1028700" y="3076229"/>
            <a:ext cx="4011290" cy="3003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Load_settings</a:t>
            </a:r>
            <a:r>
              <a:rPr 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6C042A-62CA-B816-863A-E3453A099869}"/>
              </a:ext>
            </a:extLst>
          </p:cNvPr>
          <p:cNvSpPr txBox="1"/>
          <p:nvPr/>
        </p:nvSpPr>
        <p:spPr>
          <a:xfrm>
            <a:off x="9144000" y="2604343"/>
            <a:ext cx="7582332" cy="50783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/>
              <a:t>def </a:t>
            </a:r>
            <a:r>
              <a:rPr lang="en-US" altLang="ko-KR" dirty="0" err="1"/>
              <a:t>load_settings</a:t>
            </a:r>
            <a:r>
              <a:rPr lang="en-US" altLang="ko-KR" dirty="0"/>
              <a:t>():</a:t>
            </a:r>
          </a:p>
          <a:p>
            <a:r>
              <a:rPr lang="en-US" altLang="ko-KR" dirty="0"/>
              <a:t>    """</a:t>
            </a:r>
            <a:r>
              <a:rPr lang="ko-KR" altLang="en-US" dirty="0"/>
              <a:t>설정 파일을 로드하고 유효성을 검사한 후 반환한다</a:t>
            </a:r>
            <a:r>
              <a:rPr lang="en-US" altLang="ko-KR" dirty="0"/>
              <a:t>."""</a:t>
            </a:r>
          </a:p>
          <a:p>
            <a:r>
              <a:rPr lang="en-US" altLang="ko-KR" dirty="0"/>
              <a:t>    if not </a:t>
            </a:r>
            <a:r>
              <a:rPr lang="en-US" altLang="ko-KR" dirty="0" err="1"/>
              <a:t>CONFIG_PATH.exists</a:t>
            </a:r>
            <a:r>
              <a:rPr lang="en-US" altLang="ko-KR" dirty="0"/>
              <a:t>():</a:t>
            </a:r>
          </a:p>
          <a:p>
            <a:r>
              <a:rPr lang="en-US" altLang="ko-KR" dirty="0"/>
              <a:t>        raise </a:t>
            </a:r>
            <a:r>
              <a:rPr lang="en-US" altLang="ko-KR" dirty="0" err="1"/>
              <a:t>FileNotFoundError</a:t>
            </a:r>
            <a:r>
              <a:rPr lang="en-US" altLang="ko-KR" dirty="0"/>
              <a:t>(f"</a:t>
            </a:r>
            <a:r>
              <a:rPr lang="ko-KR" altLang="en-US" dirty="0"/>
              <a:t>설정 파일 </a:t>
            </a:r>
            <a:r>
              <a:rPr lang="en-US" altLang="ko-KR" dirty="0"/>
              <a:t>{CONFIG_PATH}</a:t>
            </a:r>
            <a:r>
              <a:rPr lang="ko-KR" altLang="en-US" dirty="0"/>
              <a:t>이</a:t>
            </a:r>
            <a:r>
              <a:rPr lang="en-US" altLang="ko-KR" dirty="0"/>
              <a:t>(</a:t>
            </a:r>
            <a:r>
              <a:rPr lang="ko-KR" altLang="en-US" dirty="0"/>
              <a:t>가</a:t>
            </a:r>
            <a:r>
              <a:rPr lang="en-US" altLang="ko-KR" dirty="0"/>
              <a:t>) </a:t>
            </a:r>
            <a:r>
              <a:rPr lang="ko-KR" altLang="en-US" dirty="0"/>
              <a:t>존재하지 않습니다</a:t>
            </a:r>
            <a:r>
              <a:rPr lang="en-US" altLang="ko-KR" dirty="0"/>
              <a:t>.")</a:t>
            </a:r>
          </a:p>
          <a:p>
            <a:r>
              <a:rPr lang="en-US" altLang="ko-KR" dirty="0"/>
              <a:t>    </a:t>
            </a:r>
          </a:p>
          <a:p>
            <a:r>
              <a:rPr lang="en-US" altLang="ko-KR" dirty="0"/>
              <a:t>    with </a:t>
            </a:r>
            <a:r>
              <a:rPr lang="en-US" altLang="ko-KR" dirty="0" err="1"/>
              <a:t>CONFIG_PATH.open</a:t>
            </a:r>
            <a:r>
              <a:rPr lang="en-US" altLang="ko-KR" dirty="0"/>
              <a:t>("r", encoding="utf-8") as file:</a:t>
            </a:r>
          </a:p>
          <a:p>
            <a:r>
              <a:rPr lang="en-US" altLang="ko-KR" dirty="0"/>
              <a:t>        try:</a:t>
            </a:r>
          </a:p>
          <a:p>
            <a:r>
              <a:rPr lang="en-US" altLang="ko-KR" dirty="0"/>
              <a:t>            settings = </a:t>
            </a:r>
            <a:r>
              <a:rPr lang="en-US" altLang="ko-KR" dirty="0" err="1"/>
              <a:t>json.load</a:t>
            </a:r>
            <a:r>
              <a:rPr lang="en-US" altLang="ko-KR" dirty="0"/>
              <a:t>(file)</a:t>
            </a:r>
          </a:p>
          <a:p>
            <a:r>
              <a:rPr lang="en-US" altLang="ko-KR" dirty="0"/>
              <a:t>        except </a:t>
            </a:r>
            <a:r>
              <a:rPr lang="en-US" altLang="ko-KR" dirty="0" err="1"/>
              <a:t>json.JSONDecodeError</a:t>
            </a:r>
            <a:r>
              <a:rPr lang="en-US" altLang="ko-KR" dirty="0"/>
              <a:t> as e:</a:t>
            </a:r>
          </a:p>
          <a:p>
            <a:r>
              <a:rPr lang="en-US" altLang="ko-KR" dirty="0"/>
              <a:t>            raise </a:t>
            </a:r>
            <a:r>
              <a:rPr lang="en-US" altLang="ko-KR" dirty="0" err="1"/>
              <a:t>ValueError</a:t>
            </a:r>
            <a:r>
              <a:rPr lang="en-US" altLang="ko-KR" dirty="0"/>
              <a:t>(f"</a:t>
            </a:r>
            <a:r>
              <a:rPr lang="ko-KR" altLang="en-US" dirty="0"/>
              <a:t>설정 파일의 </a:t>
            </a:r>
            <a:r>
              <a:rPr lang="en-US" altLang="ko-KR" dirty="0"/>
              <a:t>JSON </a:t>
            </a:r>
            <a:r>
              <a:rPr lang="ko-KR" altLang="en-US" dirty="0"/>
              <a:t>형식이 올바르지 않습니다</a:t>
            </a:r>
            <a:r>
              <a:rPr lang="en-US" altLang="ko-KR" dirty="0"/>
              <a:t>: {e}")</a:t>
            </a:r>
          </a:p>
          <a:p>
            <a:r>
              <a:rPr lang="en-US" altLang="ko-KR" dirty="0"/>
              <a:t>    </a:t>
            </a:r>
          </a:p>
          <a:p>
            <a:r>
              <a:rPr lang="en-US" altLang="ko-KR" dirty="0"/>
              <a:t>    try:</a:t>
            </a:r>
          </a:p>
          <a:p>
            <a:r>
              <a:rPr lang="en-US" altLang="ko-KR" dirty="0"/>
              <a:t>        validate(instance=settings, schema=CONFIG_SCHEMA)</a:t>
            </a:r>
          </a:p>
          <a:p>
            <a:r>
              <a:rPr lang="en-US" altLang="ko-KR" dirty="0"/>
              <a:t>    except </a:t>
            </a:r>
            <a:r>
              <a:rPr lang="en-US" altLang="ko-KR" dirty="0" err="1"/>
              <a:t>jsonschema.exceptions.ValidationError</a:t>
            </a:r>
            <a:r>
              <a:rPr lang="en-US" altLang="ko-KR" dirty="0"/>
              <a:t> as e:</a:t>
            </a:r>
          </a:p>
          <a:p>
            <a:r>
              <a:rPr lang="en-US" altLang="ko-KR" dirty="0"/>
              <a:t>        raise </a:t>
            </a:r>
            <a:r>
              <a:rPr lang="en-US" altLang="ko-KR" dirty="0" err="1"/>
              <a:t>ValueError</a:t>
            </a:r>
            <a:r>
              <a:rPr lang="en-US" altLang="ko-KR" dirty="0"/>
              <a:t>(f"</a:t>
            </a:r>
            <a:r>
              <a:rPr lang="ko-KR" altLang="en-US" dirty="0"/>
              <a:t>설정 파일 유효성 검사 실패</a:t>
            </a:r>
            <a:r>
              <a:rPr lang="en-US" altLang="ko-KR" dirty="0"/>
              <a:t>: {e}")</a:t>
            </a:r>
          </a:p>
          <a:p>
            <a:r>
              <a:rPr lang="en-US" altLang="ko-KR" dirty="0"/>
              <a:t>    </a:t>
            </a:r>
          </a:p>
          <a:p>
            <a:r>
              <a:rPr lang="en-US" altLang="ko-KR" dirty="0"/>
              <a:t>    return settings</a:t>
            </a:r>
          </a:p>
        </p:txBody>
      </p:sp>
    </p:spTree>
    <p:extLst>
      <p:ext uri="{BB962C8B-B14F-4D97-AF65-F5344CB8AC3E}">
        <p14:creationId xmlns:p14="http://schemas.microsoft.com/office/powerpoint/2010/main" val="182672317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69F82E-35EA-5C76-7748-791D5396AC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3CCE7341-6A3A-35B4-5E4F-9772DC1D0DEC}"/>
              </a:ext>
            </a:extLst>
          </p:cNvPr>
          <p:cNvSpPr txBox="1"/>
          <p:nvPr/>
        </p:nvSpPr>
        <p:spPr>
          <a:xfrm>
            <a:off x="1028700" y="971550"/>
            <a:ext cx="11163300" cy="10317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변경된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시</a:t>
            </a: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스템 구조 설계</a:t>
            </a:r>
            <a:r>
              <a:rPr lang="en-US" altLang="ko-KR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3 – config.py </a:t>
            </a: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테스트용 코드 추가 </a:t>
            </a:r>
            <a:r>
              <a:rPr lang="en-US" altLang="ko-KR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+</a:t>
            </a:r>
            <a:r>
              <a:rPr lang="en-US" altLang="ko-KR" sz="3000" b="1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init</a:t>
            </a: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추가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3" name="AutoShape 3">
            <a:extLst>
              <a:ext uri="{FF2B5EF4-FFF2-40B4-BE49-F238E27FC236}">
                <a16:creationId xmlns:a16="http://schemas.microsoft.com/office/drawing/2014/main" id="{EB699680-0DD4-EE56-D8CD-2BFE504A9FCC}"/>
              </a:ext>
            </a:extLst>
          </p:cNvPr>
          <p:cNvSpPr/>
          <p:nvPr/>
        </p:nvSpPr>
        <p:spPr>
          <a:xfrm flipV="1">
            <a:off x="0" y="3314700"/>
            <a:ext cx="6934200" cy="2034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DBBDB52B-0031-E903-FE4D-BB17FF2B2599}"/>
              </a:ext>
            </a:extLst>
          </p:cNvPr>
          <p:cNvGrpSpPr/>
          <p:nvPr/>
        </p:nvGrpSpPr>
        <p:grpSpPr>
          <a:xfrm>
            <a:off x="1635785" y="3042766"/>
            <a:ext cx="3086100" cy="565499"/>
            <a:chOff x="0" y="0"/>
            <a:chExt cx="4114800" cy="753999"/>
          </a:xfrm>
        </p:grpSpPr>
        <p:grpSp>
          <p:nvGrpSpPr>
            <p:cNvPr id="5" name="Group 5">
              <a:extLst>
                <a:ext uri="{FF2B5EF4-FFF2-40B4-BE49-F238E27FC236}">
                  <a16:creationId xmlns:a16="http://schemas.microsoft.com/office/drawing/2014/main" id="{B28A7F74-45A0-7C33-B5EA-0B32966AB33A}"/>
                </a:ext>
              </a:extLst>
            </p:cNvPr>
            <p:cNvGrpSpPr/>
            <p:nvPr/>
          </p:nvGrpSpPr>
          <p:grpSpPr>
            <a:xfrm>
              <a:off x="0" y="0"/>
              <a:ext cx="4114800" cy="753999"/>
              <a:chOff x="0" y="0"/>
              <a:chExt cx="812800" cy="148938"/>
            </a:xfrm>
          </p:grpSpPr>
          <p:sp>
            <p:nvSpPr>
              <p:cNvPr id="6" name="Freeform 6">
                <a:extLst>
                  <a:ext uri="{FF2B5EF4-FFF2-40B4-BE49-F238E27FC236}">
                    <a16:creationId xmlns:a16="http://schemas.microsoft.com/office/drawing/2014/main" id="{DA1F0620-C756-CB24-FCC5-5EA111CB0F97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148938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148938">
                    <a:moveTo>
                      <a:pt x="74469" y="0"/>
                    </a:moveTo>
                    <a:lnTo>
                      <a:pt x="738331" y="0"/>
                    </a:lnTo>
                    <a:cubicBezTo>
                      <a:pt x="758081" y="0"/>
                      <a:pt x="777023" y="7846"/>
                      <a:pt x="790988" y="21811"/>
                    </a:cubicBezTo>
                    <a:cubicBezTo>
                      <a:pt x="804954" y="35777"/>
                      <a:pt x="812800" y="54719"/>
                      <a:pt x="812800" y="74469"/>
                    </a:cubicBezTo>
                    <a:lnTo>
                      <a:pt x="812800" y="74469"/>
                    </a:lnTo>
                    <a:cubicBezTo>
                      <a:pt x="812800" y="115597"/>
                      <a:pt x="779459" y="148938"/>
                      <a:pt x="738331" y="148938"/>
                    </a:cubicBezTo>
                    <a:lnTo>
                      <a:pt x="74469" y="148938"/>
                    </a:lnTo>
                    <a:cubicBezTo>
                      <a:pt x="54719" y="148938"/>
                      <a:pt x="35777" y="141092"/>
                      <a:pt x="21811" y="127127"/>
                    </a:cubicBezTo>
                    <a:cubicBezTo>
                      <a:pt x="7846" y="113161"/>
                      <a:pt x="0" y="94219"/>
                      <a:pt x="0" y="74469"/>
                    </a:cubicBezTo>
                    <a:lnTo>
                      <a:pt x="0" y="74469"/>
                    </a:lnTo>
                    <a:cubicBezTo>
                      <a:pt x="0" y="54719"/>
                      <a:pt x="7846" y="35777"/>
                      <a:pt x="21811" y="21811"/>
                    </a:cubicBezTo>
                    <a:cubicBezTo>
                      <a:pt x="35777" y="7846"/>
                      <a:pt x="54719" y="0"/>
                      <a:pt x="7446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7" name="TextBox 7">
                <a:extLst>
                  <a:ext uri="{FF2B5EF4-FFF2-40B4-BE49-F238E27FC236}">
                    <a16:creationId xmlns:a16="http://schemas.microsoft.com/office/drawing/2014/main" id="{9AF4C1C6-5791-1329-3116-41EB6B0C4C5F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12800" cy="18703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86E660DD-F53E-7236-F8D3-BD4A75110185}"/>
                </a:ext>
              </a:extLst>
            </p:cNvPr>
            <p:cNvSpPr txBox="1"/>
            <p:nvPr/>
          </p:nvSpPr>
          <p:spPr>
            <a:xfrm>
              <a:off x="815291" y="153091"/>
              <a:ext cx="2484219" cy="44781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</a:pPr>
              <a:r>
                <a:rPr lang="ko-KR" altLang="en-US" sz="2000" b="1" dirty="0">
                  <a:solidFill>
                    <a:srgbClr val="EBEEF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모듈화 설계</a:t>
              </a:r>
              <a:endParaRPr lang="en-US" sz="2000" b="1" dirty="0">
                <a:solidFill>
                  <a:srgbClr val="EBEEF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endParaRPr>
            </a:p>
          </p:txBody>
        </p:sp>
      </p:grpSp>
      <p:sp>
        <p:nvSpPr>
          <p:cNvPr id="18" name="TextBox 18">
            <a:extLst>
              <a:ext uri="{FF2B5EF4-FFF2-40B4-BE49-F238E27FC236}">
                <a16:creationId xmlns:a16="http://schemas.microsoft.com/office/drawing/2014/main" id="{C9D622EC-D16A-242C-5B97-5570F5DF09F2}"/>
              </a:ext>
            </a:extLst>
          </p:cNvPr>
          <p:cNvSpPr txBox="1"/>
          <p:nvPr/>
        </p:nvSpPr>
        <p:spPr>
          <a:xfrm>
            <a:off x="7545668" y="2400300"/>
            <a:ext cx="9767176" cy="67123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project-root/</a:t>
            </a:r>
          </a:p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├── .</a:t>
            </a:r>
            <a:r>
              <a:rPr lang="en-US" altLang="ko-KR" sz="1800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venv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/   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가상환경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├── </a:t>
            </a:r>
            <a:r>
              <a:rPr lang="en-US" altLang="ko-KR" sz="1800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src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/     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소스코드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__init__.py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패키지 초기화 파일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main.py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메인 실행 파일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optimizer.py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최적화 기능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restore.py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복원 기능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└──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utils/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유틸리티 기능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    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__init__.py  </a:t>
            </a:r>
          </a:p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    ├── logger.py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로깅 기능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    └──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config.py    # </a:t>
            </a:r>
            <a:r>
              <a:rPr lang="ko-KR" altLang="en-US" b="1" dirty="0">
                <a:latin typeface="Source Han Sans KR Bold" panose="020B0600000101010101" charset="-127"/>
                <a:ea typeface="Source Han Sans KR Bold" panose="020B0600000101010101" charset="-127"/>
              </a:rPr>
              <a:t>설정 로드 및 유효성 검사</a:t>
            </a:r>
            <a:endParaRPr lang="ko-KR" altLang="en-US" sz="1800" b="1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config/  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설정 파일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└── </a:t>
            </a:r>
            <a:r>
              <a:rPr lang="en-US" altLang="ko-KR" sz="1800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settings.json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    # </a:t>
            </a:r>
            <a:r>
              <a:rPr lang="ko-KR" altLang="en-US" sz="1800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설정값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 저장</a:t>
            </a:r>
            <a:endParaRPr lang="en-US" altLang="ko-KR" sz="1800" b="1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└──</a:t>
            </a:r>
            <a:r>
              <a:rPr lang="en-US" altLang="ko-KR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 config_builder.py #</a:t>
            </a:r>
            <a:r>
              <a:rPr lang="ko-KR" altLang="en-US" b="1" dirty="0">
                <a:latin typeface="Source Han Sans KR Bold" panose="020B0600000101010101" charset="-127"/>
                <a:ea typeface="Source Han Sans KR Bold" panose="020B0600000101010101" charset="-127"/>
              </a:rPr>
              <a:t>정보 수집 및 설정 파일 생성</a:t>
            </a:r>
            <a:endParaRPr lang="en-US" altLang="ko-KR" b="1" dirty="0">
              <a:latin typeface="Source Han Sans KR Bold" panose="020B0600000101010101" charset="-127"/>
              <a:ea typeface="Source Han Sans KR Bold" panose="020B0600000101010101" charset="-127"/>
            </a:endParaRP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tests/   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테스트 코드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├──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 __init__.py *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추가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*</a:t>
            </a:r>
          </a:p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└── test_optimizer.py</a:t>
            </a:r>
          </a:p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└── test_restore.py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└──</a:t>
            </a:r>
            <a:r>
              <a:rPr lang="en-US" altLang="ko-KR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 test_config.py #**</a:t>
            </a:r>
            <a:r>
              <a:rPr lang="ko-KR" altLang="en-US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추가</a:t>
            </a:r>
            <a:r>
              <a:rPr lang="en-US" altLang="ko-KR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**</a:t>
            </a:r>
            <a:endParaRPr lang="en-US" altLang="ko-KR" sz="1800" b="1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├── requirements.txt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필수 패키지 목록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└──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README.md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프로젝트 설명</a:t>
            </a:r>
          </a:p>
        </p:txBody>
      </p:sp>
    </p:spTree>
    <p:extLst>
      <p:ext uri="{BB962C8B-B14F-4D97-AF65-F5344CB8AC3E}">
        <p14:creationId xmlns:p14="http://schemas.microsoft.com/office/powerpoint/2010/main" val="8141232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F68AFA-CBFC-F19A-1BC6-64B134D79E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DE136547-3B81-E0A2-57F6-4AACA10ACD56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1081CA05-FFD6-4F6D-132D-EE995B57375A}"/>
              </a:ext>
            </a:extLst>
          </p:cNvPr>
          <p:cNvSpPr txBox="1"/>
          <p:nvPr/>
        </p:nvSpPr>
        <p:spPr>
          <a:xfrm>
            <a:off x="1028700" y="971550"/>
            <a:ext cx="6286500" cy="50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Test_</a:t>
            </a:r>
            <a:r>
              <a:rPr 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c</a:t>
            </a:r>
            <a:r>
              <a:rPr 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onfig.py 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오류발생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26955F09-F597-963D-D6C4-853C307165FC}"/>
              </a:ext>
            </a:extLst>
          </p:cNvPr>
          <p:cNvSpPr txBox="1"/>
          <p:nvPr/>
        </p:nvSpPr>
        <p:spPr>
          <a:xfrm>
            <a:off x="1662749" y="1616980"/>
            <a:ext cx="479725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결과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7D75C33-EC68-45F0-F62B-0256998540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15400" y="2871469"/>
            <a:ext cx="6878010" cy="4544059"/>
          </a:xfrm>
          <a:prstGeom prst="rect">
            <a:avLst/>
          </a:prstGeom>
        </p:spPr>
      </p:pic>
      <p:sp>
        <p:nvSpPr>
          <p:cNvPr id="9" name="TextBox 18">
            <a:extLst>
              <a:ext uri="{FF2B5EF4-FFF2-40B4-BE49-F238E27FC236}">
                <a16:creationId xmlns:a16="http://schemas.microsoft.com/office/drawing/2014/main" id="{20955E6E-262D-205D-3F43-4E1863552E7D}"/>
              </a:ext>
            </a:extLst>
          </p:cNvPr>
          <p:cNvSpPr txBox="1"/>
          <p:nvPr/>
        </p:nvSpPr>
        <p:spPr>
          <a:xfrm>
            <a:off x="1480120" y="4993330"/>
            <a:ext cx="9767176" cy="3003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Test_config.py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를 사용하기 위해 </a:t>
            </a:r>
            <a:r>
              <a:rPr lang="en-US" altLang="ko-KR" sz="1800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pytest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 install</a:t>
            </a:r>
            <a:endParaRPr lang="ko-KR" altLang="en-US" sz="1800" b="1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</p:txBody>
      </p:sp>
    </p:spTree>
    <p:extLst>
      <p:ext uri="{BB962C8B-B14F-4D97-AF65-F5344CB8AC3E}">
        <p14:creationId xmlns:p14="http://schemas.microsoft.com/office/powerpoint/2010/main" val="36730826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15690C-8B16-08C7-9132-092C9F60BB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313B209D-A5A3-95E7-155F-05C198A248B0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43F93128-0991-6FCD-C86C-33F8EEC0EA52}"/>
              </a:ext>
            </a:extLst>
          </p:cNvPr>
          <p:cNvSpPr txBox="1"/>
          <p:nvPr/>
        </p:nvSpPr>
        <p:spPr>
          <a:xfrm>
            <a:off x="992256" y="2985056"/>
            <a:ext cx="10858501" cy="22161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１．</a:t>
            </a:r>
            <a:r>
              <a:rPr lang="en-US" altLang="ko-KR" dirty="0"/>
              <a:t>Firewall </a:t>
            </a:r>
            <a:r>
              <a:rPr lang="ko-KR" altLang="en-US" dirty="0"/>
              <a:t>설정</a:t>
            </a:r>
            <a:endParaRPr lang="en-US" altLang="ko-KR" sz="1800" dirty="0">
              <a:solidFill>
                <a:srgbClr val="000000"/>
              </a:solidFill>
              <a:latin typeface="+mn-ea"/>
              <a:cs typeface="Source Han Sans KR"/>
              <a:sym typeface="Source Han Sans KR"/>
            </a:endParaRPr>
          </a:p>
          <a:p>
            <a:pPr algn="l">
              <a:lnSpc>
                <a:spcPts val="2520"/>
              </a:lnSpc>
            </a:pP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	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기능</a:t>
            </a: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: 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포트 접근 제한 및 </a:t>
            </a: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IP 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기반 차단 설정</a:t>
            </a:r>
            <a:endParaRPr lang="en-US" altLang="ko-KR" dirty="0">
              <a:solidFill>
                <a:srgbClr val="000000"/>
              </a:solidFill>
              <a:latin typeface="+mn-ea"/>
              <a:cs typeface="Source Han Sans KR"/>
              <a:sym typeface="Source Han Sans KR"/>
            </a:endParaRPr>
          </a:p>
          <a:p>
            <a:pPr algn="l">
              <a:lnSpc>
                <a:spcPts val="2520"/>
              </a:lnSpc>
            </a:pP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	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예시 명령어</a:t>
            </a: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:</a:t>
            </a:r>
            <a:r>
              <a:rPr lang="en-US" altLang="ko-KR" dirty="0" err="1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ufw</a:t>
            </a: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enableufw</a:t>
            </a: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 allow 22</a:t>
            </a:r>
          </a:p>
          <a:p>
            <a:pPr algn="l">
              <a:lnSpc>
                <a:spcPts val="2520"/>
              </a:lnSpc>
            </a:pP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	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효과</a:t>
            </a: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: 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외부 공격 방어 및 포트 스캐닝 방지</a:t>
            </a:r>
            <a:endParaRPr lang="en-US" altLang="ko-KR" dirty="0">
              <a:solidFill>
                <a:srgbClr val="000000"/>
              </a:solidFill>
              <a:latin typeface="+mn-ea"/>
              <a:cs typeface="Source Han Sans KR"/>
              <a:sym typeface="Source Han Sans KR"/>
            </a:endParaRPr>
          </a:p>
          <a:p>
            <a:pPr algn="l">
              <a:lnSpc>
                <a:spcPts val="2520"/>
              </a:lnSpc>
            </a:pPr>
            <a:r>
              <a:rPr lang="ko-KR" altLang="en-US" dirty="0">
                <a:latin typeface="+mn-ea"/>
              </a:rPr>
              <a:t>２．　</a:t>
            </a:r>
            <a:r>
              <a:rPr lang="en-US" altLang="ko-KR" dirty="0"/>
              <a:t>SSH </a:t>
            </a:r>
            <a:r>
              <a:rPr lang="ko-KR" altLang="en-US" dirty="0"/>
              <a:t>설정 강화</a:t>
            </a:r>
            <a:endParaRPr lang="en-US" altLang="ko-KR" dirty="0">
              <a:latin typeface="+mn-ea"/>
            </a:endParaRPr>
          </a:p>
          <a:p>
            <a:pPr algn="l">
              <a:lnSpc>
                <a:spcPts val="2520"/>
              </a:lnSpc>
            </a:pPr>
            <a:r>
              <a:rPr lang="en-US" altLang="ko-KR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	</a:t>
            </a:r>
            <a:r>
              <a:rPr lang="ko-KR" altLang="en-US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기능</a:t>
            </a:r>
            <a:r>
              <a:rPr lang="en-US" altLang="ko-KR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: </a:t>
            </a:r>
            <a:r>
              <a:rPr lang="ko-KR" altLang="en-US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루트 로그인 차단 및 포트 변경</a:t>
            </a:r>
            <a:endParaRPr lang="en-US" altLang="ko-KR" sz="1800" dirty="0">
              <a:solidFill>
                <a:srgbClr val="000000"/>
              </a:solidFill>
              <a:latin typeface="+mn-ea"/>
              <a:cs typeface="Source Han Sans KR"/>
              <a:sym typeface="Source Han Sans KR"/>
            </a:endParaRPr>
          </a:p>
          <a:p>
            <a:pPr algn="l">
              <a:lnSpc>
                <a:spcPts val="2520"/>
              </a:lnSpc>
            </a:pP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	</a:t>
            </a:r>
            <a:r>
              <a:rPr lang="ko-KR" altLang="en-US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효과</a:t>
            </a:r>
            <a:r>
              <a:rPr lang="en-US" altLang="ko-KR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: </a:t>
            </a:r>
            <a:r>
              <a:rPr lang="ko-KR" altLang="en-US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무차별 대입 공격</a:t>
            </a:r>
            <a:r>
              <a:rPr lang="en-US" altLang="ko-KR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(Brute Force Attack) </a:t>
            </a:r>
            <a:r>
              <a:rPr lang="ko-KR" altLang="en-US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방어</a:t>
            </a:r>
            <a:endParaRPr lang="en-US" sz="1800" dirty="0">
              <a:solidFill>
                <a:srgbClr val="000000"/>
              </a:solidFill>
              <a:latin typeface="+mn-ea"/>
              <a:cs typeface="Source Han Sans KR"/>
              <a:sym typeface="Source Han Sans KR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8326338E-9C1B-4EA3-1672-E0D835D1D787}"/>
              </a:ext>
            </a:extLst>
          </p:cNvPr>
          <p:cNvSpPr txBox="1"/>
          <p:nvPr/>
        </p:nvSpPr>
        <p:spPr>
          <a:xfrm>
            <a:off x="1028698" y="2337691"/>
            <a:ext cx="4152901" cy="2991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b="1" dirty="0"/>
              <a:t>보안 강화 </a:t>
            </a:r>
            <a:r>
              <a:rPr lang="en-US" altLang="ko-KR" b="1" dirty="0"/>
              <a:t>(</a:t>
            </a:r>
            <a:r>
              <a:rPr lang="ko-KR" altLang="en-US" b="1" dirty="0"/>
              <a:t>보안 최적화</a:t>
            </a:r>
            <a:r>
              <a:rPr lang="en-US" altLang="ko-KR" b="1" dirty="0"/>
              <a:t>)</a:t>
            </a:r>
            <a:endParaRPr lang="en-US" sz="1800" b="1" dirty="0">
              <a:solidFill>
                <a:srgbClr val="000000"/>
              </a:solidFill>
              <a:latin typeface="+mn-ea"/>
              <a:cs typeface="Source Han Sans KR Bold"/>
              <a:sym typeface="Source Han Sans KR Bold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CC0ACC3E-AE54-D5A1-677D-FC406C54C942}"/>
              </a:ext>
            </a:extLst>
          </p:cNvPr>
          <p:cNvSpPr txBox="1"/>
          <p:nvPr/>
        </p:nvSpPr>
        <p:spPr>
          <a:xfrm>
            <a:off x="1028699" y="6523991"/>
            <a:ext cx="9751944" cy="22161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2520"/>
              </a:lnSpc>
              <a:buAutoNum type="arabicDbPeriod"/>
            </a:pPr>
            <a:r>
              <a:rPr lang="ko-KR" altLang="en-US" dirty="0"/>
              <a:t>디스크 조각 모음 </a:t>
            </a:r>
            <a:r>
              <a:rPr lang="en-US" altLang="ko-KR" dirty="0"/>
              <a:t>(Ext4 </a:t>
            </a:r>
            <a:r>
              <a:rPr lang="ko-KR" altLang="en-US" dirty="0"/>
              <a:t>기준</a:t>
            </a:r>
            <a:r>
              <a:rPr lang="en-US" altLang="ko-KR" dirty="0"/>
              <a:t>)</a:t>
            </a:r>
          </a:p>
          <a:p>
            <a:pPr algn="l">
              <a:lnSpc>
                <a:spcPts val="2520"/>
              </a:lnSpc>
            </a:pPr>
            <a:r>
              <a:rPr lang="en-US" altLang="ko-KR" dirty="0">
                <a:latin typeface="+mn-ea"/>
              </a:rPr>
              <a:t>	</a:t>
            </a:r>
            <a:r>
              <a:rPr lang="ko-KR" altLang="en-US" dirty="0">
                <a:latin typeface="+mn-ea"/>
              </a:rPr>
              <a:t>기능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>
                <a:latin typeface="+mn-ea"/>
              </a:rPr>
              <a:t>데이터의 위치를 최적화해 디스크 접근 속도를 향상</a:t>
            </a:r>
            <a:endParaRPr lang="en-US" altLang="ko-KR" dirty="0">
              <a:latin typeface="+mn-ea"/>
            </a:endParaRPr>
          </a:p>
          <a:p>
            <a:pPr algn="l">
              <a:lnSpc>
                <a:spcPts val="2520"/>
              </a:lnSpc>
            </a:pPr>
            <a:r>
              <a:rPr lang="ko-KR" altLang="en-US" dirty="0">
                <a:latin typeface="+mn-ea"/>
              </a:rPr>
              <a:t>　　　　예시 명령어</a:t>
            </a:r>
            <a:r>
              <a:rPr lang="en-US" altLang="ko-KR" dirty="0">
                <a:latin typeface="+mn-ea"/>
              </a:rPr>
              <a:t>:e4defrag /</a:t>
            </a:r>
          </a:p>
          <a:p>
            <a:pPr algn="l">
              <a:lnSpc>
                <a:spcPts val="2520"/>
              </a:lnSpc>
            </a:pPr>
            <a:r>
              <a:rPr lang="en-US" altLang="ko-KR" dirty="0">
                <a:latin typeface="+mn-ea"/>
              </a:rPr>
              <a:t>	</a:t>
            </a:r>
            <a:r>
              <a:rPr lang="ko-KR" altLang="en-US" dirty="0">
                <a:latin typeface="+mn-ea"/>
              </a:rPr>
              <a:t>효과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>
                <a:latin typeface="+mn-ea"/>
              </a:rPr>
              <a:t>파일 조각화 방지 및 읽기</a:t>
            </a:r>
            <a:r>
              <a:rPr lang="en-US" altLang="ko-KR" dirty="0">
                <a:latin typeface="+mn-ea"/>
              </a:rPr>
              <a:t>/</a:t>
            </a:r>
            <a:r>
              <a:rPr lang="ko-KR" altLang="en-US" dirty="0">
                <a:latin typeface="+mn-ea"/>
              </a:rPr>
              <a:t>쓰기 속도 개선</a:t>
            </a:r>
            <a:endParaRPr lang="en-US" altLang="ko-KR" dirty="0">
              <a:latin typeface="+mn-ea"/>
            </a:endParaRPr>
          </a:p>
          <a:p>
            <a:pPr algn="l">
              <a:lnSpc>
                <a:spcPts val="2520"/>
              </a:lnSpc>
            </a:pPr>
            <a:r>
              <a:rPr lang="ko-KR" altLang="en-US" dirty="0">
                <a:latin typeface="+mn-ea"/>
              </a:rPr>
              <a:t>２．　</a:t>
            </a:r>
            <a:r>
              <a:rPr lang="en-US" altLang="ko-KR" dirty="0" err="1"/>
              <a:t>Inode</a:t>
            </a:r>
            <a:r>
              <a:rPr lang="en-US" altLang="ko-KR" dirty="0"/>
              <a:t> </a:t>
            </a:r>
            <a:r>
              <a:rPr lang="ko-KR" altLang="en-US" dirty="0"/>
              <a:t>테이블 정리</a:t>
            </a:r>
            <a:endParaRPr lang="en-US" altLang="ko-KR" dirty="0">
              <a:latin typeface="+mn-ea"/>
            </a:endParaRPr>
          </a:p>
          <a:p>
            <a:pPr algn="l">
              <a:lnSpc>
                <a:spcPts val="2520"/>
              </a:lnSpc>
            </a:pPr>
            <a:r>
              <a:rPr lang="en-US" altLang="ko-KR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	</a:t>
            </a:r>
            <a:r>
              <a:rPr lang="ko-KR" altLang="en-US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기능</a:t>
            </a:r>
            <a:r>
              <a:rPr lang="en-US" altLang="ko-KR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: </a:t>
            </a:r>
            <a:r>
              <a:rPr lang="ko-KR" altLang="en-US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비효율적으로 사용된 </a:t>
            </a:r>
            <a:r>
              <a:rPr lang="en-US" altLang="ko-KR" sz="1800" dirty="0" err="1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Inode</a:t>
            </a:r>
            <a:r>
              <a:rPr lang="en-US" altLang="ko-KR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 </a:t>
            </a:r>
            <a:r>
              <a:rPr lang="ko-KR" altLang="en-US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정보를 재구성</a:t>
            </a:r>
            <a:endParaRPr lang="en-US" altLang="ko-KR" sz="1800" dirty="0">
              <a:solidFill>
                <a:srgbClr val="000000"/>
              </a:solidFill>
              <a:latin typeface="+mn-ea"/>
              <a:cs typeface="Source Han Sans KR"/>
              <a:sym typeface="Source Han Sans KR"/>
            </a:endParaRPr>
          </a:p>
          <a:p>
            <a:pPr algn="l">
              <a:lnSpc>
                <a:spcPts val="2520"/>
              </a:lnSpc>
            </a:pP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	</a:t>
            </a:r>
            <a:r>
              <a:rPr lang="ko-KR" altLang="en-US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효과</a:t>
            </a:r>
            <a:r>
              <a:rPr lang="en-US" altLang="ko-KR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: </a:t>
            </a:r>
            <a:r>
              <a:rPr lang="ko-KR" altLang="en-US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파일 시스템 성능 향상</a:t>
            </a:r>
            <a:endParaRPr lang="en-US" sz="1800" dirty="0">
              <a:solidFill>
                <a:srgbClr val="000000"/>
              </a:solidFill>
              <a:latin typeface="+mn-ea"/>
              <a:cs typeface="Source Han Sans KR"/>
              <a:sym typeface="Source Han Sans KR"/>
            </a:endParaRP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D90EFE0C-74FC-978E-7DD4-F2FFBFD16E2F}"/>
              </a:ext>
            </a:extLst>
          </p:cNvPr>
          <p:cNvSpPr txBox="1"/>
          <p:nvPr/>
        </p:nvSpPr>
        <p:spPr>
          <a:xfrm>
            <a:off x="1028700" y="971550"/>
            <a:ext cx="88011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기능 </a:t>
            </a:r>
            <a:r>
              <a:rPr lang="ko-KR" altLang="en-US" sz="3000" b="1" u="none" strike="noStrike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정의（구현할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　지　정확하지　않음）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773C6A6F-8DC8-519E-2D8D-8653FBFE2052}"/>
              </a:ext>
            </a:extLst>
          </p:cNvPr>
          <p:cNvSpPr txBox="1"/>
          <p:nvPr/>
        </p:nvSpPr>
        <p:spPr>
          <a:xfrm>
            <a:off x="1662749" y="1616980"/>
            <a:ext cx="3716313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핵심 기능의 구체화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12" name="TextBox 6">
            <a:extLst>
              <a:ext uri="{FF2B5EF4-FFF2-40B4-BE49-F238E27FC236}">
                <a16:creationId xmlns:a16="http://schemas.microsoft.com/office/drawing/2014/main" id="{1304891F-577F-8FDA-4FDF-A7852E774F2B}"/>
              </a:ext>
            </a:extLst>
          </p:cNvPr>
          <p:cNvSpPr txBox="1"/>
          <p:nvPr/>
        </p:nvSpPr>
        <p:spPr>
          <a:xfrm>
            <a:off x="992256" y="5878130"/>
            <a:ext cx="2019300" cy="2991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b="1" dirty="0"/>
              <a:t>디스크 최적화</a:t>
            </a:r>
            <a:endParaRPr lang="en-US" sz="1800" b="1" dirty="0">
              <a:solidFill>
                <a:srgbClr val="000000"/>
              </a:solidFill>
              <a:latin typeface="+mn-ea"/>
              <a:cs typeface="Source Han Sans KR Bold"/>
              <a:sym typeface="Source Han Sans KR Bold"/>
            </a:endParaRPr>
          </a:p>
        </p:txBody>
      </p:sp>
    </p:spTree>
    <p:extLst>
      <p:ext uri="{BB962C8B-B14F-4D97-AF65-F5344CB8AC3E}">
        <p14:creationId xmlns:p14="http://schemas.microsoft.com/office/powerpoint/2010/main" val="10777596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78F938-9AE5-BD35-F81E-C47AA9424E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FB567979-B750-4402-E63F-BD0CFCF70038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CF6516DA-CDE3-8405-C9B5-3C552611A431}"/>
              </a:ext>
            </a:extLst>
          </p:cNvPr>
          <p:cNvSpPr txBox="1"/>
          <p:nvPr/>
        </p:nvSpPr>
        <p:spPr>
          <a:xfrm>
            <a:off x="1662749" y="1616980"/>
            <a:ext cx="479725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결과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3" name="TextBox 18">
            <a:extLst>
              <a:ext uri="{FF2B5EF4-FFF2-40B4-BE49-F238E27FC236}">
                <a16:creationId xmlns:a16="http://schemas.microsoft.com/office/drawing/2014/main" id="{894ED858-97DD-09C6-B3F4-C02163C20F7F}"/>
              </a:ext>
            </a:extLst>
          </p:cNvPr>
          <p:cNvSpPr txBox="1"/>
          <p:nvPr/>
        </p:nvSpPr>
        <p:spPr>
          <a:xfrm>
            <a:off x="2133600" y="4973050"/>
            <a:ext cx="9767176" cy="3003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유효성검증을 위한 </a:t>
            </a:r>
            <a:r>
              <a:rPr lang="en-US" altLang="ko-KR" sz="1800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jsonschema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가 없어서 오류발생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. install</a:t>
            </a:r>
            <a:endParaRPr lang="ko-KR" altLang="en-US" sz="1800" b="1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7E38374-269C-CA77-A577-C73F2EB021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8748" y="2039200"/>
            <a:ext cx="7020905" cy="6468378"/>
          </a:xfrm>
          <a:prstGeom prst="rect">
            <a:avLst/>
          </a:prstGeom>
        </p:spPr>
      </p:pic>
      <p:sp>
        <p:nvSpPr>
          <p:cNvPr id="8" name="TextBox 5">
            <a:extLst>
              <a:ext uri="{FF2B5EF4-FFF2-40B4-BE49-F238E27FC236}">
                <a16:creationId xmlns:a16="http://schemas.microsoft.com/office/drawing/2014/main" id="{0C109B95-5D03-494A-6EC5-1204C815EC97}"/>
              </a:ext>
            </a:extLst>
          </p:cNvPr>
          <p:cNvSpPr txBox="1"/>
          <p:nvPr/>
        </p:nvSpPr>
        <p:spPr>
          <a:xfrm>
            <a:off x="1028700" y="971550"/>
            <a:ext cx="6286500" cy="50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Test_</a:t>
            </a:r>
            <a:r>
              <a:rPr 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c</a:t>
            </a:r>
            <a:r>
              <a:rPr 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onfig.py 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오류발생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</p:spTree>
    <p:extLst>
      <p:ext uri="{BB962C8B-B14F-4D97-AF65-F5344CB8AC3E}">
        <p14:creationId xmlns:p14="http://schemas.microsoft.com/office/powerpoint/2010/main" val="420228481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C45199-3759-BA5E-0B6C-3446A67349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B93D7C49-A960-FBE0-CAAD-5C61AB39F754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06BDE33A-1A45-49F5-6279-678804BCC98D}"/>
              </a:ext>
            </a:extLst>
          </p:cNvPr>
          <p:cNvSpPr txBox="1"/>
          <p:nvPr/>
        </p:nvSpPr>
        <p:spPr>
          <a:xfrm>
            <a:off x="1662749" y="1616980"/>
            <a:ext cx="479725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결과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BCB18FD-A67E-0A77-A867-89E3D1A760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10800" y="3319208"/>
            <a:ext cx="6878010" cy="3648584"/>
          </a:xfrm>
          <a:prstGeom prst="rect">
            <a:avLst/>
          </a:prstGeom>
        </p:spPr>
      </p:pic>
      <p:sp>
        <p:nvSpPr>
          <p:cNvPr id="8" name="TextBox 18">
            <a:extLst>
              <a:ext uri="{FF2B5EF4-FFF2-40B4-BE49-F238E27FC236}">
                <a16:creationId xmlns:a16="http://schemas.microsoft.com/office/drawing/2014/main" id="{DFBF38DE-DA13-D7BF-92A2-DA4F9531159B}"/>
              </a:ext>
            </a:extLst>
          </p:cNvPr>
          <p:cNvSpPr txBox="1"/>
          <p:nvPr/>
        </p:nvSpPr>
        <p:spPr>
          <a:xfrm>
            <a:off x="1256868" y="2781300"/>
            <a:ext cx="9767176" cy="15827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altLang="ko-KR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from </a:t>
            </a:r>
            <a:r>
              <a:rPr lang="en-US" altLang="ko-KR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src.utils.config</a:t>
            </a:r>
            <a:r>
              <a:rPr lang="en-US" altLang="ko-KR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 import </a:t>
            </a:r>
            <a:r>
              <a:rPr lang="en-US" altLang="ko-KR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load_settings</a:t>
            </a:r>
            <a:r>
              <a:rPr lang="en-US" altLang="ko-KR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, CONFIG_PATH, CONFIG_SCHEMA</a:t>
            </a:r>
          </a:p>
          <a:p>
            <a:pPr algn="l">
              <a:lnSpc>
                <a:spcPts val="2520"/>
              </a:lnSpc>
            </a:pPr>
            <a:endParaRPr lang="en-US" altLang="ko-KR" b="1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  <a:p>
            <a:pPr algn="l">
              <a:lnSpc>
                <a:spcPts val="2520"/>
              </a:lnSpc>
            </a:pPr>
            <a:r>
              <a:rPr lang="en-US" altLang="ko-KR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src.utils.config</a:t>
            </a:r>
            <a:r>
              <a:rPr lang="ko-KR" altLang="en-US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코드로 인해 </a:t>
            </a:r>
            <a:r>
              <a:rPr lang="ko-KR" altLang="en-US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접근해야하는</a:t>
            </a:r>
            <a:r>
              <a:rPr lang="ko-KR" altLang="en-US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 </a:t>
            </a:r>
            <a:r>
              <a:rPr lang="en-US" altLang="ko-KR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src</a:t>
            </a:r>
            <a:r>
              <a:rPr lang="en-US" altLang="ko-KR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 </a:t>
            </a:r>
            <a:r>
              <a:rPr lang="ko-KR" altLang="en-US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폴더를 인식하지 못해서 발생</a:t>
            </a:r>
            <a:endParaRPr lang="en-US" altLang="ko-KR" b="1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  <a:p>
            <a:pPr algn="l">
              <a:lnSpc>
                <a:spcPts val="2520"/>
              </a:lnSpc>
            </a:pPr>
            <a:endParaRPr lang="en-US" altLang="ko-KR" b="1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  <a:p>
            <a:pPr algn="l">
              <a:lnSpc>
                <a:spcPts val="2520"/>
              </a:lnSpc>
            </a:pPr>
            <a:endParaRPr lang="en-US" altLang="ko-KR" b="1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</p:txBody>
      </p:sp>
      <p:sp>
        <p:nvSpPr>
          <p:cNvPr id="9" name="TextBox 5">
            <a:extLst>
              <a:ext uri="{FF2B5EF4-FFF2-40B4-BE49-F238E27FC236}">
                <a16:creationId xmlns:a16="http://schemas.microsoft.com/office/drawing/2014/main" id="{A0A57D2C-FDCA-9975-8BF4-A495BFCB76A9}"/>
              </a:ext>
            </a:extLst>
          </p:cNvPr>
          <p:cNvSpPr txBox="1"/>
          <p:nvPr/>
        </p:nvSpPr>
        <p:spPr>
          <a:xfrm>
            <a:off x="1028700" y="971550"/>
            <a:ext cx="6286500" cy="50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Test_</a:t>
            </a:r>
            <a:r>
              <a:rPr 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c</a:t>
            </a:r>
            <a:r>
              <a:rPr 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onfig.py 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오류발생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10" name="TextBox 18">
            <a:extLst>
              <a:ext uri="{FF2B5EF4-FFF2-40B4-BE49-F238E27FC236}">
                <a16:creationId xmlns:a16="http://schemas.microsoft.com/office/drawing/2014/main" id="{7C4FB8EF-7DAC-CFFE-D3C4-EF482060E285}"/>
              </a:ext>
            </a:extLst>
          </p:cNvPr>
          <p:cNvSpPr txBox="1"/>
          <p:nvPr/>
        </p:nvSpPr>
        <p:spPr>
          <a:xfrm>
            <a:off x="1278991" y="6919581"/>
            <a:ext cx="9767176" cy="31857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altLang="ko-KR" b="1" strike="sngStrike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export PYTHONPATH=$(</a:t>
            </a:r>
            <a:r>
              <a:rPr lang="en-US" altLang="ko-KR" b="1" strike="sngStrike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pwd</a:t>
            </a:r>
            <a:r>
              <a:rPr lang="en-US" altLang="ko-KR" b="1" strike="sngStrike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)/</a:t>
            </a:r>
            <a:r>
              <a:rPr lang="en-US" altLang="ko-KR" b="1" strike="sngStrike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src</a:t>
            </a:r>
            <a:r>
              <a:rPr lang="en-US" altLang="ko-KR" b="1" strike="sngStrike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 </a:t>
            </a:r>
            <a:r>
              <a:rPr lang="ko-KR" altLang="en-US" b="1" strike="sngStrike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파이썬 모듈 결로에 추가시도 </a:t>
            </a:r>
            <a:r>
              <a:rPr lang="en-US" altLang="ko-KR" b="1" strike="sngStrike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- </a:t>
            </a:r>
            <a:r>
              <a:rPr lang="ko-KR" altLang="en-US" b="1" strike="sngStrike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실패</a:t>
            </a:r>
            <a:endParaRPr lang="en-US" altLang="ko-KR" b="1" strike="sngStrike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  <a:p>
            <a:pPr algn="l">
              <a:lnSpc>
                <a:spcPts val="2520"/>
              </a:lnSpc>
            </a:pPr>
            <a:r>
              <a:rPr lang="en-US" altLang="ko-KR" b="1" strike="sngStrike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PYTHONPATH=./</a:t>
            </a:r>
            <a:r>
              <a:rPr lang="en-US" altLang="ko-KR" b="1" strike="sngStrike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src</a:t>
            </a:r>
            <a:r>
              <a:rPr lang="en-US" altLang="ko-KR" b="1" strike="sngStrike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 </a:t>
            </a:r>
            <a:r>
              <a:rPr lang="en-US" altLang="ko-KR" b="1" strike="sngStrike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pytest</a:t>
            </a:r>
            <a:r>
              <a:rPr lang="en-US" altLang="ko-KR" b="1" strike="sngStrike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 tests/test_config.py </a:t>
            </a:r>
            <a:r>
              <a:rPr lang="ko-KR" altLang="en-US" b="1" strike="sngStrike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를</a:t>
            </a:r>
            <a:r>
              <a:rPr lang="en-US" altLang="ko-KR" b="1" strike="sngStrike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 </a:t>
            </a:r>
            <a:r>
              <a:rPr lang="ko-KR" altLang="en-US" b="1" strike="sngStrike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사용해</a:t>
            </a:r>
            <a:r>
              <a:rPr lang="en-US" altLang="ko-KR" b="1" strike="sngStrike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 </a:t>
            </a:r>
            <a:r>
              <a:rPr lang="en-US" altLang="ko-KR" b="1" strike="sngStrike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src</a:t>
            </a:r>
            <a:r>
              <a:rPr lang="ko-KR" altLang="en-US" b="1" strike="sngStrike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폴더를 추가 </a:t>
            </a:r>
            <a:r>
              <a:rPr lang="en-US" altLang="ko-KR" b="1" strike="sngStrike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– </a:t>
            </a:r>
            <a:r>
              <a:rPr lang="ko-KR" altLang="en-US" b="1" strike="sngStrike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실패</a:t>
            </a:r>
            <a:endParaRPr lang="en-US" altLang="ko-KR" b="1" strike="sngStrike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  <a:p>
            <a:pPr algn="l">
              <a:lnSpc>
                <a:spcPts val="2520"/>
              </a:lnSpc>
            </a:pPr>
            <a:r>
              <a:rPr lang="en-US" altLang="ko-KR" b="1" strike="sngStrike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Conftest.py</a:t>
            </a:r>
            <a:r>
              <a:rPr lang="ko-KR" altLang="en-US" b="1" strike="sngStrike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 추가 </a:t>
            </a:r>
            <a:r>
              <a:rPr lang="en-US" altLang="ko-KR" b="1" strike="sngStrike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– </a:t>
            </a:r>
            <a:r>
              <a:rPr lang="ko-KR" altLang="en-US" b="1" strike="sngStrike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실패</a:t>
            </a:r>
            <a:endParaRPr lang="en-US" altLang="ko-KR" b="1" strike="sngStrike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  <a:p>
            <a:pPr algn="l">
              <a:lnSpc>
                <a:spcPts val="2520"/>
              </a:lnSpc>
            </a:pPr>
            <a:r>
              <a:rPr lang="en-US" altLang="ko-KR" b="1" strike="sngStrike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Conftest.py </a:t>
            </a:r>
            <a:r>
              <a:rPr lang="ko-KR" altLang="en-US" b="1" strike="sngStrike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내용 </a:t>
            </a:r>
            <a:r>
              <a:rPr lang="en-US" altLang="ko-KR" b="1" strike="sngStrike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: </a:t>
            </a:r>
            <a:r>
              <a:rPr lang="en-US" altLang="ko-KR" b="1" strike="sngStrike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src</a:t>
            </a:r>
            <a:r>
              <a:rPr lang="en-US" altLang="ko-KR" b="1" strike="sngStrike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 </a:t>
            </a:r>
            <a:r>
              <a:rPr lang="ko-KR" altLang="en-US" b="1" strike="sngStrike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폴더를 자동으로 인식하도록 설정시도</a:t>
            </a:r>
            <a:endParaRPr lang="en-US" altLang="ko-KR" b="1" strike="sngStrike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  <a:p>
            <a:pPr algn="l">
              <a:lnSpc>
                <a:spcPts val="2520"/>
              </a:lnSpc>
            </a:pPr>
            <a:endParaRPr lang="en-US" altLang="ko-KR" b="1" strike="sngStrike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  <a:p>
            <a:pPr algn="l">
              <a:lnSpc>
                <a:spcPts val="2520"/>
              </a:lnSpc>
            </a:pPr>
            <a:r>
              <a:rPr lang="en-US" altLang="ko-KR" b="1" strike="sngStrike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import sys</a:t>
            </a:r>
          </a:p>
          <a:p>
            <a:pPr algn="l">
              <a:lnSpc>
                <a:spcPts val="2520"/>
              </a:lnSpc>
            </a:pPr>
            <a:r>
              <a:rPr lang="en-US" altLang="ko-KR" b="1" strike="sngStrike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import </a:t>
            </a:r>
            <a:r>
              <a:rPr lang="en-US" altLang="ko-KR" b="1" strike="sngStrike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os</a:t>
            </a:r>
            <a:endParaRPr lang="en-US" altLang="ko-KR" b="1" strike="sngStrike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  <a:p>
            <a:pPr algn="l">
              <a:lnSpc>
                <a:spcPts val="2520"/>
              </a:lnSpc>
            </a:pPr>
            <a:r>
              <a:rPr lang="en-US" altLang="ko-KR" b="1" strike="sngStrike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sys.path.insert</a:t>
            </a:r>
            <a:r>
              <a:rPr lang="en-US" altLang="ko-KR" b="1" strike="sngStrike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(0, </a:t>
            </a:r>
            <a:r>
              <a:rPr lang="en-US" altLang="ko-KR" b="1" strike="sngStrike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os.path.abspath</a:t>
            </a:r>
            <a:r>
              <a:rPr lang="en-US" altLang="ko-KR" b="1" strike="sngStrike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(</a:t>
            </a:r>
            <a:r>
              <a:rPr lang="en-US" altLang="ko-KR" b="1" strike="sngStrike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os.path.join</a:t>
            </a:r>
            <a:r>
              <a:rPr lang="en-US" altLang="ko-KR" b="1" strike="sngStrike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(</a:t>
            </a:r>
            <a:r>
              <a:rPr lang="en-US" altLang="ko-KR" b="1" strike="sngStrike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os.path.dirname</a:t>
            </a:r>
            <a:r>
              <a:rPr lang="en-US" altLang="ko-KR" b="1" strike="sngStrike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(__file__), "../</a:t>
            </a:r>
            <a:r>
              <a:rPr lang="en-US" altLang="ko-KR" b="1" strike="sngStrike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src</a:t>
            </a:r>
            <a:r>
              <a:rPr lang="en-US" altLang="ko-KR" b="1" strike="sngStrike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")))</a:t>
            </a:r>
          </a:p>
          <a:p>
            <a:pPr algn="l">
              <a:lnSpc>
                <a:spcPts val="2520"/>
              </a:lnSpc>
            </a:pPr>
            <a:endParaRPr lang="en-US" altLang="ko-KR" b="1" strike="sngStrike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  <a:p>
            <a:pPr>
              <a:lnSpc>
                <a:spcPts val="2520"/>
              </a:lnSpc>
            </a:pPr>
            <a:r>
              <a:rPr lang="en-US" altLang="ko-KR" b="1" strike="sngStrike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Test_config.py</a:t>
            </a:r>
            <a:r>
              <a:rPr lang="ko-KR" altLang="en-US" b="1" strike="sngStrike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에 직접경로를 추가하여 해결시도 </a:t>
            </a:r>
            <a:r>
              <a:rPr lang="en-US" altLang="ko-KR" b="1" strike="sngStrike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- </a:t>
            </a:r>
            <a:r>
              <a:rPr lang="ko-KR" altLang="en-US" b="1" strike="sngStrike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실패</a:t>
            </a:r>
            <a:endParaRPr lang="en-US" altLang="ko-KR" b="1" strike="sngStrike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</p:txBody>
      </p:sp>
    </p:spTree>
    <p:extLst>
      <p:ext uri="{BB962C8B-B14F-4D97-AF65-F5344CB8AC3E}">
        <p14:creationId xmlns:p14="http://schemas.microsoft.com/office/powerpoint/2010/main" val="140373416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02FCA7-7326-B6DC-2E64-8A2A6AF515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1F7F75A5-B39B-9899-D547-A96191801BAD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B6A1DA4B-0857-D8AD-5CD8-F1382AAB03BA}"/>
              </a:ext>
            </a:extLst>
          </p:cNvPr>
          <p:cNvSpPr txBox="1"/>
          <p:nvPr/>
        </p:nvSpPr>
        <p:spPr>
          <a:xfrm>
            <a:off x="1662749" y="1616980"/>
            <a:ext cx="479725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결과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8" name="TextBox 18">
            <a:extLst>
              <a:ext uri="{FF2B5EF4-FFF2-40B4-BE49-F238E27FC236}">
                <a16:creationId xmlns:a16="http://schemas.microsoft.com/office/drawing/2014/main" id="{342D6BF0-F266-1A1C-8EFC-7C0DFD99841B}"/>
              </a:ext>
            </a:extLst>
          </p:cNvPr>
          <p:cNvSpPr txBox="1"/>
          <p:nvPr/>
        </p:nvSpPr>
        <p:spPr>
          <a:xfrm>
            <a:off x="1256868" y="2781300"/>
            <a:ext cx="9767176" cy="22239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전 코드 해결 시도 중 새로운 오류 발생</a:t>
            </a:r>
            <a:endParaRPr lang="en-US" altLang="ko-KR" b="1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  <a:p>
            <a:pPr algn="l">
              <a:lnSpc>
                <a:spcPts val="2520"/>
              </a:lnSpc>
            </a:pPr>
            <a:endParaRPr lang="en-US" altLang="ko-KR" b="1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  <a:p>
            <a:pPr marL="342900" indent="-342900" algn="l">
              <a:lnSpc>
                <a:spcPts val="2520"/>
              </a:lnSpc>
              <a:buAutoNum type="arabicPeriod"/>
            </a:pPr>
            <a:r>
              <a:rPr lang="en-US" altLang="ko-KR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min_free_memory_percent</a:t>
            </a:r>
            <a:r>
              <a:rPr lang="en-US" altLang="ko-KR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 </a:t>
            </a:r>
            <a:r>
              <a:rPr lang="ko-KR" altLang="en-US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속성이 누락됨 </a:t>
            </a:r>
            <a:r>
              <a:rPr lang="en-US" altLang="ko-KR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(</a:t>
            </a:r>
            <a:r>
              <a:rPr lang="en-US" altLang="ko-KR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ValueError</a:t>
            </a:r>
            <a:r>
              <a:rPr lang="en-US" altLang="ko-KR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)</a:t>
            </a:r>
          </a:p>
          <a:p>
            <a:pPr marL="1257300" lvl="2" indent="-342900">
              <a:lnSpc>
                <a:spcPts val="2520"/>
              </a:lnSpc>
              <a:buAutoNum type="arabicPeriod"/>
            </a:pPr>
            <a:r>
              <a:rPr lang="en-US" altLang="ko-KR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Config_builder.py</a:t>
            </a:r>
            <a:r>
              <a:rPr lang="ko-KR" altLang="en-US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에 </a:t>
            </a:r>
            <a:endParaRPr lang="en-US" altLang="ko-KR" b="1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  <a:p>
            <a:pPr lvl="1">
              <a:lnSpc>
                <a:spcPts val="2520"/>
              </a:lnSpc>
            </a:pPr>
            <a:r>
              <a:rPr lang="en-US" altLang="ko-KR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"</a:t>
            </a:r>
            <a:r>
              <a:rPr lang="en-US" altLang="ko-KR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memory_optimization</a:t>
            </a:r>
            <a:r>
              <a:rPr lang="en-US" altLang="ko-KR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＂</a:t>
            </a:r>
            <a:r>
              <a:rPr lang="ko-KR" altLang="en-US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부분에 </a:t>
            </a:r>
            <a:r>
              <a:rPr lang="en-US" altLang="ko-KR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"</a:t>
            </a:r>
            <a:r>
              <a:rPr lang="en-US" altLang="ko-KR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min_free_memory_percent</a:t>
            </a:r>
            <a:r>
              <a:rPr lang="en-US" altLang="ko-KR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": 20  </a:t>
            </a:r>
            <a:r>
              <a:rPr lang="ko-KR" altLang="en-US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추가</a:t>
            </a:r>
            <a:endParaRPr lang="en-US" altLang="ko-KR" b="1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  <a:p>
            <a:pPr algn="l">
              <a:lnSpc>
                <a:spcPts val="2520"/>
              </a:lnSpc>
            </a:pPr>
            <a:r>
              <a:rPr lang="en-US" altLang="ko-KR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2. </a:t>
            </a:r>
            <a:r>
              <a:rPr lang="en-US" altLang="ko-KR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original_config_backup</a:t>
            </a:r>
            <a:r>
              <a:rPr lang="en-US" altLang="ko-KR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 </a:t>
            </a:r>
            <a:r>
              <a:rPr lang="ko-KR" altLang="en-US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변수가 정의되지 않음 </a:t>
            </a:r>
            <a:r>
              <a:rPr lang="en-US" altLang="ko-KR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(</a:t>
            </a:r>
            <a:r>
              <a:rPr lang="en-US" altLang="ko-KR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NameError</a:t>
            </a:r>
            <a:r>
              <a:rPr lang="en-US" altLang="ko-KR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)</a:t>
            </a:r>
          </a:p>
          <a:p>
            <a:pPr algn="l">
              <a:lnSpc>
                <a:spcPts val="2520"/>
              </a:lnSpc>
            </a:pPr>
            <a:r>
              <a:rPr lang="en-US" altLang="ko-KR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	1. test_config.py </a:t>
            </a:r>
            <a:r>
              <a:rPr lang="ko-KR" altLang="en-US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부분 문제인데 코드를 </a:t>
            </a:r>
            <a:r>
              <a:rPr lang="ko-KR" altLang="en-US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다른형식으로</a:t>
            </a:r>
            <a:r>
              <a:rPr lang="ko-KR" altLang="en-US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 </a:t>
            </a:r>
            <a:r>
              <a:rPr lang="ko-KR" altLang="en-US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다시짜</a:t>
            </a:r>
            <a:r>
              <a:rPr lang="ko-KR" altLang="en-US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 문제 </a:t>
            </a:r>
            <a:r>
              <a:rPr lang="en-US" altLang="ko-KR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x</a:t>
            </a:r>
          </a:p>
        </p:txBody>
      </p:sp>
      <p:sp>
        <p:nvSpPr>
          <p:cNvPr id="9" name="TextBox 5">
            <a:extLst>
              <a:ext uri="{FF2B5EF4-FFF2-40B4-BE49-F238E27FC236}">
                <a16:creationId xmlns:a16="http://schemas.microsoft.com/office/drawing/2014/main" id="{4C63812C-2145-0AB0-EF0D-1C4B2674160F}"/>
              </a:ext>
            </a:extLst>
          </p:cNvPr>
          <p:cNvSpPr txBox="1"/>
          <p:nvPr/>
        </p:nvSpPr>
        <p:spPr>
          <a:xfrm>
            <a:off x="1028700" y="971550"/>
            <a:ext cx="6286500" cy="50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Test_</a:t>
            </a:r>
            <a:r>
              <a:rPr 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c</a:t>
            </a:r>
            <a:r>
              <a:rPr 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onfig.py 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오류발생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9CBF146-22CD-F5A4-C5B7-8A7270C7EC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76912" y="1980057"/>
            <a:ext cx="6954220" cy="6373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99925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00170E-E746-B29A-78C1-DB973CA231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D825A3E4-F037-F864-4D97-552D37B1E8CD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4A3A6D1E-12DE-D714-BF16-9184DA34DCCD}"/>
              </a:ext>
            </a:extLst>
          </p:cNvPr>
          <p:cNvSpPr txBox="1"/>
          <p:nvPr/>
        </p:nvSpPr>
        <p:spPr>
          <a:xfrm>
            <a:off x="1662749" y="1616980"/>
            <a:ext cx="479725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결과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8" name="TextBox 18">
            <a:extLst>
              <a:ext uri="{FF2B5EF4-FFF2-40B4-BE49-F238E27FC236}">
                <a16:creationId xmlns:a16="http://schemas.microsoft.com/office/drawing/2014/main" id="{7BE51147-E64E-C3F3-AB14-79A90C93F6A9}"/>
              </a:ext>
            </a:extLst>
          </p:cNvPr>
          <p:cNvSpPr txBox="1"/>
          <p:nvPr/>
        </p:nvSpPr>
        <p:spPr>
          <a:xfrm>
            <a:off x="1256868" y="2781300"/>
            <a:ext cx="9767176" cy="3506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altLang="ko-KR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/tests</a:t>
            </a:r>
            <a:r>
              <a:rPr lang="ko-KR" altLang="en-US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에 </a:t>
            </a:r>
            <a:r>
              <a:rPr lang="en-US" altLang="ko-KR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__init__.py</a:t>
            </a:r>
            <a:r>
              <a:rPr lang="ko-KR" altLang="en-US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가 없어서 파이선이 인식하지 못하는 것 같아서 생성</a:t>
            </a:r>
            <a:endParaRPr lang="en-US" altLang="ko-KR" b="1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  <a:p>
            <a:pPr algn="l">
              <a:lnSpc>
                <a:spcPts val="2520"/>
              </a:lnSpc>
            </a:pPr>
            <a:r>
              <a:rPr lang="ko-KR" altLang="en-US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생성 후 코드 실행 시 생긴 오류</a:t>
            </a:r>
            <a:endParaRPr lang="en-US" altLang="ko-KR" b="1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  <a:p>
            <a:pPr algn="l">
              <a:lnSpc>
                <a:spcPts val="2520"/>
              </a:lnSpc>
            </a:pPr>
            <a:endParaRPr lang="en-US" altLang="ko-KR" b="1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  <a:p>
            <a:pPr algn="l">
              <a:lnSpc>
                <a:spcPts val="2520"/>
              </a:lnSpc>
            </a:pPr>
            <a:r>
              <a:rPr lang="ko-KR" altLang="en-US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원인은 </a:t>
            </a:r>
            <a:r>
              <a:rPr lang="en-US" altLang="ko-KR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settings.json</a:t>
            </a:r>
            <a:r>
              <a:rPr lang="ko-KR" altLang="en-US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의 설정과 </a:t>
            </a:r>
            <a:r>
              <a:rPr lang="en-US" altLang="ko-KR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config.py</a:t>
            </a:r>
            <a:r>
              <a:rPr lang="ko-KR" altLang="en-US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의 설정이 달라서 생긴 오류</a:t>
            </a:r>
            <a:endParaRPr lang="en-US" altLang="ko-KR" b="1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  <a:p>
            <a:pPr algn="l">
              <a:lnSpc>
                <a:spcPts val="2520"/>
              </a:lnSpc>
            </a:pPr>
            <a:endParaRPr lang="en-US" altLang="ko-KR" b="1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  <a:p>
            <a:pPr algn="l">
              <a:lnSpc>
                <a:spcPts val="2520"/>
              </a:lnSpc>
            </a:pPr>
            <a:r>
              <a:rPr lang="en-US" altLang="ko-KR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Settings.json</a:t>
            </a:r>
            <a:r>
              <a:rPr lang="ko-KR" altLang="en-US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을 기준으로 </a:t>
            </a:r>
            <a:r>
              <a:rPr lang="en-US" altLang="ko-KR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config.py</a:t>
            </a:r>
            <a:r>
              <a:rPr lang="ko-KR" altLang="en-US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를 만들었기 때문에 </a:t>
            </a:r>
            <a:r>
              <a:rPr lang="en-US" altLang="ko-KR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config.py</a:t>
            </a:r>
            <a:r>
              <a:rPr lang="ko-KR" altLang="en-US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를 수정</a:t>
            </a:r>
            <a:endParaRPr lang="en-US" altLang="ko-KR" b="1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  <a:p>
            <a:pPr algn="l">
              <a:lnSpc>
                <a:spcPts val="2520"/>
              </a:lnSpc>
            </a:pPr>
            <a:endParaRPr lang="en-US" altLang="ko-KR" b="1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  <a:p>
            <a:pPr algn="l">
              <a:lnSpc>
                <a:spcPts val="2520"/>
              </a:lnSpc>
            </a:pPr>
            <a:r>
              <a:rPr lang="ko-KR" altLang="en-US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오류발생</a:t>
            </a:r>
            <a:r>
              <a:rPr lang="en-US" altLang="ko-KR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.</a:t>
            </a:r>
          </a:p>
          <a:p>
            <a:pPr algn="l">
              <a:lnSpc>
                <a:spcPts val="2520"/>
              </a:lnSpc>
            </a:pPr>
            <a:endParaRPr lang="en-US" altLang="ko-KR" b="1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  <a:p>
            <a:pPr algn="l">
              <a:lnSpc>
                <a:spcPts val="2520"/>
              </a:lnSpc>
            </a:pPr>
            <a:r>
              <a:rPr lang="ko-KR" altLang="en-US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코드를 수정하면 또 다른 오류가 나온다는 것은 수정을 잘못하고 있을 수도 있음</a:t>
            </a:r>
            <a:r>
              <a:rPr lang="en-US" altLang="ko-KR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.</a:t>
            </a:r>
          </a:p>
          <a:p>
            <a:pPr algn="l">
              <a:lnSpc>
                <a:spcPts val="2520"/>
              </a:lnSpc>
            </a:pPr>
            <a:endParaRPr lang="en-US" altLang="ko-KR" b="1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</p:txBody>
      </p:sp>
      <p:sp>
        <p:nvSpPr>
          <p:cNvPr id="9" name="TextBox 5">
            <a:extLst>
              <a:ext uri="{FF2B5EF4-FFF2-40B4-BE49-F238E27FC236}">
                <a16:creationId xmlns:a16="http://schemas.microsoft.com/office/drawing/2014/main" id="{435CEEB1-BA2D-EC03-A057-9632442C3CE5}"/>
              </a:ext>
            </a:extLst>
          </p:cNvPr>
          <p:cNvSpPr txBox="1"/>
          <p:nvPr/>
        </p:nvSpPr>
        <p:spPr>
          <a:xfrm>
            <a:off x="1028700" y="971550"/>
            <a:ext cx="6286500" cy="50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Test_</a:t>
            </a:r>
            <a:r>
              <a:rPr 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c</a:t>
            </a:r>
            <a:r>
              <a:rPr 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onfig.py 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오류발생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DA7BB6C-53BC-8D4F-6E54-DAF19ED9E2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48800" y="2677373"/>
            <a:ext cx="6906589" cy="82879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4D877E7-3027-FCF5-8725-2D916C522F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43884" y="4881617"/>
            <a:ext cx="6849431" cy="50489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EE56E09-2F5C-B91C-BF34-9D2FECBD1B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43884" y="5646466"/>
            <a:ext cx="6878010" cy="495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56868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768694-31BA-C405-A2E3-69334916D2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">
            <a:extLst>
              <a:ext uri="{FF2B5EF4-FFF2-40B4-BE49-F238E27FC236}">
                <a16:creationId xmlns:a16="http://schemas.microsoft.com/office/drawing/2014/main" id="{61C5F45D-641A-1DAE-5F2B-0D9022D78FFD}"/>
              </a:ext>
            </a:extLst>
          </p:cNvPr>
          <p:cNvSpPr txBox="1"/>
          <p:nvPr/>
        </p:nvSpPr>
        <p:spPr>
          <a:xfrm>
            <a:off x="1028700" y="971550"/>
            <a:ext cx="3669209" cy="4931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개발 진행 상황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3FD2B2EE-2057-1473-2FA3-4EAB3D440E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201618"/>
              </p:ext>
            </p:extLst>
          </p:nvPr>
        </p:nvGraphicFramePr>
        <p:xfrm>
          <a:off x="2286000" y="2171700"/>
          <a:ext cx="13853337" cy="630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99192">
                  <a:extLst>
                    <a:ext uri="{9D8B030D-6E8A-4147-A177-3AD203B41FA5}">
                      <a16:colId xmlns:a16="http://schemas.microsoft.com/office/drawing/2014/main" val="3631643003"/>
                    </a:ext>
                  </a:extLst>
                </a:gridCol>
                <a:gridCol w="7868145">
                  <a:extLst>
                    <a:ext uri="{9D8B030D-6E8A-4147-A177-3AD203B41FA5}">
                      <a16:colId xmlns:a16="http://schemas.microsoft.com/office/drawing/2014/main" val="3231447454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17963101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개발 순서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개발 내용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개발 상태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2853615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단계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환경 설정 및 기본 구조 구성</a:t>
                      </a:r>
                    </a:p>
                  </a:txBody>
                  <a:tcPr anchor="ctr"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.</a:t>
                      </a:r>
                      <a:r>
                        <a:rPr lang="en-US" altLang="ko-KR" dirty="0" err="1"/>
                        <a:t>venv</a:t>
                      </a:r>
                      <a:r>
                        <a:rPr lang="en-US" altLang="ko-KR" dirty="0"/>
                        <a:t>/  </a:t>
                      </a:r>
                      <a:r>
                        <a:rPr lang="ko-KR" altLang="en-US" dirty="0"/>
                        <a:t>가상환경 설치</a:t>
                      </a:r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완료</a:t>
                      </a:r>
                      <a:endParaRPr lang="en-US" altLang="ko-KR" dirty="0"/>
                    </a:p>
                  </a:txBody>
                  <a:tcP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770195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패키지 추가 </a:t>
                      </a:r>
                      <a:r>
                        <a:rPr lang="en-US" altLang="ko-KR" dirty="0"/>
                        <a:t>(click, </a:t>
                      </a:r>
                      <a:r>
                        <a:rPr lang="en-US" altLang="ko-KR" dirty="0" err="1"/>
                        <a:t>jsonschema</a:t>
                      </a:r>
                      <a:r>
                        <a:rPr lang="en-US" altLang="ko-KR" dirty="0"/>
                        <a:t>, </a:t>
                      </a:r>
                      <a:r>
                        <a:rPr lang="en-US" altLang="ko-KR" dirty="0" err="1"/>
                        <a:t>psutil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완료</a:t>
                      </a:r>
                    </a:p>
                  </a:txBody>
                  <a:tcP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1194266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2</a:t>
                      </a:r>
                      <a:r>
                        <a:rPr lang="ko-KR" altLang="en-US" dirty="0"/>
                        <a:t>단계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설정 관리 기능 개발</a:t>
                      </a:r>
                    </a:p>
                  </a:txBody>
                  <a:tcPr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err="1"/>
                        <a:t>settings.json</a:t>
                      </a:r>
                      <a:r>
                        <a:rPr lang="ko-KR" altLang="en-US" dirty="0"/>
                        <a:t> → 기본 </a:t>
                      </a:r>
                      <a:r>
                        <a:rPr lang="ko-KR" altLang="en-US" dirty="0" err="1"/>
                        <a:t>설정값</a:t>
                      </a:r>
                      <a:r>
                        <a:rPr lang="ko-KR" altLang="en-US" dirty="0"/>
                        <a:t> 정의 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예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방화벽 규칙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로그 설정 등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개발중</a:t>
                      </a:r>
                      <a:r>
                        <a:rPr lang="en-US" altLang="ko-KR" dirty="0"/>
                        <a:t>(90% </a:t>
                      </a:r>
                      <a:r>
                        <a:rPr lang="ko-KR" altLang="en-US" dirty="0"/>
                        <a:t>예상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489396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config.py</a:t>
                      </a:r>
                      <a:r>
                        <a:rPr lang="ko-KR" altLang="en-US" dirty="0"/>
                        <a:t> → 설정 로드 및 </a:t>
                      </a:r>
                      <a:r>
                        <a:rPr lang="en-US" altLang="ko-KR" dirty="0" err="1"/>
                        <a:t>jsonschema</a:t>
                      </a:r>
                      <a:r>
                        <a:rPr lang="ko-KR" altLang="en-US" dirty="0"/>
                        <a:t>를 활용한 유효성 검사 기능 구현</a:t>
                      </a:r>
                    </a:p>
                  </a:txBody>
                  <a:tcP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개발중</a:t>
                      </a:r>
                      <a:endParaRPr lang="ko-KR" altLang="en-US" dirty="0"/>
                    </a:p>
                  </a:txBody>
                  <a:tcP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939903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test_config.py</a:t>
                      </a:r>
                      <a:r>
                        <a:rPr lang="en-US" altLang="ko-KR" dirty="0"/>
                        <a:t> → config.py </a:t>
                      </a:r>
                      <a:r>
                        <a:rPr lang="ko-KR" altLang="en-US" dirty="0"/>
                        <a:t>기능 검증</a:t>
                      </a:r>
                    </a:p>
                  </a:txBody>
                  <a:tcP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개발중</a:t>
                      </a:r>
                      <a:endParaRPr lang="ko-KR" altLang="en-US" dirty="0"/>
                    </a:p>
                  </a:txBody>
                  <a:tcP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8616861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3</a:t>
                      </a:r>
                      <a:r>
                        <a:rPr lang="ko-KR" altLang="en-US" dirty="0"/>
                        <a:t>단계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최적화 기능 개발</a:t>
                      </a:r>
                    </a:p>
                  </a:txBody>
                  <a:tcPr anchor="ctr"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optimizer.py</a:t>
                      </a:r>
                      <a:r>
                        <a:rPr lang="ko-KR" altLang="en-US" dirty="0"/>
                        <a:t> → 최적화 기능 구현</a:t>
                      </a:r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803576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test_optimizer.py</a:t>
                      </a:r>
                      <a:r>
                        <a:rPr lang="ko-KR" altLang="en-US" dirty="0"/>
                        <a:t> → 최적화 로직 테스트</a:t>
                      </a:r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0076427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4</a:t>
                      </a:r>
                      <a:r>
                        <a:rPr lang="ko-KR" altLang="en-US" dirty="0"/>
                        <a:t>단계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복원 기능 개발</a:t>
                      </a:r>
                    </a:p>
                  </a:txBody>
                  <a:tcPr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restore.py</a:t>
                      </a:r>
                      <a:r>
                        <a:rPr lang="ko-KR" altLang="en-US" dirty="0"/>
                        <a:t> → 복원 기능 구현</a:t>
                      </a:r>
                    </a:p>
                  </a:txBody>
                  <a:tcP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59302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test_restore.py</a:t>
                      </a:r>
                      <a:r>
                        <a:rPr lang="en-US" altLang="ko-KR" dirty="0"/>
                        <a:t> → </a:t>
                      </a:r>
                      <a:r>
                        <a:rPr lang="ko-KR" altLang="en-US" dirty="0"/>
                        <a:t>복원 로직 테스트</a:t>
                      </a:r>
                    </a:p>
                  </a:txBody>
                  <a:tcP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2560568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5</a:t>
                      </a:r>
                      <a:r>
                        <a:rPr lang="ko-KR" altLang="en-US" dirty="0"/>
                        <a:t>단계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명령어 인터페이스 개발</a:t>
                      </a:r>
                    </a:p>
                  </a:txBody>
                  <a:tcPr anchor="ctr"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main.py</a:t>
                      </a:r>
                      <a:r>
                        <a:rPr lang="ko-KR" altLang="en-US" dirty="0"/>
                        <a:t> → </a:t>
                      </a:r>
                      <a:r>
                        <a:rPr lang="en-US" altLang="ko-KR" dirty="0"/>
                        <a:t>click</a:t>
                      </a:r>
                      <a:r>
                        <a:rPr lang="ko-KR" altLang="en-US" dirty="0"/>
                        <a:t>을 사용한 명령어 인터페이스 추가</a:t>
                      </a:r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17636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python main.py optimize → </a:t>
                      </a:r>
                      <a:r>
                        <a:rPr lang="ko-KR" altLang="en-US" dirty="0"/>
                        <a:t>최적화 실행</a:t>
                      </a:r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7644596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6</a:t>
                      </a:r>
                      <a:r>
                        <a:rPr lang="ko-KR" altLang="en-US" dirty="0"/>
                        <a:t>단계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로깅 기능 추가</a:t>
                      </a:r>
                    </a:p>
                  </a:txBody>
                  <a:tcPr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python main.py restore → </a:t>
                      </a:r>
                      <a:r>
                        <a:rPr lang="ko-KR" altLang="en-US" dirty="0"/>
                        <a:t>복원 실행</a:t>
                      </a:r>
                    </a:p>
                  </a:txBody>
                  <a:tcP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638077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logger.py</a:t>
                      </a:r>
                      <a:r>
                        <a:rPr lang="ko-KR" altLang="en-US" dirty="0"/>
                        <a:t> → 로그 관리 기능 추가 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정보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경고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오류 등 구분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247772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모든 기능에서 </a:t>
                      </a:r>
                      <a:r>
                        <a:rPr lang="en-US" altLang="ko-KR" dirty="0"/>
                        <a:t>logger</a:t>
                      </a:r>
                      <a:r>
                        <a:rPr lang="ko-KR" altLang="en-US" dirty="0"/>
                        <a:t>를 활용하도록 코드 수정</a:t>
                      </a:r>
                    </a:p>
                  </a:txBody>
                  <a:tcP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1980009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7</a:t>
                      </a:r>
                      <a:r>
                        <a:rPr lang="ko-KR" altLang="en-US" dirty="0"/>
                        <a:t>단계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통합 테스트 및 문서화</a:t>
                      </a:r>
                    </a:p>
                  </a:txBody>
                  <a:tcPr anchor="ctr"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통합 테스트 진행</a:t>
                      </a:r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796048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README.md</a:t>
                      </a:r>
                      <a:r>
                        <a:rPr lang="ko-KR" altLang="en-US" dirty="0"/>
                        <a:t> 업데이트 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사용 방법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실행 예시 추가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18472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0482536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A8BE7A7-7AE1-A4DB-2A14-A9CF9F12F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E6443CA6-0F19-A401-CD96-158C91EB07B9}"/>
              </a:ext>
            </a:extLst>
          </p:cNvPr>
          <p:cNvSpPr txBox="1"/>
          <p:nvPr/>
        </p:nvSpPr>
        <p:spPr>
          <a:xfrm>
            <a:off x="1720142" y="7267726"/>
            <a:ext cx="4604458" cy="3422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943"/>
              </a:lnSpc>
              <a:spcBef>
                <a:spcPct val="0"/>
              </a:spcBef>
            </a:pPr>
            <a:r>
              <a:rPr lang="en-US" sz="2102" b="1" dirty="0">
                <a:solidFill>
                  <a:srgbClr val="EBEEF0"/>
                </a:solidFill>
                <a:latin typeface="Inter Bold"/>
                <a:ea typeface="Inter Bold"/>
                <a:cs typeface="Inter Bold"/>
                <a:sym typeface="Inter Bold"/>
              </a:rPr>
              <a:t>~4</a:t>
            </a:r>
            <a:r>
              <a:rPr lang="ko-KR" altLang="en-US" sz="2102" b="1" dirty="0">
                <a:solidFill>
                  <a:srgbClr val="EBEEF0"/>
                </a:solidFill>
                <a:latin typeface="Inter Bold"/>
                <a:ea typeface="Inter Bold"/>
                <a:cs typeface="Inter Bold"/>
                <a:sym typeface="Inter Bold"/>
              </a:rPr>
              <a:t>주차 까지의 내용</a:t>
            </a:r>
            <a:endParaRPr lang="en-US" sz="2102" b="1" dirty="0">
              <a:solidFill>
                <a:srgbClr val="EBEEF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8B9439B5-4684-4A4C-EC75-9BA62892D9A1}"/>
              </a:ext>
            </a:extLst>
          </p:cNvPr>
          <p:cNvSpPr txBox="1"/>
          <p:nvPr/>
        </p:nvSpPr>
        <p:spPr>
          <a:xfrm>
            <a:off x="1720142" y="5193258"/>
            <a:ext cx="5756400" cy="12553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481"/>
              </a:lnSpc>
              <a:spcBef>
                <a:spcPct val="0"/>
              </a:spcBef>
            </a:pPr>
            <a:r>
              <a:rPr lang="en-US" sz="7486" b="1" dirty="0">
                <a:solidFill>
                  <a:srgbClr val="EBEEF0"/>
                </a:solidFill>
                <a:latin typeface="Inter Bold"/>
                <a:ea typeface="Inter Bold"/>
                <a:cs typeface="Inter Bold"/>
                <a:sym typeface="Inter Bold"/>
              </a:rPr>
              <a:t>THANK YOU</a:t>
            </a:r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E5B5B459-F349-0E4F-FDB0-ECB7AFABFBE7}"/>
              </a:ext>
            </a:extLst>
          </p:cNvPr>
          <p:cNvGrpSpPr/>
          <p:nvPr/>
        </p:nvGrpSpPr>
        <p:grpSpPr>
          <a:xfrm>
            <a:off x="14712436" y="816258"/>
            <a:ext cx="2884832" cy="737968"/>
            <a:chOff x="0" y="0"/>
            <a:chExt cx="759791" cy="194362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9A492774-BF7E-A841-DA2A-182627AAE2C6}"/>
                </a:ext>
              </a:extLst>
            </p:cNvPr>
            <p:cNvSpPr/>
            <p:nvPr/>
          </p:nvSpPr>
          <p:spPr>
            <a:xfrm>
              <a:off x="0" y="0"/>
              <a:ext cx="759791" cy="194362"/>
            </a:xfrm>
            <a:custGeom>
              <a:avLst/>
              <a:gdLst/>
              <a:ahLst/>
              <a:cxnLst/>
              <a:rect l="l" t="t" r="r" b="b"/>
              <a:pathLst>
                <a:path w="759791" h="194362">
                  <a:moveTo>
                    <a:pt x="97181" y="0"/>
                  </a:moveTo>
                  <a:lnTo>
                    <a:pt x="662610" y="0"/>
                  </a:lnTo>
                  <a:cubicBezTo>
                    <a:pt x="716282" y="0"/>
                    <a:pt x="759791" y="43509"/>
                    <a:pt x="759791" y="97181"/>
                  </a:cubicBezTo>
                  <a:lnTo>
                    <a:pt x="759791" y="97181"/>
                  </a:lnTo>
                  <a:cubicBezTo>
                    <a:pt x="759791" y="122955"/>
                    <a:pt x="749552" y="147673"/>
                    <a:pt x="731327" y="165898"/>
                  </a:cubicBezTo>
                  <a:cubicBezTo>
                    <a:pt x="713102" y="184123"/>
                    <a:pt x="688384" y="194362"/>
                    <a:pt x="662610" y="194362"/>
                  </a:cubicBezTo>
                  <a:lnTo>
                    <a:pt x="97181" y="194362"/>
                  </a:lnTo>
                  <a:cubicBezTo>
                    <a:pt x="71407" y="194362"/>
                    <a:pt x="46689" y="184123"/>
                    <a:pt x="28464" y="165898"/>
                  </a:cubicBezTo>
                  <a:cubicBezTo>
                    <a:pt x="10239" y="147673"/>
                    <a:pt x="0" y="122955"/>
                    <a:pt x="0" y="97181"/>
                  </a:cubicBezTo>
                  <a:lnTo>
                    <a:pt x="0" y="97181"/>
                  </a:lnTo>
                  <a:cubicBezTo>
                    <a:pt x="0" y="71407"/>
                    <a:pt x="10239" y="46689"/>
                    <a:pt x="28464" y="28464"/>
                  </a:cubicBezTo>
                  <a:cubicBezTo>
                    <a:pt x="46689" y="10239"/>
                    <a:pt x="71407" y="0"/>
                    <a:pt x="97181" y="0"/>
                  </a:cubicBezTo>
                  <a:close/>
                </a:path>
              </a:pathLst>
            </a:custGeom>
            <a:solidFill>
              <a:srgbClr val="EBEEF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BE20B23B-404A-DFDB-F8E8-C99896DCB503}"/>
                </a:ext>
              </a:extLst>
            </p:cNvPr>
            <p:cNvSpPr txBox="1"/>
            <p:nvPr/>
          </p:nvSpPr>
          <p:spPr>
            <a:xfrm>
              <a:off x="0" y="-38100"/>
              <a:ext cx="759791" cy="232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9" name="TextBox 9">
            <a:extLst>
              <a:ext uri="{FF2B5EF4-FFF2-40B4-BE49-F238E27FC236}">
                <a16:creationId xmlns:a16="http://schemas.microsoft.com/office/drawing/2014/main" id="{FA506888-3E90-EC5F-E5CB-1566FF9B3382}"/>
              </a:ext>
            </a:extLst>
          </p:cNvPr>
          <p:cNvSpPr txBox="1"/>
          <p:nvPr/>
        </p:nvSpPr>
        <p:spPr>
          <a:xfrm>
            <a:off x="15803952" y="988103"/>
            <a:ext cx="883848" cy="3359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3"/>
              </a:lnSpc>
              <a:spcBef>
                <a:spcPct val="0"/>
              </a:spcBef>
            </a:pPr>
            <a:r>
              <a:rPr lang="en-US" sz="2002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~4</a:t>
            </a:r>
            <a:r>
              <a:rPr lang="ko-KR" altLang="en-US" sz="2002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주차</a:t>
            </a:r>
            <a:endParaRPr lang="en-US" sz="2002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</p:spTree>
    <p:extLst>
      <p:ext uri="{BB962C8B-B14F-4D97-AF65-F5344CB8AC3E}">
        <p14:creationId xmlns:p14="http://schemas.microsoft.com/office/powerpoint/2010/main" val="28957613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BE779B-E199-490F-1A42-1AF4101005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D7EECB53-96E4-077A-0A10-E66CF02507FB}"/>
              </a:ext>
            </a:extLst>
          </p:cNvPr>
          <p:cNvSpPr txBox="1"/>
          <p:nvPr/>
        </p:nvSpPr>
        <p:spPr>
          <a:xfrm>
            <a:off x="1028700" y="971550"/>
            <a:ext cx="11163300" cy="10317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변경된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시</a:t>
            </a: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스템 구조 설계</a:t>
            </a:r>
            <a:r>
              <a:rPr lang="en-US" altLang="ko-KR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4 – </a:t>
            </a:r>
            <a:r>
              <a:rPr lang="en-US" altLang="ko-KR" sz="3000" b="1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setting.json</a:t>
            </a:r>
            <a:r>
              <a:rPr lang="en-US" altLang="ko-KR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최적화와 복원으로 나눔</a:t>
            </a:r>
            <a:r>
              <a:rPr lang="en-US" altLang="ko-KR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, </a:t>
            </a: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시스템에서 가져오는 정보와 기본적인 설정들을 구분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3" name="AutoShape 3">
            <a:extLst>
              <a:ext uri="{FF2B5EF4-FFF2-40B4-BE49-F238E27FC236}">
                <a16:creationId xmlns:a16="http://schemas.microsoft.com/office/drawing/2014/main" id="{73AD8BD9-A97D-D3ED-0DA7-5A12811BE306}"/>
              </a:ext>
            </a:extLst>
          </p:cNvPr>
          <p:cNvSpPr/>
          <p:nvPr/>
        </p:nvSpPr>
        <p:spPr>
          <a:xfrm flipV="1">
            <a:off x="0" y="3314700"/>
            <a:ext cx="6934200" cy="2034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B858F0A5-2DED-767B-D4A3-25C4BEA1FD31}"/>
              </a:ext>
            </a:extLst>
          </p:cNvPr>
          <p:cNvGrpSpPr/>
          <p:nvPr/>
        </p:nvGrpSpPr>
        <p:grpSpPr>
          <a:xfrm>
            <a:off x="1635785" y="3042766"/>
            <a:ext cx="3086100" cy="565499"/>
            <a:chOff x="0" y="0"/>
            <a:chExt cx="4114800" cy="753999"/>
          </a:xfrm>
        </p:grpSpPr>
        <p:grpSp>
          <p:nvGrpSpPr>
            <p:cNvPr id="5" name="Group 5">
              <a:extLst>
                <a:ext uri="{FF2B5EF4-FFF2-40B4-BE49-F238E27FC236}">
                  <a16:creationId xmlns:a16="http://schemas.microsoft.com/office/drawing/2014/main" id="{4537C6BD-E12D-1221-857C-368CDB9AE066}"/>
                </a:ext>
              </a:extLst>
            </p:cNvPr>
            <p:cNvGrpSpPr/>
            <p:nvPr/>
          </p:nvGrpSpPr>
          <p:grpSpPr>
            <a:xfrm>
              <a:off x="0" y="0"/>
              <a:ext cx="4114800" cy="753999"/>
              <a:chOff x="0" y="0"/>
              <a:chExt cx="812800" cy="148938"/>
            </a:xfrm>
          </p:grpSpPr>
          <p:sp>
            <p:nvSpPr>
              <p:cNvPr id="6" name="Freeform 6">
                <a:extLst>
                  <a:ext uri="{FF2B5EF4-FFF2-40B4-BE49-F238E27FC236}">
                    <a16:creationId xmlns:a16="http://schemas.microsoft.com/office/drawing/2014/main" id="{2C07C4F2-90B4-7036-0FBB-D62D0C3229F7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148938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148938">
                    <a:moveTo>
                      <a:pt x="74469" y="0"/>
                    </a:moveTo>
                    <a:lnTo>
                      <a:pt x="738331" y="0"/>
                    </a:lnTo>
                    <a:cubicBezTo>
                      <a:pt x="758081" y="0"/>
                      <a:pt x="777023" y="7846"/>
                      <a:pt x="790988" y="21811"/>
                    </a:cubicBezTo>
                    <a:cubicBezTo>
                      <a:pt x="804954" y="35777"/>
                      <a:pt x="812800" y="54719"/>
                      <a:pt x="812800" y="74469"/>
                    </a:cubicBezTo>
                    <a:lnTo>
                      <a:pt x="812800" y="74469"/>
                    </a:lnTo>
                    <a:cubicBezTo>
                      <a:pt x="812800" y="115597"/>
                      <a:pt x="779459" y="148938"/>
                      <a:pt x="738331" y="148938"/>
                    </a:cubicBezTo>
                    <a:lnTo>
                      <a:pt x="74469" y="148938"/>
                    </a:lnTo>
                    <a:cubicBezTo>
                      <a:pt x="54719" y="148938"/>
                      <a:pt x="35777" y="141092"/>
                      <a:pt x="21811" y="127127"/>
                    </a:cubicBezTo>
                    <a:cubicBezTo>
                      <a:pt x="7846" y="113161"/>
                      <a:pt x="0" y="94219"/>
                      <a:pt x="0" y="74469"/>
                    </a:cubicBezTo>
                    <a:lnTo>
                      <a:pt x="0" y="74469"/>
                    </a:lnTo>
                    <a:cubicBezTo>
                      <a:pt x="0" y="54719"/>
                      <a:pt x="7846" y="35777"/>
                      <a:pt x="21811" y="21811"/>
                    </a:cubicBezTo>
                    <a:cubicBezTo>
                      <a:pt x="35777" y="7846"/>
                      <a:pt x="54719" y="0"/>
                      <a:pt x="7446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7" name="TextBox 7">
                <a:extLst>
                  <a:ext uri="{FF2B5EF4-FFF2-40B4-BE49-F238E27FC236}">
                    <a16:creationId xmlns:a16="http://schemas.microsoft.com/office/drawing/2014/main" id="{046C290B-5DA3-9BB8-5297-9502BDAB5F68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12800" cy="18703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6EE838C5-6597-8CCD-89EB-359BDE975D20}"/>
                </a:ext>
              </a:extLst>
            </p:cNvPr>
            <p:cNvSpPr txBox="1"/>
            <p:nvPr/>
          </p:nvSpPr>
          <p:spPr>
            <a:xfrm>
              <a:off x="815291" y="153091"/>
              <a:ext cx="2484219" cy="44781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</a:pPr>
              <a:r>
                <a:rPr lang="ko-KR" altLang="en-US" sz="2000" b="1" dirty="0">
                  <a:solidFill>
                    <a:srgbClr val="EBEEF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모듈화 설계</a:t>
              </a:r>
              <a:endParaRPr lang="en-US" sz="2000" b="1" dirty="0">
                <a:solidFill>
                  <a:srgbClr val="EBEEF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endParaRPr>
            </a:p>
          </p:txBody>
        </p:sp>
      </p:grpSp>
      <p:sp>
        <p:nvSpPr>
          <p:cNvPr id="18" name="TextBox 18">
            <a:extLst>
              <a:ext uri="{FF2B5EF4-FFF2-40B4-BE49-F238E27FC236}">
                <a16:creationId xmlns:a16="http://schemas.microsoft.com/office/drawing/2014/main" id="{33869887-CA48-33D5-CCA0-955EC5470769}"/>
              </a:ext>
            </a:extLst>
          </p:cNvPr>
          <p:cNvSpPr txBox="1"/>
          <p:nvPr/>
        </p:nvSpPr>
        <p:spPr>
          <a:xfrm>
            <a:off x="7545668" y="2400300"/>
            <a:ext cx="9767176" cy="73535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project-root/</a:t>
            </a:r>
          </a:p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├── .</a:t>
            </a:r>
            <a:r>
              <a:rPr lang="en-US" altLang="ko-KR" sz="1800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venv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/          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가상환경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├── </a:t>
            </a:r>
            <a:r>
              <a:rPr lang="en-US" altLang="ko-KR" sz="1800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src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/            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소스코드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__init__.py</a:t>
            </a:r>
          </a:p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├── main.py     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메인 실행 파일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optimizer.py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최적화 기능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restore.py  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복원 기능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└──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utils/      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유틸리티 모듈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    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__init__.py</a:t>
            </a:r>
          </a:p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    ├── logger.py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로깅 기능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    └──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config.py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설정 불러오기 클래스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config/         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설정 관련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├── </a:t>
            </a:r>
            <a:r>
              <a:rPr lang="en-US" altLang="ko-KR" sz="1800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optimizer_settings.json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최적화 설정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├── </a:t>
            </a:r>
            <a:r>
              <a:rPr lang="en-US" altLang="ko-KR" sz="1800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restore_settings.json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복원 설정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├── </a:t>
            </a:r>
            <a:r>
              <a:rPr lang="en-US" altLang="ko-KR" sz="1800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system_info.json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수집된 시스템 정보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└──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config_builder.py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설정 파일 생성 스크립트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tests/          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테스트 코드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__init__.py</a:t>
            </a:r>
          </a:p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├── test_optimizer.py</a:t>
            </a:r>
          </a:p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├── test_restore.py</a:t>
            </a:r>
          </a:p>
          <a:p>
            <a:pPr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└──</a:t>
            </a:r>
            <a:r>
              <a:rPr lang="en-US" altLang="ko-KR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 test_config.py</a:t>
            </a:r>
            <a:endParaRPr lang="en-US" altLang="ko-KR" sz="1800" b="1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├── requirements.txt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필수 패키지 목록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└──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README.md       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프로젝트 설명</a:t>
            </a:r>
          </a:p>
        </p:txBody>
      </p:sp>
      <p:sp>
        <p:nvSpPr>
          <p:cNvPr id="9" name="TextBox 18">
            <a:extLst>
              <a:ext uri="{FF2B5EF4-FFF2-40B4-BE49-F238E27FC236}">
                <a16:creationId xmlns:a16="http://schemas.microsoft.com/office/drawing/2014/main" id="{E65F12FC-DF40-AD9B-BAD3-488D213A5080}"/>
              </a:ext>
            </a:extLst>
          </p:cNvPr>
          <p:cNvSpPr txBox="1"/>
          <p:nvPr/>
        </p:nvSpPr>
        <p:spPr>
          <a:xfrm>
            <a:off x="685800" y="4352893"/>
            <a:ext cx="5715000" cy="22239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개발 목표</a:t>
            </a:r>
            <a:endParaRPr lang="en-US" altLang="ko-KR" sz="1800" b="1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  <a:p>
            <a:pPr algn="l">
              <a:lnSpc>
                <a:spcPts val="2520"/>
              </a:lnSpc>
            </a:pPr>
            <a:r>
              <a:rPr lang="en-US" altLang="ko-KR" sz="1800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system_info.json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 :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시스템 정보 저장</a:t>
            </a:r>
            <a:endParaRPr lang="en-US" altLang="ko-KR" sz="1800" b="1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  <a:p>
            <a:pPr algn="l">
              <a:lnSpc>
                <a:spcPts val="2520"/>
              </a:lnSpc>
            </a:pPr>
            <a:r>
              <a:rPr lang="en-US" altLang="ko-KR" sz="1800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optimizer_settings.json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 :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기본 설정 저장</a:t>
            </a:r>
            <a:endParaRPr lang="en-US" altLang="ko-KR" sz="1800" b="1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	(</a:t>
            </a:r>
            <a:r>
              <a:rPr lang="ko-KR" altLang="en-US" sz="1800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하드코딩된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 최적화 항목 포함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)</a:t>
            </a:r>
          </a:p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config_builder.py :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두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JSON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생성</a:t>
            </a:r>
            <a:endParaRPr lang="en-US" altLang="ko-KR" sz="1800" b="1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일부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GUI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기능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: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설정 파일을 로드하고 사용자 선택에 따라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	</a:t>
            </a:r>
            <a:r>
              <a:rPr lang="en-US" altLang="ko-KR" sz="1800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optimizer_settings.json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덮어쓰기</a:t>
            </a:r>
          </a:p>
        </p:txBody>
      </p:sp>
    </p:spTree>
    <p:extLst>
      <p:ext uri="{BB962C8B-B14F-4D97-AF65-F5344CB8AC3E}">
        <p14:creationId xmlns:p14="http://schemas.microsoft.com/office/powerpoint/2010/main" val="326065145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6E5F6A-B644-5C28-C905-2CEA81EE82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B32945A8-2F47-DA51-450B-1B7132E5A5FE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A4CE3C55-6708-7AF1-E02A-1536649A9B96}"/>
              </a:ext>
            </a:extLst>
          </p:cNvPr>
          <p:cNvSpPr txBox="1"/>
          <p:nvPr/>
        </p:nvSpPr>
        <p:spPr>
          <a:xfrm>
            <a:off x="1028700" y="971550"/>
            <a:ext cx="96393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Config_builder.py(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슬라이드 노트에 전체코드</a:t>
            </a:r>
            <a:r>
              <a:rPr lang="en-US" altLang="ko-KR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)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CE821D7D-7D2B-228E-8E22-57B7C01F94F8}"/>
              </a:ext>
            </a:extLst>
          </p:cNvPr>
          <p:cNvSpPr txBox="1"/>
          <p:nvPr/>
        </p:nvSpPr>
        <p:spPr>
          <a:xfrm>
            <a:off x="1662749" y="1616980"/>
            <a:ext cx="4797251" cy="6949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System_info.json</a:t>
            </a: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과 </a:t>
            </a:r>
            <a:r>
              <a:rPr lang="en-US" altLang="ko-KR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optimizer_settings.json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생성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219FD21F-245D-7263-D4B6-880F9676E363}"/>
              </a:ext>
            </a:extLst>
          </p:cNvPr>
          <p:cNvSpPr txBox="1"/>
          <p:nvPr/>
        </p:nvSpPr>
        <p:spPr>
          <a:xfrm>
            <a:off x="1028700" y="3076229"/>
            <a:ext cx="10629900" cy="2991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altLang="ko-KR" b="1" dirty="0" err="1"/>
              <a:t>get_filesystem_type</a:t>
            </a:r>
            <a:r>
              <a:rPr lang="en-US" altLang="ko-KR" b="1" dirty="0"/>
              <a:t>() : </a:t>
            </a:r>
            <a:r>
              <a:rPr lang="en-US" altLang="ko-KR" dirty="0" err="1"/>
              <a:t>df</a:t>
            </a:r>
            <a:r>
              <a:rPr lang="en-US" altLang="ko-KR" dirty="0"/>
              <a:t> -T / </a:t>
            </a:r>
            <a:r>
              <a:rPr lang="ko-KR" altLang="en-US" dirty="0"/>
              <a:t>명령어로 루트 디렉토리의 파일 시스템 종류 확인</a:t>
            </a:r>
            <a:r>
              <a:rPr lang="en-US" altLang="ko-KR" dirty="0"/>
              <a:t> </a:t>
            </a:r>
            <a:endParaRPr lang="en-US" sz="1800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B9FD725-1CDD-7421-8A9E-B55E11AD9BAF}"/>
              </a:ext>
            </a:extLst>
          </p:cNvPr>
          <p:cNvSpPr txBox="1"/>
          <p:nvPr/>
        </p:nvSpPr>
        <p:spPr>
          <a:xfrm>
            <a:off x="9144000" y="3080837"/>
            <a:ext cx="7582332" cy="286232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 err="1"/>
              <a:t>performance_optimization</a:t>
            </a:r>
            <a:r>
              <a:rPr lang="en-US" altLang="ko-KR" dirty="0"/>
              <a:t>: CPU </a:t>
            </a:r>
            <a:r>
              <a:rPr lang="ko-KR" altLang="en-US" dirty="0"/>
              <a:t>스케줄러</a:t>
            </a:r>
            <a:r>
              <a:rPr lang="en-US" altLang="ko-KR" dirty="0"/>
              <a:t>, IO </a:t>
            </a:r>
            <a:r>
              <a:rPr lang="ko-KR" altLang="en-US" dirty="0"/>
              <a:t>스케줄러 등</a:t>
            </a:r>
            <a:endParaRPr lang="en-US" altLang="ko-KR" dirty="0"/>
          </a:p>
          <a:p>
            <a:r>
              <a:rPr lang="en-US" altLang="ko-KR" dirty="0" err="1"/>
              <a:t>memory_optimization</a:t>
            </a:r>
            <a:r>
              <a:rPr lang="en-US" altLang="ko-KR" dirty="0"/>
              <a:t>: </a:t>
            </a:r>
            <a:r>
              <a:rPr lang="ko-KR" altLang="en-US" dirty="0"/>
              <a:t>캐시 자동 삭제</a:t>
            </a:r>
            <a:r>
              <a:rPr lang="en-US" altLang="ko-KR" dirty="0"/>
              <a:t>, </a:t>
            </a:r>
            <a:r>
              <a:rPr lang="ko-KR" altLang="en-US" dirty="0"/>
              <a:t>스와핑 제어</a:t>
            </a:r>
            <a:endParaRPr lang="en-US" altLang="ko-KR" dirty="0"/>
          </a:p>
          <a:p>
            <a:r>
              <a:rPr lang="en-US" altLang="ko-KR" dirty="0" err="1"/>
              <a:t>service_management</a:t>
            </a:r>
            <a:r>
              <a:rPr lang="en-US" altLang="ko-KR" dirty="0"/>
              <a:t>: </a:t>
            </a:r>
            <a:r>
              <a:rPr lang="ko-KR" altLang="en-US" dirty="0"/>
              <a:t>불필요 서비스 제거</a:t>
            </a:r>
            <a:r>
              <a:rPr lang="en-US" altLang="ko-KR" dirty="0"/>
              <a:t>, </a:t>
            </a:r>
            <a:r>
              <a:rPr lang="ko-KR" altLang="en-US" dirty="0"/>
              <a:t>좀비 프로세스 정리</a:t>
            </a:r>
            <a:endParaRPr lang="en-US" altLang="ko-KR" dirty="0"/>
          </a:p>
          <a:p>
            <a:r>
              <a:rPr lang="en-US" altLang="ko-KR" dirty="0"/>
              <a:t>automation: crontab</a:t>
            </a:r>
            <a:r>
              <a:rPr lang="ko-KR" altLang="en-US" dirty="0"/>
              <a:t>으로 주기적 작업 실행</a:t>
            </a:r>
            <a:endParaRPr lang="en-US" altLang="ko-KR" dirty="0"/>
          </a:p>
          <a:p>
            <a:r>
              <a:rPr lang="en-US" altLang="ko-KR" dirty="0" err="1"/>
              <a:t>security_hardening</a:t>
            </a:r>
            <a:r>
              <a:rPr lang="en-US" altLang="ko-KR" dirty="0"/>
              <a:t>: </a:t>
            </a:r>
            <a:r>
              <a:rPr lang="ko-KR" altLang="en-US" dirty="0"/>
              <a:t>방화벽</a:t>
            </a:r>
            <a:r>
              <a:rPr lang="en-US" altLang="ko-KR" dirty="0"/>
              <a:t>, SSH </a:t>
            </a:r>
            <a:r>
              <a:rPr lang="ko-KR" altLang="en-US" dirty="0"/>
              <a:t>강화</a:t>
            </a:r>
            <a:endParaRPr lang="en-US" altLang="ko-KR" dirty="0"/>
          </a:p>
          <a:p>
            <a:r>
              <a:rPr lang="en-US" altLang="ko-KR" dirty="0" err="1"/>
              <a:t>disk_optimization</a:t>
            </a:r>
            <a:r>
              <a:rPr lang="en-US" altLang="ko-KR" dirty="0"/>
              <a:t>: </a:t>
            </a:r>
            <a:r>
              <a:rPr lang="ko-KR" altLang="en-US" dirty="0"/>
              <a:t>조각 모음</a:t>
            </a:r>
            <a:r>
              <a:rPr lang="en-US" altLang="ko-KR" dirty="0"/>
              <a:t>, </a:t>
            </a:r>
            <a:r>
              <a:rPr lang="en-US" altLang="ko-KR" dirty="0" err="1"/>
              <a:t>inode</a:t>
            </a:r>
            <a:r>
              <a:rPr lang="en-US" altLang="ko-KR" dirty="0"/>
              <a:t>/</a:t>
            </a:r>
            <a:r>
              <a:rPr lang="ko-KR" altLang="en-US" dirty="0"/>
              <a:t>임시 디렉토리 정리</a:t>
            </a:r>
            <a:endParaRPr lang="en-US" altLang="ko-KR" dirty="0"/>
          </a:p>
          <a:p>
            <a:r>
              <a:rPr lang="en-US" altLang="ko-KR" dirty="0" err="1"/>
              <a:t>restore_settings</a:t>
            </a:r>
            <a:r>
              <a:rPr lang="en-US" altLang="ko-KR" dirty="0"/>
              <a:t>: </a:t>
            </a:r>
            <a:r>
              <a:rPr lang="ko-KR" altLang="en-US" dirty="0"/>
              <a:t>설정 자동 백업 및 주기적 복구 설정</a:t>
            </a:r>
            <a:endParaRPr lang="en-US" altLang="ko-KR" dirty="0"/>
          </a:p>
          <a:p>
            <a:r>
              <a:rPr lang="en-US" altLang="ko-KR" dirty="0" err="1"/>
              <a:t>log_management</a:t>
            </a:r>
            <a:r>
              <a:rPr lang="en-US" altLang="ko-KR" dirty="0"/>
              <a:t>: </a:t>
            </a:r>
            <a:r>
              <a:rPr lang="ko-KR" altLang="en-US" dirty="0"/>
              <a:t>로그 수준</a:t>
            </a:r>
            <a:r>
              <a:rPr lang="en-US" altLang="ko-KR" dirty="0"/>
              <a:t>, </a:t>
            </a:r>
            <a:r>
              <a:rPr lang="ko-KR" altLang="en-US" dirty="0"/>
              <a:t>로그 파일 경로</a:t>
            </a:r>
            <a:endParaRPr lang="en-US" altLang="ko-KR" dirty="0"/>
          </a:p>
          <a:p>
            <a:r>
              <a:rPr lang="en-US" altLang="ko-KR" dirty="0" err="1"/>
              <a:t>notification_settings</a:t>
            </a:r>
            <a:r>
              <a:rPr lang="en-US" altLang="ko-KR" dirty="0"/>
              <a:t>: </a:t>
            </a:r>
            <a:r>
              <a:rPr lang="ko-KR" altLang="en-US" dirty="0"/>
              <a:t>완료</a:t>
            </a:r>
            <a:r>
              <a:rPr lang="en-US" altLang="ko-KR" dirty="0"/>
              <a:t>/</a:t>
            </a:r>
            <a:r>
              <a:rPr lang="ko-KR" altLang="en-US" dirty="0"/>
              <a:t>실패 알림 설정</a:t>
            </a:r>
            <a:endParaRPr lang="en-US" altLang="ko-KR" dirty="0"/>
          </a:p>
          <a:p>
            <a:r>
              <a:rPr lang="en-US" altLang="ko-KR" dirty="0" err="1"/>
              <a:t>custom_settings</a:t>
            </a:r>
            <a:r>
              <a:rPr lang="en-US" altLang="ko-KR" dirty="0"/>
              <a:t>: </a:t>
            </a:r>
            <a:r>
              <a:rPr lang="ko-KR" altLang="en-US" dirty="0"/>
              <a:t>사용자 정의 설정 가능 </a:t>
            </a:r>
            <a:r>
              <a:rPr lang="en-US" altLang="ko-KR" dirty="0"/>
              <a:t>(</a:t>
            </a:r>
            <a:r>
              <a:rPr lang="ko-KR" altLang="en-US" dirty="0" err="1"/>
              <a:t>비워둠</a:t>
            </a:r>
            <a:r>
              <a:rPr lang="en-US" altLang="ko-KR" dirty="0"/>
              <a:t>)</a:t>
            </a:r>
          </a:p>
        </p:txBody>
      </p:sp>
      <p:sp>
        <p:nvSpPr>
          <p:cNvPr id="4" name="TextBox 7">
            <a:extLst>
              <a:ext uri="{FF2B5EF4-FFF2-40B4-BE49-F238E27FC236}">
                <a16:creationId xmlns:a16="http://schemas.microsoft.com/office/drawing/2014/main" id="{91C135F6-5A1B-BE7D-7267-73F286F6B208}"/>
              </a:ext>
            </a:extLst>
          </p:cNvPr>
          <p:cNvSpPr txBox="1"/>
          <p:nvPr/>
        </p:nvSpPr>
        <p:spPr>
          <a:xfrm>
            <a:off x="1028700" y="4047351"/>
            <a:ext cx="7250222" cy="2769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b="1" dirty="0" err="1"/>
              <a:t>save_to_file</a:t>
            </a:r>
            <a:r>
              <a:rPr lang="en-US" altLang="ko-KR" b="1" dirty="0"/>
              <a:t>(data, filename) : </a:t>
            </a:r>
            <a:r>
              <a:rPr lang="en-US" altLang="ko-KR" dirty="0" err="1"/>
              <a:t>json</a:t>
            </a:r>
            <a:r>
              <a:rPr lang="ko-KR" altLang="en-US" dirty="0"/>
              <a:t>파일 생성</a:t>
            </a:r>
            <a:endParaRPr lang="en-US" altLang="ko-K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7B54FA-2DA2-2E0E-FECA-DB0608ED5590}"/>
              </a:ext>
            </a:extLst>
          </p:cNvPr>
          <p:cNvSpPr txBox="1"/>
          <p:nvPr/>
        </p:nvSpPr>
        <p:spPr>
          <a:xfrm>
            <a:off x="1028700" y="3561790"/>
            <a:ext cx="8801100" cy="2991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altLang="ko-KR" b="1" dirty="0" err="1"/>
              <a:t>get_system_info</a:t>
            </a:r>
            <a:r>
              <a:rPr lang="en-US" altLang="ko-KR" b="1" dirty="0"/>
              <a:t>() : </a:t>
            </a:r>
            <a:r>
              <a:rPr lang="ko-KR" altLang="en-US" dirty="0"/>
              <a:t>리눅스 시스템의 핵심 정보를 </a:t>
            </a:r>
            <a:r>
              <a:rPr lang="ko-KR" altLang="en-US" dirty="0" err="1"/>
              <a:t>딕셔너리</a:t>
            </a:r>
            <a:r>
              <a:rPr lang="ko-KR" altLang="en-US" dirty="0"/>
              <a:t> 형태로 수집</a:t>
            </a:r>
            <a:endParaRPr lang="en-US" sz="18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49E1399-D164-23AA-444C-679FF96E24F2}"/>
              </a:ext>
            </a:extLst>
          </p:cNvPr>
          <p:cNvSpPr txBox="1"/>
          <p:nvPr/>
        </p:nvSpPr>
        <p:spPr>
          <a:xfrm>
            <a:off x="9144000" y="2429011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 err="1"/>
              <a:t>get_optimizer_settings</a:t>
            </a:r>
            <a:r>
              <a:rPr lang="en-US" altLang="ko-KR" b="1" dirty="0"/>
              <a:t>() : </a:t>
            </a:r>
            <a:r>
              <a:rPr lang="ko-KR" altLang="en-US" dirty="0"/>
              <a:t>시스템을 자동으로 </a:t>
            </a:r>
            <a:r>
              <a:rPr lang="ko-KR" altLang="en-US" b="1" dirty="0"/>
              <a:t>튜닝</a:t>
            </a:r>
            <a:r>
              <a:rPr lang="ko-KR" altLang="en-US" dirty="0"/>
              <a:t>하기 위한 </a:t>
            </a:r>
            <a:r>
              <a:rPr lang="ko-KR" altLang="en-US" dirty="0" err="1"/>
              <a:t>설정값들을</a:t>
            </a:r>
            <a:r>
              <a:rPr lang="ko-KR" altLang="en-US" dirty="0"/>
              <a:t> 생성</a:t>
            </a:r>
            <a:endParaRPr lang="ko-KR" altLang="en-US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BBDA872-3A2E-55D0-37F7-FDEF3AD021DD}"/>
              </a:ext>
            </a:extLst>
          </p:cNvPr>
          <p:cNvSpPr txBox="1"/>
          <p:nvPr/>
        </p:nvSpPr>
        <p:spPr>
          <a:xfrm>
            <a:off x="996745" y="4524758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/>
              <a:t>main() : </a:t>
            </a:r>
            <a:r>
              <a:rPr lang="ko-KR" altLang="en-US" dirty="0"/>
              <a:t>시스템 정보와 설정을 </a:t>
            </a:r>
            <a:r>
              <a:rPr lang="en-US" altLang="ko-KR" dirty="0" err="1"/>
              <a:t>json</a:t>
            </a:r>
            <a:r>
              <a:rPr lang="ko-KR" altLang="en-US" dirty="0"/>
              <a:t>파일로 각각 저장</a:t>
            </a:r>
          </a:p>
        </p:txBody>
      </p:sp>
    </p:spTree>
    <p:extLst>
      <p:ext uri="{BB962C8B-B14F-4D97-AF65-F5344CB8AC3E}">
        <p14:creationId xmlns:p14="http://schemas.microsoft.com/office/powerpoint/2010/main" val="33640408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9AF35A-4039-5FC4-FD50-6AA4ECFD1C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>
            <a:extLst>
              <a:ext uri="{FF2B5EF4-FFF2-40B4-BE49-F238E27FC236}">
                <a16:creationId xmlns:a16="http://schemas.microsoft.com/office/drawing/2014/main" id="{74B4049E-80C0-71ED-8445-ACFFC64EE74E}"/>
              </a:ext>
            </a:extLst>
          </p:cNvPr>
          <p:cNvSpPr/>
          <p:nvPr/>
        </p:nvSpPr>
        <p:spPr>
          <a:xfrm flipV="1">
            <a:off x="0" y="3314700"/>
            <a:ext cx="6934200" cy="2034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0725E2F4-1367-3C04-F0D4-678B020A8133}"/>
              </a:ext>
            </a:extLst>
          </p:cNvPr>
          <p:cNvGrpSpPr/>
          <p:nvPr/>
        </p:nvGrpSpPr>
        <p:grpSpPr>
          <a:xfrm>
            <a:off x="1635785" y="3042766"/>
            <a:ext cx="3086100" cy="565499"/>
            <a:chOff x="0" y="0"/>
            <a:chExt cx="4114800" cy="753999"/>
          </a:xfrm>
        </p:grpSpPr>
        <p:grpSp>
          <p:nvGrpSpPr>
            <p:cNvPr id="5" name="Group 5">
              <a:extLst>
                <a:ext uri="{FF2B5EF4-FFF2-40B4-BE49-F238E27FC236}">
                  <a16:creationId xmlns:a16="http://schemas.microsoft.com/office/drawing/2014/main" id="{D578541D-19F4-FE91-B0A5-413E769D3C63}"/>
                </a:ext>
              </a:extLst>
            </p:cNvPr>
            <p:cNvGrpSpPr/>
            <p:nvPr/>
          </p:nvGrpSpPr>
          <p:grpSpPr>
            <a:xfrm>
              <a:off x="0" y="0"/>
              <a:ext cx="4114800" cy="753999"/>
              <a:chOff x="0" y="0"/>
              <a:chExt cx="812800" cy="148938"/>
            </a:xfrm>
          </p:grpSpPr>
          <p:sp>
            <p:nvSpPr>
              <p:cNvPr id="6" name="Freeform 6">
                <a:extLst>
                  <a:ext uri="{FF2B5EF4-FFF2-40B4-BE49-F238E27FC236}">
                    <a16:creationId xmlns:a16="http://schemas.microsoft.com/office/drawing/2014/main" id="{213E57EC-F9B8-5518-5E2D-A71B21B09802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148938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148938">
                    <a:moveTo>
                      <a:pt x="74469" y="0"/>
                    </a:moveTo>
                    <a:lnTo>
                      <a:pt x="738331" y="0"/>
                    </a:lnTo>
                    <a:cubicBezTo>
                      <a:pt x="758081" y="0"/>
                      <a:pt x="777023" y="7846"/>
                      <a:pt x="790988" y="21811"/>
                    </a:cubicBezTo>
                    <a:cubicBezTo>
                      <a:pt x="804954" y="35777"/>
                      <a:pt x="812800" y="54719"/>
                      <a:pt x="812800" y="74469"/>
                    </a:cubicBezTo>
                    <a:lnTo>
                      <a:pt x="812800" y="74469"/>
                    </a:lnTo>
                    <a:cubicBezTo>
                      <a:pt x="812800" y="115597"/>
                      <a:pt x="779459" y="148938"/>
                      <a:pt x="738331" y="148938"/>
                    </a:cubicBezTo>
                    <a:lnTo>
                      <a:pt x="74469" y="148938"/>
                    </a:lnTo>
                    <a:cubicBezTo>
                      <a:pt x="54719" y="148938"/>
                      <a:pt x="35777" y="141092"/>
                      <a:pt x="21811" y="127127"/>
                    </a:cubicBezTo>
                    <a:cubicBezTo>
                      <a:pt x="7846" y="113161"/>
                      <a:pt x="0" y="94219"/>
                      <a:pt x="0" y="74469"/>
                    </a:cubicBezTo>
                    <a:lnTo>
                      <a:pt x="0" y="74469"/>
                    </a:lnTo>
                    <a:cubicBezTo>
                      <a:pt x="0" y="54719"/>
                      <a:pt x="7846" y="35777"/>
                      <a:pt x="21811" y="21811"/>
                    </a:cubicBezTo>
                    <a:cubicBezTo>
                      <a:pt x="35777" y="7846"/>
                      <a:pt x="54719" y="0"/>
                      <a:pt x="7446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7" name="TextBox 7">
                <a:extLst>
                  <a:ext uri="{FF2B5EF4-FFF2-40B4-BE49-F238E27FC236}">
                    <a16:creationId xmlns:a16="http://schemas.microsoft.com/office/drawing/2014/main" id="{8F18ED11-4AA9-1D07-4C37-3A9B606703F8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12800" cy="18703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D616F897-48A0-6C41-697B-62AD99E1F38F}"/>
                </a:ext>
              </a:extLst>
            </p:cNvPr>
            <p:cNvSpPr txBox="1"/>
            <p:nvPr/>
          </p:nvSpPr>
          <p:spPr>
            <a:xfrm>
              <a:off x="815291" y="153091"/>
              <a:ext cx="2484219" cy="44781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</a:pPr>
              <a:r>
                <a:rPr lang="ko-KR" altLang="en-US" sz="2000" b="1" dirty="0">
                  <a:solidFill>
                    <a:srgbClr val="EBEEF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모듈화 설계</a:t>
              </a:r>
              <a:endParaRPr lang="en-US" sz="2000" b="1" dirty="0">
                <a:solidFill>
                  <a:srgbClr val="EBEEF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endParaRPr>
            </a:p>
          </p:txBody>
        </p:sp>
      </p:grpSp>
      <p:sp>
        <p:nvSpPr>
          <p:cNvPr id="18" name="TextBox 18">
            <a:extLst>
              <a:ext uri="{FF2B5EF4-FFF2-40B4-BE49-F238E27FC236}">
                <a16:creationId xmlns:a16="http://schemas.microsoft.com/office/drawing/2014/main" id="{474CD2A4-7D6B-3C4E-F83D-175029181071}"/>
              </a:ext>
            </a:extLst>
          </p:cNvPr>
          <p:cNvSpPr txBox="1"/>
          <p:nvPr/>
        </p:nvSpPr>
        <p:spPr>
          <a:xfrm>
            <a:off x="7545668" y="2400300"/>
            <a:ext cx="9767176" cy="73535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project-root/</a:t>
            </a:r>
          </a:p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├── .</a:t>
            </a:r>
            <a:r>
              <a:rPr lang="en-US" altLang="ko-KR" sz="1800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venv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/          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가상환경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├── </a:t>
            </a:r>
            <a:r>
              <a:rPr lang="en-US" altLang="ko-KR" sz="1800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src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/            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소스코드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__init__.py</a:t>
            </a:r>
          </a:p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├── main.py     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메인 실행 파일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optimizer.py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최적화 기능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restore.py  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복원 기능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└──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utils/      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유틸리티 모듈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    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__init__.py</a:t>
            </a:r>
          </a:p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    ├── logger.py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로깅 기능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    └──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config.py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설정 불러오기 클래스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config/         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설정 관련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├── </a:t>
            </a:r>
            <a:r>
              <a:rPr lang="en-US" altLang="ko-KR" sz="1800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optimizer_settings.json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최적화 설정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├── </a:t>
            </a:r>
            <a:r>
              <a:rPr lang="en-US" altLang="ko-KR" sz="1800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restore_settings.json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복원 설정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├── </a:t>
            </a:r>
            <a:r>
              <a:rPr lang="en-US" altLang="ko-KR" sz="1800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system_info.json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수집된 시스템 정보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└──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config_builder.py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설정 파일 생성 스크립트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tests/          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테스트 코드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__init__.py</a:t>
            </a:r>
          </a:p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├── test_optimizer.py</a:t>
            </a:r>
          </a:p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├── test_restore.py</a:t>
            </a:r>
          </a:p>
          <a:p>
            <a:pPr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└──</a:t>
            </a:r>
            <a:r>
              <a:rPr lang="en-US" altLang="ko-KR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 test_config.py</a:t>
            </a:r>
            <a:endParaRPr lang="en-US" altLang="ko-KR" sz="1800" b="1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├── requirements.txt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필수 패키지 목록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└──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README.md       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프로젝트 설명</a:t>
            </a: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C1CDE849-D0C2-8B7C-4146-C8DFD2EAD008}"/>
              </a:ext>
            </a:extLst>
          </p:cNvPr>
          <p:cNvSpPr txBox="1"/>
          <p:nvPr/>
        </p:nvSpPr>
        <p:spPr>
          <a:xfrm>
            <a:off x="1028700" y="971550"/>
            <a:ext cx="111633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변경된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시</a:t>
            </a: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스템 구조 설계</a:t>
            </a:r>
            <a:r>
              <a:rPr lang="en-US" altLang="ko-KR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5 – </a:t>
            </a: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간단한 </a:t>
            </a:r>
            <a:r>
              <a:rPr lang="en-US" altLang="ko-KR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GUI </a:t>
            </a: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생성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11" name="TextBox 18">
            <a:extLst>
              <a:ext uri="{FF2B5EF4-FFF2-40B4-BE49-F238E27FC236}">
                <a16:creationId xmlns:a16="http://schemas.microsoft.com/office/drawing/2014/main" id="{F59B1714-ABDB-B954-44BE-4B247DB10300}"/>
              </a:ext>
            </a:extLst>
          </p:cNvPr>
          <p:cNvSpPr txBox="1"/>
          <p:nvPr/>
        </p:nvSpPr>
        <p:spPr>
          <a:xfrm>
            <a:off x="685800" y="4352893"/>
            <a:ext cx="5715000" cy="3003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altLang="ko-KR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GUI</a:t>
            </a:r>
            <a:r>
              <a:rPr lang="ko-KR" altLang="en-US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 실행을 위한 </a:t>
            </a:r>
            <a:r>
              <a:rPr lang="en-US" altLang="ko-KR" sz="1800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sudo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 apt install python3-tk</a:t>
            </a:r>
            <a:endParaRPr lang="ko-KR" altLang="en-US" sz="1800" b="1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</p:txBody>
      </p:sp>
    </p:spTree>
    <p:extLst>
      <p:ext uri="{BB962C8B-B14F-4D97-AF65-F5344CB8AC3E}">
        <p14:creationId xmlns:p14="http://schemas.microsoft.com/office/powerpoint/2010/main" val="110492258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169427-A044-394A-2431-8500F8A374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360BD08E-68D1-9308-665F-54F7EC20C4B0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E2353561-B992-FD1C-9A13-4368A11BAECB}"/>
              </a:ext>
            </a:extLst>
          </p:cNvPr>
          <p:cNvSpPr txBox="1"/>
          <p:nvPr/>
        </p:nvSpPr>
        <p:spPr>
          <a:xfrm>
            <a:off x="1662749" y="1616980"/>
            <a:ext cx="479725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결과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8" name="TextBox 18">
            <a:extLst>
              <a:ext uri="{FF2B5EF4-FFF2-40B4-BE49-F238E27FC236}">
                <a16:creationId xmlns:a16="http://schemas.microsoft.com/office/drawing/2014/main" id="{8FD97590-FE8D-1524-FC1A-4336FDA2A19F}"/>
              </a:ext>
            </a:extLst>
          </p:cNvPr>
          <p:cNvSpPr txBox="1"/>
          <p:nvPr/>
        </p:nvSpPr>
        <p:spPr>
          <a:xfrm>
            <a:off x="914400" y="2628900"/>
            <a:ext cx="7467600" cy="22227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b="1" dirty="0"/>
              <a:t>최적화를 위한 설정 </a:t>
            </a:r>
            <a:r>
              <a:rPr lang="en-US" altLang="ko-KR" b="1" dirty="0"/>
              <a:t>GUI</a:t>
            </a:r>
            <a:r>
              <a:rPr lang="ko-KR" altLang="en-US" b="1" dirty="0"/>
              <a:t>로 조작</a:t>
            </a:r>
            <a:endParaRPr lang="en-US" altLang="ko-KR" b="1" dirty="0"/>
          </a:p>
          <a:p>
            <a:pPr algn="l">
              <a:lnSpc>
                <a:spcPts val="2520"/>
              </a:lnSpc>
            </a:pPr>
            <a:r>
              <a:rPr lang="ko-KR" altLang="en-US" dirty="0"/>
              <a:t>시스템 성능 최적화</a:t>
            </a:r>
            <a:r>
              <a:rPr lang="en-US" altLang="ko-KR" dirty="0"/>
              <a:t>( CPU </a:t>
            </a:r>
            <a:r>
              <a:rPr lang="ko-KR" altLang="en-US" dirty="0"/>
              <a:t>스케줄링 최적화</a:t>
            </a:r>
            <a:r>
              <a:rPr lang="en-US" altLang="ko-KR" dirty="0"/>
              <a:t>, I/O </a:t>
            </a:r>
            <a:r>
              <a:rPr lang="ko-KR" altLang="en-US" dirty="0"/>
              <a:t>성능 최적화</a:t>
            </a:r>
            <a:endParaRPr lang="en-US" altLang="ko-KR" dirty="0"/>
          </a:p>
          <a:p>
            <a:pPr algn="l">
              <a:lnSpc>
                <a:spcPts val="2520"/>
              </a:lnSpc>
            </a:pPr>
            <a:r>
              <a:rPr lang="ko-KR" altLang="en-US" dirty="0"/>
              <a:t>메모리 최적화</a:t>
            </a:r>
            <a:r>
              <a:rPr lang="en-US" altLang="ko-KR" dirty="0"/>
              <a:t>(</a:t>
            </a:r>
            <a:r>
              <a:rPr lang="en-US" altLang="ko-KR" dirty="0" err="1"/>
              <a:t>Swappiness</a:t>
            </a:r>
            <a:r>
              <a:rPr lang="en-US" altLang="ko-KR" dirty="0"/>
              <a:t> </a:t>
            </a:r>
            <a:r>
              <a:rPr lang="ko-KR" altLang="en-US" dirty="0"/>
              <a:t>설정</a:t>
            </a:r>
            <a:r>
              <a:rPr lang="en-US" altLang="ko-KR" dirty="0"/>
              <a:t>, Cache </a:t>
            </a:r>
            <a:r>
              <a:rPr lang="ko-KR" altLang="en-US" dirty="0"/>
              <a:t>및 </a:t>
            </a:r>
            <a:r>
              <a:rPr lang="en-US" altLang="ko-KR" dirty="0"/>
              <a:t>Buffer </a:t>
            </a:r>
            <a:r>
              <a:rPr lang="ko-KR" altLang="en-US" dirty="0"/>
              <a:t>최적화</a:t>
            </a:r>
            <a:r>
              <a:rPr lang="en-US" altLang="ko-KR" dirty="0"/>
              <a:t>)</a:t>
            </a:r>
          </a:p>
          <a:p>
            <a:pPr algn="l">
              <a:lnSpc>
                <a:spcPts val="2520"/>
              </a:lnSpc>
            </a:pPr>
            <a:r>
              <a:rPr lang="ko-KR" altLang="en-US" dirty="0"/>
              <a:t>불필요한 서비스 및 프로세스 관리</a:t>
            </a:r>
            <a:r>
              <a:rPr lang="en-US" altLang="ko-KR" dirty="0"/>
              <a:t>(</a:t>
            </a:r>
            <a:r>
              <a:rPr lang="ko-KR" altLang="en-US" dirty="0"/>
              <a:t>서비스 비활성화</a:t>
            </a:r>
            <a:r>
              <a:rPr lang="en-US" altLang="ko-KR" dirty="0"/>
              <a:t>, </a:t>
            </a:r>
            <a:r>
              <a:rPr lang="en-US" altLang="ko-KR" dirty="0" err="1"/>
              <a:t>Zonbie</a:t>
            </a:r>
            <a:r>
              <a:rPr lang="en-US" altLang="ko-KR" dirty="0"/>
              <a:t> </a:t>
            </a:r>
            <a:r>
              <a:rPr lang="ko-KR" altLang="en-US" dirty="0"/>
              <a:t>프로세스 제거</a:t>
            </a:r>
            <a:r>
              <a:rPr lang="en-US" altLang="ko-KR" dirty="0"/>
              <a:t>) </a:t>
            </a:r>
          </a:p>
          <a:p>
            <a:pPr algn="l">
              <a:lnSpc>
                <a:spcPts val="2520"/>
              </a:lnSpc>
            </a:pPr>
            <a:r>
              <a:rPr lang="ko-KR" altLang="en-US" dirty="0"/>
              <a:t>자동화 및 스케줄링</a:t>
            </a:r>
            <a:r>
              <a:rPr lang="en-US" altLang="ko-KR" dirty="0"/>
              <a:t>( crontab </a:t>
            </a:r>
            <a:r>
              <a:rPr lang="ko-KR" altLang="en-US" dirty="0"/>
              <a:t>활용</a:t>
            </a:r>
            <a:r>
              <a:rPr lang="en-US" altLang="ko-KR" dirty="0"/>
              <a:t>)</a:t>
            </a:r>
          </a:p>
          <a:p>
            <a:pPr algn="l">
              <a:lnSpc>
                <a:spcPts val="2520"/>
              </a:lnSpc>
            </a:pPr>
            <a:r>
              <a:rPr lang="ko-KR" altLang="en-US" dirty="0"/>
              <a:t>보안강화</a:t>
            </a:r>
            <a:r>
              <a:rPr lang="en-US" altLang="ko-KR" dirty="0"/>
              <a:t>(Firewall </a:t>
            </a:r>
            <a:r>
              <a:rPr lang="ko-KR" altLang="en-US" dirty="0"/>
              <a:t>설정</a:t>
            </a:r>
            <a:r>
              <a:rPr lang="en-US" altLang="ko-KR" dirty="0"/>
              <a:t>, SSH </a:t>
            </a:r>
            <a:r>
              <a:rPr lang="ko-KR" altLang="en-US" dirty="0"/>
              <a:t>설정 강화</a:t>
            </a:r>
            <a:r>
              <a:rPr lang="en-US" altLang="ko-KR" dirty="0"/>
              <a:t>)</a:t>
            </a:r>
          </a:p>
          <a:p>
            <a:pPr algn="l">
              <a:lnSpc>
                <a:spcPts val="2520"/>
              </a:lnSpc>
            </a:pPr>
            <a:r>
              <a:rPr lang="ko-KR" altLang="en-US" dirty="0"/>
              <a:t>디스크 최적화</a:t>
            </a:r>
            <a:r>
              <a:rPr lang="en-US" altLang="ko-KR" dirty="0"/>
              <a:t>(</a:t>
            </a:r>
            <a:r>
              <a:rPr lang="ko-KR" altLang="en-US" dirty="0"/>
              <a:t>디스크 조각 모음</a:t>
            </a:r>
            <a:r>
              <a:rPr lang="en-US" altLang="ko-KR" dirty="0"/>
              <a:t>(Ext4 </a:t>
            </a:r>
            <a:r>
              <a:rPr lang="ko-KR" altLang="en-US" dirty="0"/>
              <a:t>기준</a:t>
            </a:r>
            <a:r>
              <a:rPr lang="en-US" altLang="ko-KR" dirty="0"/>
              <a:t>), </a:t>
            </a:r>
            <a:r>
              <a:rPr lang="en-US" altLang="ko-KR" dirty="0" err="1"/>
              <a:t>Inode</a:t>
            </a:r>
            <a:r>
              <a:rPr lang="en-US" altLang="ko-KR" dirty="0"/>
              <a:t> </a:t>
            </a:r>
            <a:r>
              <a:rPr lang="ko-KR" altLang="en-US" dirty="0"/>
              <a:t>테이블 정리</a:t>
            </a:r>
            <a:r>
              <a:rPr lang="en-US" altLang="ko-KR" dirty="0"/>
              <a:t>)</a:t>
            </a:r>
            <a:endParaRPr lang="en-US" altLang="ko-KR" b="1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</p:txBody>
      </p:sp>
      <p:sp>
        <p:nvSpPr>
          <p:cNvPr id="9" name="TextBox 5">
            <a:extLst>
              <a:ext uri="{FF2B5EF4-FFF2-40B4-BE49-F238E27FC236}">
                <a16:creationId xmlns:a16="http://schemas.microsoft.com/office/drawing/2014/main" id="{A4E0ACEA-25DF-C772-B7F0-4E310F2E2A1C}"/>
              </a:ext>
            </a:extLst>
          </p:cNvPr>
          <p:cNvSpPr txBox="1"/>
          <p:nvPr/>
        </p:nvSpPr>
        <p:spPr>
          <a:xfrm>
            <a:off x="1028700" y="971550"/>
            <a:ext cx="6286500" cy="50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GUI </a:t>
            </a: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초기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디자인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061F4CD-2260-F591-1349-859E33C029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86800" y="1494916"/>
            <a:ext cx="8888065" cy="7297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8354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D25312-C666-4BF4-5D50-858E79E8F5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078AE412-5F13-555E-A4E8-7121D30E8882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7384FA34-5762-C81C-5034-E25AF7568640}"/>
              </a:ext>
            </a:extLst>
          </p:cNvPr>
          <p:cNvSpPr txBox="1"/>
          <p:nvPr/>
        </p:nvSpPr>
        <p:spPr>
          <a:xfrm>
            <a:off x="1028700" y="971550"/>
            <a:ext cx="88011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최적화 기능 유사한 툴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3CCCEB04-C8A5-BEAD-EBFC-3424885E4547}"/>
              </a:ext>
            </a:extLst>
          </p:cNvPr>
          <p:cNvSpPr txBox="1"/>
          <p:nvPr/>
        </p:nvSpPr>
        <p:spPr>
          <a:xfrm>
            <a:off x="1662749" y="1616980"/>
            <a:ext cx="3716313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유사점과 차이점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2C0C8CE8-5376-E073-B441-D23C615441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015431"/>
              </p:ext>
            </p:extLst>
          </p:nvPr>
        </p:nvGraphicFramePr>
        <p:xfrm>
          <a:off x="1981200" y="2857500"/>
          <a:ext cx="12192000" cy="485140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409029751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21131709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1310497593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507692664"/>
                    </a:ext>
                  </a:extLst>
                </a:gridCol>
              </a:tblGrid>
              <a:tr h="294640">
                <a:tc>
                  <a:txBody>
                    <a:bodyPr/>
                    <a:lstStyle/>
                    <a:p>
                      <a:r>
                        <a:rPr lang="ko-KR" altLang="en-US" b="1" dirty="0"/>
                        <a:t>기능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b="1" dirty="0"/>
                        <a:t>유사한 툴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b="1"/>
                        <a:t>유사점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b="1" dirty="0"/>
                        <a:t>차이점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397354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R" b="1" dirty="0"/>
                        <a:t>CPU </a:t>
                      </a:r>
                      <a:r>
                        <a:rPr lang="ko-KR" altLang="en-US" b="1" dirty="0"/>
                        <a:t>스케줄링 최적화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Stacer, </a:t>
                      </a:r>
                      <a:r>
                        <a:rPr lang="en-US" altLang="ko-KR" dirty="0" err="1"/>
                        <a:t>CPUfreq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CPU </a:t>
                      </a:r>
                      <a:r>
                        <a:rPr lang="ko-KR" altLang="en-US" dirty="0"/>
                        <a:t>자원 우선순위 조정 기능 제공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chrt</a:t>
                      </a:r>
                      <a:r>
                        <a:rPr lang="en-US" altLang="ko-KR" dirty="0"/>
                        <a:t>, nice </a:t>
                      </a:r>
                      <a:r>
                        <a:rPr lang="ko-KR" altLang="en-US" dirty="0"/>
                        <a:t>명령어 기반의 세부 설정 제공 없음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88298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I/O </a:t>
                      </a:r>
                      <a:r>
                        <a:rPr lang="ko-KR" altLang="en-US" b="1" dirty="0"/>
                        <a:t>성능 최적화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없음 </a:t>
                      </a:r>
                      <a:r>
                        <a:rPr lang="en-US" altLang="ko-KR"/>
                        <a:t>(</a:t>
                      </a:r>
                      <a:r>
                        <a:rPr lang="ko-KR" altLang="en-US"/>
                        <a:t>직접 조정 필요</a:t>
                      </a:r>
                      <a:r>
                        <a:rPr lang="en-US" altLang="ko-KR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고급 </a:t>
                      </a:r>
                      <a:r>
                        <a:rPr lang="en-US" altLang="ko-KR" dirty="0"/>
                        <a:t>I/O </a:t>
                      </a:r>
                      <a:r>
                        <a:rPr lang="ko-KR" altLang="en-US" dirty="0"/>
                        <a:t>설정 조정 기능은 대부분 수동 조정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211032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err="1"/>
                        <a:t>Swappiness</a:t>
                      </a:r>
                      <a:r>
                        <a:rPr lang="en-US" b="1" dirty="0"/>
                        <a:t> </a:t>
                      </a:r>
                      <a:r>
                        <a:rPr lang="ko-KR" altLang="en-US" b="1" dirty="0"/>
                        <a:t>설정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없음 </a:t>
                      </a:r>
                      <a:r>
                        <a:rPr lang="en-US" altLang="ko-KR"/>
                        <a:t>(</a:t>
                      </a:r>
                      <a:r>
                        <a:rPr lang="ko-KR" altLang="en-US"/>
                        <a:t>직접 조정 필요</a:t>
                      </a:r>
                      <a:r>
                        <a:rPr lang="en-US" altLang="ko-KR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dirty="0" err="1"/>
                        <a:t>sysctl</a:t>
                      </a:r>
                      <a:r>
                        <a:rPr lang="ko-KR" altLang="en-US" dirty="0"/>
                        <a:t>을 통한 직접 설정 필요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357014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Cache </a:t>
                      </a:r>
                      <a:r>
                        <a:rPr lang="ko-KR" altLang="en-US" b="1" dirty="0"/>
                        <a:t>및 </a:t>
                      </a:r>
                      <a:r>
                        <a:rPr lang="en-US" b="1" dirty="0"/>
                        <a:t>Buffer </a:t>
                      </a:r>
                      <a:r>
                        <a:rPr lang="ko-KR" altLang="en-US" b="1" dirty="0"/>
                        <a:t>최적화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BleachBit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캐시 및 불필요한 파일 제거 기능 제공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메모리 확보 명령어 </a:t>
                      </a:r>
                      <a:r>
                        <a:rPr lang="en-US" altLang="ko-KR" dirty="0"/>
                        <a:t>(</a:t>
                      </a:r>
                      <a:r>
                        <a:rPr lang="en-US" altLang="ko-KR" dirty="0" err="1"/>
                        <a:t>drop_caches</a:t>
                      </a:r>
                      <a:r>
                        <a:rPr lang="en-US" altLang="ko-KR" dirty="0"/>
                        <a:t>)</a:t>
                      </a:r>
                      <a:r>
                        <a:rPr lang="ko-KR" altLang="en-US" dirty="0"/>
                        <a:t>는 별도 조정 필요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264737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ko-KR" altLang="en-US" b="1" dirty="0"/>
                        <a:t>서비스 비활성화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Stacer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불필요한 서비스 중지 기능 제공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명령어 기반의 세부 설정 기능 부족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47342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R" b="1" dirty="0"/>
                        <a:t>Zombie </a:t>
                      </a:r>
                      <a:r>
                        <a:rPr lang="ko-KR" altLang="en-US" b="1" dirty="0"/>
                        <a:t>프로세스 제거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Sysdig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비정상적 프로세스 탐지 및 종료 가능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dirty="0"/>
                        <a:t>kill </a:t>
                      </a:r>
                      <a:r>
                        <a:rPr lang="ko-KR" altLang="en-US" dirty="0"/>
                        <a:t>명령어 기반의 강제 종료 기능은 수동으로 진행 필요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53275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Crontab </a:t>
                      </a:r>
                      <a:r>
                        <a:rPr lang="ko-KR" altLang="en-US" b="1" dirty="0"/>
                        <a:t>활용 </a:t>
                      </a:r>
                      <a:r>
                        <a:rPr lang="en-US" altLang="ko-KR" b="1" dirty="0"/>
                        <a:t>(</a:t>
                      </a:r>
                      <a:r>
                        <a:rPr lang="ko-KR" altLang="en-US" b="1" dirty="0"/>
                        <a:t>자동화</a:t>
                      </a:r>
                      <a:r>
                        <a:rPr lang="en-US" altLang="ko-KR" b="1" dirty="0"/>
                        <a:t>)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없음 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직접 조정 필요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-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주기적 작업 자동화 기능은 별도의 스크립트 필요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54930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0743685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0FE912-861A-E426-4582-1991F69FF0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9E982768-5CCA-D549-2139-AE607BCC7311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D3E6D0C6-24EF-BF10-B410-2C0263E95582}"/>
              </a:ext>
            </a:extLst>
          </p:cNvPr>
          <p:cNvSpPr txBox="1"/>
          <p:nvPr/>
        </p:nvSpPr>
        <p:spPr>
          <a:xfrm>
            <a:off x="1662749" y="1616980"/>
            <a:ext cx="479725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결과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8" name="TextBox 18">
            <a:extLst>
              <a:ext uri="{FF2B5EF4-FFF2-40B4-BE49-F238E27FC236}">
                <a16:creationId xmlns:a16="http://schemas.microsoft.com/office/drawing/2014/main" id="{30F3E81B-C922-8CB5-635A-B21210AC3FEC}"/>
              </a:ext>
            </a:extLst>
          </p:cNvPr>
          <p:cNvSpPr txBox="1"/>
          <p:nvPr/>
        </p:nvSpPr>
        <p:spPr>
          <a:xfrm>
            <a:off x="914400" y="2628900"/>
            <a:ext cx="7467600" cy="6209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altLang="ko-KR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Performance Optimizer</a:t>
            </a:r>
            <a:br>
              <a:rPr lang="en-US" altLang="ko-KR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</a:br>
            <a:r>
              <a:rPr lang="en-US" altLang="ko-KR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Cpu</a:t>
            </a:r>
            <a:r>
              <a:rPr lang="ko-KR" altLang="en-US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의 </a:t>
            </a:r>
            <a:r>
              <a:rPr lang="ko-KR" altLang="en-US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최적화중</a:t>
            </a:r>
            <a:r>
              <a:rPr lang="ko-KR" altLang="en-US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 가장 </a:t>
            </a:r>
            <a:r>
              <a:rPr lang="ko-KR" altLang="en-US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위에있는</a:t>
            </a:r>
            <a:r>
              <a:rPr lang="ko-KR" altLang="en-US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 설정을 </a:t>
            </a:r>
            <a:r>
              <a:rPr lang="en-US" altLang="ko-KR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True</a:t>
            </a:r>
            <a:r>
              <a:rPr lang="ko-KR" altLang="en-US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에서 </a:t>
            </a:r>
            <a:r>
              <a:rPr lang="en-US" altLang="ko-KR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False</a:t>
            </a:r>
            <a:r>
              <a:rPr lang="ko-KR" altLang="en-US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로 변경</a:t>
            </a:r>
            <a:endParaRPr lang="en-US" altLang="ko-KR" b="1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</p:txBody>
      </p:sp>
      <p:sp>
        <p:nvSpPr>
          <p:cNvPr id="9" name="TextBox 5">
            <a:extLst>
              <a:ext uri="{FF2B5EF4-FFF2-40B4-BE49-F238E27FC236}">
                <a16:creationId xmlns:a16="http://schemas.microsoft.com/office/drawing/2014/main" id="{644877B7-2749-F7BF-C917-19F9A58AD61F}"/>
              </a:ext>
            </a:extLst>
          </p:cNvPr>
          <p:cNvSpPr txBox="1"/>
          <p:nvPr/>
        </p:nvSpPr>
        <p:spPr>
          <a:xfrm>
            <a:off x="1028700" y="971550"/>
            <a:ext cx="6286500" cy="50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GUI </a:t>
            </a: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초기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디자인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0C352A7-10D5-C954-ACD1-5D564BF83C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59713" y="1500788"/>
            <a:ext cx="8840434" cy="7240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65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6E3957-D2D9-F57C-CEDE-E7D2907975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55A84E70-1AAF-C4F5-EB35-48F2261DBC11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5C915E2D-6A94-2E7F-4ABE-F42D04B51976}"/>
              </a:ext>
            </a:extLst>
          </p:cNvPr>
          <p:cNvSpPr txBox="1"/>
          <p:nvPr/>
        </p:nvSpPr>
        <p:spPr>
          <a:xfrm>
            <a:off x="1662749" y="1616980"/>
            <a:ext cx="479725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결과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8" name="TextBox 18">
            <a:extLst>
              <a:ext uri="{FF2B5EF4-FFF2-40B4-BE49-F238E27FC236}">
                <a16:creationId xmlns:a16="http://schemas.microsoft.com/office/drawing/2014/main" id="{5619CAB8-89F9-9CD4-8962-2787E8FBEE3E}"/>
              </a:ext>
            </a:extLst>
          </p:cNvPr>
          <p:cNvSpPr txBox="1"/>
          <p:nvPr/>
        </p:nvSpPr>
        <p:spPr>
          <a:xfrm>
            <a:off x="914400" y="2628900"/>
            <a:ext cx="7467600" cy="3003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조작은 성공적으로 진행됨</a:t>
            </a:r>
            <a:endParaRPr lang="en-US" altLang="ko-KR" b="1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</p:txBody>
      </p:sp>
      <p:sp>
        <p:nvSpPr>
          <p:cNvPr id="9" name="TextBox 5">
            <a:extLst>
              <a:ext uri="{FF2B5EF4-FFF2-40B4-BE49-F238E27FC236}">
                <a16:creationId xmlns:a16="http://schemas.microsoft.com/office/drawing/2014/main" id="{5CD21298-F0B5-C737-22CC-F73BAF23A9EB}"/>
              </a:ext>
            </a:extLst>
          </p:cNvPr>
          <p:cNvSpPr txBox="1"/>
          <p:nvPr/>
        </p:nvSpPr>
        <p:spPr>
          <a:xfrm>
            <a:off x="1028700" y="971550"/>
            <a:ext cx="6286500" cy="50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GUI </a:t>
            </a: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초기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디자인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2C148BB-E9BE-7EE1-795B-5B3DB9CD64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0" y="1661611"/>
            <a:ext cx="8602275" cy="7116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30117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CDB4FB-11DE-7717-E90B-6CF57D5905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81D21935-A6D5-ABCC-C20C-8BC436614ABC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C82938D1-6055-2909-2922-197CF38EB339}"/>
              </a:ext>
            </a:extLst>
          </p:cNvPr>
          <p:cNvSpPr txBox="1"/>
          <p:nvPr/>
        </p:nvSpPr>
        <p:spPr>
          <a:xfrm>
            <a:off x="1028700" y="971550"/>
            <a:ext cx="6286500" cy="50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Optimizer.py(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슬라이스에 전체코드</a:t>
            </a:r>
            <a:r>
              <a:rPr lang="en-US" altLang="ko-KR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)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1E6A0F8B-2787-A6E4-F598-311963FF49B4}"/>
              </a:ext>
            </a:extLst>
          </p:cNvPr>
          <p:cNvSpPr txBox="1"/>
          <p:nvPr/>
        </p:nvSpPr>
        <p:spPr>
          <a:xfrm>
            <a:off x="1662749" y="1616980"/>
            <a:ext cx="479725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기본 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import </a:t>
            </a: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및 코드실행결과 확인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0CCA079E-DDEB-CB54-AB94-D9A2FB45FEA3}"/>
              </a:ext>
            </a:extLst>
          </p:cNvPr>
          <p:cNvSpPr txBox="1"/>
          <p:nvPr/>
        </p:nvSpPr>
        <p:spPr>
          <a:xfrm>
            <a:off x="1028700" y="3578304"/>
            <a:ext cx="7250222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b="1" dirty="0"/>
              <a:t>주요 설정</a:t>
            </a:r>
            <a:r>
              <a:rPr lang="en-US" altLang="ko-KR" b="1" dirty="0"/>
              <a:t>: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/>
              <a:t>Logger</a:t>
            </a:r>
            <a:r>
              <a:rPr lang="ko-KR" altLang="en-US" dirty="0"/>
              <a:t>는 콘솔과 파일에 로그를 기록해 최적화 과정의 실행 정보와 오류를 추적할 수 있도록 도와주는 파일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/>
              <a:t>Logger</a:t>
            </a:r>
            <a:r>
              <a:rPr lang="ko-KR" altLang="en-US" dirty="0"/>
              <a:t> 중 </a:t>
            </a:r>
            <a:r>
              <a:rPr lang="en-US" altLang="ko-KR" dirty="0" err="1"/>
              <a:t>get_logger</a:t>
            </a:r>
            <a:r>
              <a:rPr lang="ko-KR" altLang="en-US" dirty="0"/>
              <a:t>만 구현된 상태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 err="1"/>
              <a:t>Get_logger</a:t>
            </a:r>
            <a:r>
              <a:rPr lang="ko-KR" altLang="en-US" dirty="0"/>
              <a:t>는 코드의 성공</a:t>
            </a:r>
            <a:r>
              <a:rPr lang="en-US" altLang="ko-KR" dirty="0"/>
              <a:t>, </a:t>
            </a:r>
            <a:r>
              <a:rPr lang="ko-KR" altLang="en-US" dirty="0"/>
              <a:t>실패여부만 간단하게 반환</a:t>
            </a:r>
            <a:endParaRPr lang="en-US" altLang="ko-KR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9D61E6E-2457-6404-1EC6-C7A9FC2E1B6A}"/>
              </a:ext>
            </a:extLst>
          </p:cNvPr>
          <p:cNvSpPr txBox="1"/>
          <p:nvPr/>
        </p:nvSpPr>
        <p:spPr>
          <a:xfrm>
            <a:off x="8839200" y="3393638"/>
            <a:ext cx="7582332" cy="369331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/>
              <a:t>import </a:t>
            </a:r>
            <a:r>
              <a:rPr lang="en-US" altLang="ko-KR" dirty="0" err="1"/>
              <a:t>os</a:t>
            </a:r>
            <a:endParaRPr lang="en-US" altLang="ko-KR" dirty="0"/>
          </a:p>
          <a:p>
            <a:r>
              <a:rPr lang="en-US" altLang="ko-KR" dirty="0"/>
              <a:t>import subprocess</a:t>
            </a:r>
          </a:p>
          <a:p>
            <a:r>
              <a:rPr lang="en-US" altLang="ko-KR" dirty="0"/>
              <a:t>from </a:t>
            </a:r>
            <a:r>
              <a:rPr lang="en-US" altLang="ko-KR" dirty="0" err="1"/>
              <a:t>src.utils.logger</a:t>
            </a:r>
            <a:r>
              <a:rPr lang="en-US" altLang="ko-KR" dirty="0"/>
              <a:t> import </a:t>
            </a:r>
            <a:r>
              <a:rPr lang="en-US" altLang="ko-KR" dirty="0" err="1"/>
              <a:t>get_logger</a:t>
            </a:r>
            <a:endParaRPr lang="en-US" altLang="ko-KR" dirty="0"/>
          </a:p>
          <a:p>
            <a:r>
              <a:rPr lang="en-US" altLang="ko-KR" dirty="0"/>
              <a:t>from </a:t>
            </a:r>
            <a:r>
              <a:rPr lang="en-US" altLang="ko-KR" dirty="0" err="1"/>
              <a:t>src.utils.config</a:t>
            </a:r>
            <a:r>
              <a:rPr lang="en-US" altLang="ko-KR" dirty="0"/>
              <a:t> import </a:t>
            </a:r>
            <a:r>
              <a:rPr lang="en-US" altLang="ko-KR" dirty="0" err="1"/>
              <a:t>ConfigLoader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logger = </a:t>
            </a:r>
            <a:r>
              <a:rPr lang="en-US" altLang="ko-KR" dirty="0" err="1"/>
              <a:t>get_logger</a:t>
            </a:r>
            <a:r>
              <a:rPr lang="en-US" altLang="ko-KR" dirty="0"/>
              <a:t>(__name__)</a:t>
            </a:r>
          </a:p>
          <a:p>
            <a:endParaRPr lang="en-US" altLang="ko-KR" dirty="0"/>
          </a:p>
          <a:p>
            <a:r>
              <a:rPr lang="en-US" altLang="ko-KR" dirty="0"/>
              <a:t>def </a:t>
            </a:r>
            <a:r>
              <a:rPr lang="en-US" altLang="ko-KR" dirty="0" err="1"/>
              <a:t>run_command</a:t>
            </a:r>
            <a:r>
              <a:rPr lang="en-US" altLang="ko-KR" dirty="0"/>
              <a:t>(command):</a:t>
            </a:r>
          </a:p>
          <a:p>
            <a:r>
              <a:rPr lang="en-US" altLang="ko-KR" dirty="0"/>
              <a:t>    try: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subprocess.run</a:t>
            </a:r>
            <a:r>
              <a:rPr lang="en-US" altLang="ko-KR" dirty="0"/>
              <a:t>(command, shell=True, check=True)</a:t>
            </a:r>
          </a:p>
          <a:p>
            <a:r>
              <a:rPr lang="en-US" altLang="ko-KR" dirty="0"/>
              <a:t>        logger.info(f"[OK] {command}")</a:t>
            </a:r>
          </a:p>
          <a:p>
            <a:r>
              <a:rPr lang="en-US" altLang="ko-KR" dirty="0"/>
              <a:t>    except </a:t>
            </a:r>
            <a:r>
              <a:rPr lang="en-US" altLang="ko-KR" dirty="0" err="1"/>
              <a:t>subprocess.CalledProcessError</a:t>
            </a:r>
            <a:r>
              <a:rPr lang="en-US" altLang="ko-KR" dirty="0"/>
              <a:t> as e: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logger.error</a:t>
            </a:r>
            <a:r>
              <a:rPr lang="en-US" altLang="ko-KR" dirty="0"/>
              <a:t>(f"[FAIL] {command} | </a:t>
            </a:r>
            <a:r>
              <a:rPr lang="ko-KR" altLang="en-US" dirty="0"/>
              <a:t>오류</a:t>
            </a:r>
            <a:r>
              <a:rPr lang="en-US" altLang="ko-KR" dirty="0"/>
              <a:t>: {e}")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FF6F101-156C-22DC-E74D-1D831AD677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6242" y="5974972"/>
            <a:ext cx="6982799" cy="80973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CF12300-801E-4DC8-608A-E332801D58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8700" y="7429500"/>
            <a:ext cx="6925642" cy="666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41486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ED324C-6775-2EB4-99EE-498077FA2E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57EC7E32-68E7-7AF6-AC5C-0D7C96A52FE4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AF82C11D-4BE8-2C1F-80F5-3741C5892E0E}"/>
              </a:ext>
            </a:extLst>
          </p:cNvPr>
          <p:cNvSpPr txBox="1"/>
          <p:nvPr/>
        </p:nvSpPr>
        <p:spPr>
          <a:xfrm>
            <a:off x="1028700" y="971550"/>
            <a:ext cx="6286500" cy="50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Optimizer.py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E1488027-4CA0-FF7A-4198-6F76E1654CAC}"/>
              </a:ext>
            </a:extLst>
          </p:cNvPr>
          <p:cNvSpPr txBox="1"/>
          <p:nvPr/>
        </p:nvSpPr>
        <p:spPr>
          <a:xfrm>
            <a:off x="1662749" y="1616980"/>
            <a:ext cx="479725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CPU </a:t>
            </a: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최적화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</a:t>
            </a:r>
            <a:r>
              <a:rPr lang="en-US" altLang="ko-KR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optimize_cpu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)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ABA4B3DC-A8C6-D3DC-397B-B66F4833A847}"/>
              </a:ext>
            </a:extLst>
          </p:cNvPr>
          <p:cNvSpPr txBox="1"/>
          <p:nvPr/>
        </p:nvSpPr>
        <p:spPr>
          <a:xfrm>
            <a:off x="1028700" y="3578304"/>
            <a:ext cx="7250222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b="1" dirty="0"/>
              <a:t>주요 설정</a:t>
            </a:r>
            <a:r>
              <a:rPr lang="en-US" altLang="ko-KR" b="1" dirty="0"/>
              <a:t>: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/>
              <a:t>governor: </a:t>
            </a:r>
            <a:r>
              <a:rPr lang="ko-KR" altLang="en-US" dirty="0"/>
              <a:t>성능 모드 설정 </a:t>
            </a:r>
            <a:r>
              <a:rPr lang="en-US" altLang="ko-KR" dirty="0"/>
              <a:t>(</a:t>
            </a:r>
            <a:r>
              <a:rPr lang="ko-KR" altLang="en-US" dirty="0"/>
              <a:t>예</a:t>
            </a:r>
            <a:r>
              <a:rPr lang="en-US" altLang="ko-KR" dirty="0"/>
              <a:t>: performance, </a:t>
            </a:r>
            <a:r>
              <a:rPr lang="en-US" altLang="ko-KR" dirty="0" err="1"/>
              <a:t>powersave</a:t>
            </a:r>
            <a:r>
              <a:rPr lang="en-US" altLang="ko-KR" dirty="0"/>
              <a:t>)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 err="1"/>
              <a:t>priority_processes</a:t>
            </a:r>
            <a:r>
              <a:rPr lang="en-US" altLang="ko-KR" dirty="0"/>
              <a:t>: </a:t>
            </a:r>
            <a:r>
              <a:rPr lang="ko-KR" altLang="en-US" dirty="0"/>
              <a:t>우선순위 조정 대상 프로세스</a:t>
            </a:r>
            <a:endParaRPr lang="en-US" altLang="ko-KR" dirty="0"/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FF407E78-CA2F-28D1-ABDE-59B8B7778BE4}"/>
              </a:ext>
            </a:extLst>
          </p:cNvPr>
          <p:cNvSpPr txBox="1"/>
          <p:nvPr/>
        </p:nvSpPr>
        <p:spPr>
          <a:xfrm>
            <a:off x="997223" y="2717423"/>
            <a:ext cx="6082481" cy="2991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b="1" dirty="0"/>
              <a:t>기능</a:t>
            </a:r>
            <a:r>
              <a:rPr lang="en-US" altLang="ko-KR" dirty="0"/>
              <a:t>: CPU </a:t>
            </a:r>
            <a:r>
              <a:rPr lang="ko-KR" altLang="en-US" dirty="0"/>
              <a:t>주파수 조절 및 특정 프로세스 우선순위 향상</a:t>
            </a:r>
            <a:endParaRPr lang="en-US" sz="18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ACE6418-514F-6CF8-AF39-EED45BC5CB62}"/>
              </a:ext>
            </a:extLst>
          </p:cNvPr>
          <p:cNvSpPr txBox="1"/>
          <p:nvPr/>
        </p:nvSpPr>
        <p:spPr>
          <a:xfrm>
            <a:off x="8839200" y="3393638"/>
            <a:ext cx="7582332" cy="20313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/>
              <a:t>def </a:t>
            </a:r>
            <a:r>
              <a:rPr lang="en-US" altLang="ko-KR" dirty="0" err="1"/>
              <a:t>optimize_cpu</a:t>
            </a:r>
            <a:r>
              <a:rPr lang="en-US" altLang="ko-KR" dirty="0"/>
              <a:t>(</a:t>
            </a:r>
            <a:r>
              <a:rPr lang="en-US" altLang="ko-KR" dirty="0" err="1"/>
              <a:t>cpu_config</a:t>
            </a:r>
            <a:r>
              <a:rPr lang="en-US" altLang="ko-KR" dirty="0"/>
              <a:t>):</a:t>
            </a:r>
          </a:p>
          <a:p>
            <a:r>
              <a:rPr lang="en-US" altLang="ko-KR" dirty="0"/>
              <a:t>    if </a:t>
            </a:r>
            <a:r>
              <a:rPr lang="en-US" altLang="ko-KR" dirty="0" err="1"/>
              <a:t>cpu_config.get</a:t>
            </a:r>
            <a:r>
              <a:rPr lang="en-US" altLang="ko-KR" dirty="0"/>
              <a:t>("governor"):</a:t>
            </a:r>
          </a:p>
          <a:p>
            <a:r>
              <a:rPr lang="en-US" altLang="ko-KR" dirty="0"/>
              <a:t>        governor = </a:t>
            </a:r>
            <a:r>
              <a:rPr lang="en-US" altLang="ko-KR" dirty="0" err="1"/>
              <a:t>cpu_config</a:t>
            </a:r>
            <a:r>
              <a:rPr lang="en-US" altLang="ko-KR" dirty="0"/>
              <a:t>["governor"]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run_command</a:t>
            </a:r>
            <a:r>
              <a:rPr lang="en-US" altLang="ko-KR" dirty="0"/>
              <a:t>(</a:t>
            </a:r>
            <a:r>
              <a:rPr lang="en-US" altLang="ko-KR" dirty="0" err="1"/>
              <a:t>f"cpupower</a:t>
            </a:r>
            <a:r>
              <a:rPr lang="en-US" altLang="ko-KR" dirty="0"/>
              <a:t> frequency-set -g {governor}")</a:t>
            </a:r>
          </a:p>
          <a:p>
            <a:endParaRPr lang="en-US" altLang="ko-KR" dirty="0"/>
          </a:p>
          <a:p>
            <a:r>
              <a:rPr lang="en-US" altLang="ko-KR" dirty="0"/>
              <a:t>    for proc in </a:t>
            </a:r>
            <a:r>
              <a:rPr lang="en-US" altLang="ko-KR" dirty="0" err="1"/>
              <a:t>cpu_config.get</a:t>
            </a:r>
            <a:r>
              <a:rPr lang="en-US" altLang="ko-KR" dirty="0"/>
              <a:t>("</a:t>
            </a:r>
            <a:r>
              <a:rPr lang="en-US" altLang="ko-KR" dirty="0" err="1"/>
              <a:t>priority_processes</a:t>
            </a:r>
            <a:r>
              <a:rPr lang="en-US" altLang="ko-KR" dirty="0"/>
              <a:t>", []):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run_command</a:t>
            </a:r>
            <a:r>
              <a:rPr lang="en-US" altLang="ko-KR" dirty="0"/>
              <a:t>(</a:t>
            </a:r>
            <a:r>
              <a:rPr lang="en-US" altLang="ko-KR" dirty="0" err="1"/>
              <a:t>f"renice</a:t>
            </a:r>
            <a:r>
              <a:rPr lang="en-US" altLang="ko-KR" dirty="0"/>
              <a:t> -n -5 -p $(</a:t>
            </a:r>
            <a:r>
              <a:rPr lang="en-US" altLang="ko-KR" dirty="0" err="1"/>
              <a:t>pgrep</a:t>
            </a:r>
            <a:r>
              <a:rPr lang="en-US" altLang="ko-KR" dirty="0"/>
              <a:t> {proc} | head -n 1)")</a:t>
            </a:r>
            <a:endParaRPr lang="ko-KR" altLang="en-US" dirty="0"/>
          </a:p>
        </p:txBody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2E83831F-31DF-2F3B-6603-275CE8FD8281}"/>
              </a:ext>
            </a:extLst>
          </p:cNvPr>
          <p:cNvSpPr txBox="1"/>
          <p:nvPr/>
        </p:nvSpPr>
        <p:spPr>
          <a:xfrm>
            <a:off x="1004119" y="5199903"/>
            <a:ext cx="7250222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dirty="0"/>
              <a:t>주요 명령어</a:t>
            </a:r>
            <a:r>
              <a:rPr lang="en-US" altLang="ko-KR" dirty="0"/>
              <a:t>: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 err="1"/>
              <a:t>cpupower</a:t>
            </a:r>
            <a:r>
              <a:rPr lang="en-US" altLang="ko-KR" dirty="0"/>
              <a:t> frequency-set -g {governor}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/>
              <a:t>renice -n -5 -p $(</a:t>
            </a:r>
            <a:r>
              <a:rPr lang="en-US" altLang="ko-KR" dirty="0" err="1"/>
              <a:t>pgrep</a:t>
            </a:r>
            <a:r>
              <a:rPr lang="en-US" altLang="ko-KR" dirty="0"/>
              <a:t> {proc} | head -n 1)</a:t>
            </a:r>
          </a:p>
        </p:txBody>
      </p:sp>
    </p:spTree>
    <p:extLst>
      <p:ext uri="{BB962C8B-B14F-4D97-AF65-F5344CB8AC3E}">
        <p14:creationId xmlns:p14="http://schemas.microsoft.com/office/powerpoint/2010/main" val="97651732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AD1ACD-9719-C5D8-CB19-D950A41118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856084AD-B52A-E432-4F8D-C6E8BB42B886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1BCF368E-0997-2E7A-CD36-0741F785FF84}"/>
              </a:ext>
            </a:extLst>
          </p:cNvPr>
          <p:cNvSpPr txBox="1"/>
          <p:nvPr/>
        </p:nvSpPr>
        <p:spPr>
          <a:xfrm>
            <a:off x="1028700" y="971550"/>
            <a:ext cx="6286500" cy="50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Optimizer.py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95D3EF62-CB71-70F3-1432-8BB81EB28D5A}"/>
              </a:ext>
            </a:extLst>
          </p:cNvPr>
          <p:cNvSpPr txBox="1"/>
          <p:nvPr/>
        </p:nvSpPr>
        <p:spPr>
          <a:xfrm>
            <a:off x="1662749" y="1616980"/>
            <a:ext cx="479725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IO</a:t>
            </a: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최적화 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</a:t>
            </a:r>
            <a:r>
              <a:rPr lang="en-US" altLang="ko-KR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optimize_io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)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161A950C-DA57-D8D4-82BA-646C21D28EAF}"/>
              </a:ext>
            </a:extLst>
          </p:cNvPr>
          <p:cNvSpPr txBox="1"/>
          <p:nvPr/>
        </p:nvSpPr>
        <p:spPr>
          <a:xfrm>
            <a:off x="1028700" y="3578304"/>
            <a:ext cx="7250222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b="1" dirty="0"/>
              <a:t>주요 설정</a:t>
            </a:r>
            <a:r>
              <a:rPr lang="en-US" altLang="ko-KR" b="1" dirty="0"/>
              <a:t>: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/>
              <a:t>scheduler: I/O </a:t>
            </a:r>
            <a:r>
              <a:rPr lang="ko-KR" altLang="en-US" dirty="0"/>
              <a:t>스케줄러 </a:t>
            </a:r>
            <a:r>
              <a:rPr lang="en-US" altLang="ko-KR" dirty="0"/>
              <a:t>(</a:t>
            </a:r>
            <a:r>
              <a:rPr lang="ko-KR" altLang="en-US" dirty="0"/>
              <a:t>예</a:t>
            </a:r>
            <a:r>
              <a:rPr lang="en-US" altLang="ko-KR" dirty="0"/>
              <a:t>: </a:t>
            </a:r>
            <a:r>
              <a:rPr lang="en-US" altLang="ko-KR" dirty="0" err="1"/>
              <a:t>noop</a:t>
            </a:r>
            <a:r>
              <a:rPr lang="en-US" altLang="ko-KR" dirty="0"/>
              <a:t>, deadline)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 err="1"/>
              <a:t>read_ahead_kb</a:t>
            </a:r>
            <a:r>
              <a:rPr lang="en-US" altLang="ko-KR" dirty="0"/>
              <a:t>: </a:t>
            </a:r>
            <a:r>
              <a:rPr lang="ko-KR" altLang="en-US" dirty="0"/>
              <a:t>디스크 읽기 선행 크기</a:t>
            </a:r>
            <a:endParaRPr lang="en-US" altLang="ko-KR" dirty="0"/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E2251442-2C53-1080-4EA6-35EF1E097C62}"/>
              </a:ext>
            </a:extLst>
          </p:cNvPr>
          <p:cNvSpPr txBox="1"/>
          <p:nvPr/>
        </p:nvSpPr>
        <p:spPr>
          <a:xfrm>
            <a:off x="997223" y="2717423"/>
            <a:ext cx="6082481" cy="2991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b="1" dirty="0"/>
              <a:t>기능</a:t>
            </a:r>
            <a:r>
              <a:rPr lang="en-US" altLang="ko-KR" dirty="0"/>
              <a:t>: </a:t>
            </a:r>
            <a:r>
              <a:rPr lang="ko-KR" altLang="en-US" dirty="0"/>
              <a:t>디스크 입출력 스케줄러 및 리드 </a:t>
            </a:r>
            <a:r>
              <a:rPr lang="ko-KR" altLang="en-US" dirty="0" err="1"/>
              <a:t>어헤드</a:t>
            </a:r>
            <a:r>
              <a:rPr lang="ko-KR" altLang="en-US" dirty="0"/>
              <a:t> 설정</a:t>
            </a:r>
            <a:endParaRPr lang="en-US" sz="18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826C08C-6275-BAD7-1E7A-D5987217540F}"/>
              </a:ext>
            </a:extLst>
          </p:cNvPr>
          <p:cNvSpPr txBox="1"/>
          <p:nvPr/>
        </p:nvSpPr>
        <p:spPr>
          <a:xfrm>
            <a:off x="8839200" y="3393638"/>
            <a:ext cx="7582332" cy="17543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/>
              <a:t>def </a:t>
            </a:r>
            <a:r>
              <a:rPr lang="en-US" altLang="ko-KR" dirty="0" err="1"/>
              <a:t>optimize_io</a:t>
            </a:r>
            <a:r>
              <a:rPr lang="en-US" altLang="ko-KR" dirty="0"/>
              <a:t>(</a:t>
            </a:r>
            <a:r>
              <a:rPr lang="en-US" altLang="ko-KR" dirty="0" err="1"/>
              <a:t>io_config</a:t>
            </a:r>
            <a:r>
              <a:rPr lang="en-US" altLang="ko-KR" dirty="0"/>
              <a:t>):</a:t>
            </a:r>
          </a:p>
          <a:p>
            <a:r>
              <a:rPr lang="en-US" altLang="ko-KR" dirty="0"/>
              <a:t>    if </a:t>
            </a:r>
            <a:r>
              <a:rPr lang="en-US" altLang="ko-KR" dirty="0" err="1"/>
              <a:t>io_config.get</a:t>
            </a:r>
            <a:r>
              <a:rPr lang="en-US" altLang="ko-KR" dirty="0"/>
              <a:t>("enable"):</a:t>
            </a:r>
          </a:p>
          <a:p>
            <a:r>
              <a:rPr lang="en-US" altLang="ko-KR" dirty="0"/>
              <a:t>        scheduler = </a:t>
            </a:r>
            <a:r>
              <a:rPr lang="en-US" altLang="ko-KR" dirty="0" err="1"/>
              <a:t>io_config.get</a:t>
            </a:r>
            <a:r>
              <a:rPr lang="en-US" altLang="ko-KR" dirty="0"/>
              <a:t>("scheduler", "deadline")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run_command</a:t>
            </a:r>
            <a:r>
              <a:rPr lang="en-US" altLang="ko-KR" dirty="0"/>
              <a:t>(</a:t>
            </a:r>
            <a:r>
              <a:rPr lang="en-US" altLang="ko-KR" dirty="0" err="1"/>
              <a:t>f"echo</a:t>
            </a:r>
            <a:r>
              <a:rPr lang="en-US" altLang="ko-KR" dirty="0"/>
              <a:t> {scheduler} | tee /sys/block/</a:t>
            </a:r>
            <a:r>
              <a:rPr lang="en-US" altLang="ko-KR" dirty="0" err="1"/>
              <a:t>sda</a:t>
            </a:r>
            <a:r>
              <a:rPr lang="en-US" altLang="ko-KR" dirty="0"/>
              <a:t>/queue/scheduler")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read_ahead</a:t>
            </a:r>
            <a:r>
              <a:rPr lang="en-US" altLang="ko-KR" dirty="0"/>
              <a:t> = </a:t>
            </a:r>
            <a:r>
              <a:rPr lang="en-US" altLang="ko-KR" dirty="0" err="1"/>
              <a:t>io_config.get</a:t>
            </a:r>
            <a:r>
              <a:rPr lang="en-US" altLang="ko-KR" dirty="0"/>
              <a:t>("</a:t>
            </a:r>
            <a:r>
              <a:rPr lang="en-US" altLang="ko-KR" dirty="0" err="1"/>
              <a:t>read_ahead_kb</a:t>
            </a:r>
            <a:r>
              <a:rPr lang="en-US" altLang="ko-KR" dirty="0"/>
              <a:t>", 128)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run_command</a:t>
            </a:r>
            <a:r>
              <a:rPr lang="en-US" altLang="ko-KR" dirty="0"/>
              <a:t>(</a:t>
            </a:r>
            <a:r>
              <a:rPr lang="en-US" altLang="ko-KR" dirty="0" err="1"/>
              <a:t>f"blockdev</a:t>
            </a:r>
            <a:r>
              <a:rPr lang="en-US" altLang="ko-KR" dirty="0"/>
              <a:t> --</a:t>
            </a:r>
            <a:r>
              <a:rPr lang="en-US" altLang="ko-KR" dirty="0" err="1"/>
              <a:t>setra</a:t>
            </a:r>
            <a:r>
              <a:rPr lang="en-US" altLang="ko-KR" dirty="0"/>
              <a:t> {</a:t>
            </a:r>
            <a:r>
              <a:rPr lang="en-US" altLang="ko-KR" dirty="0" err="1"/>
              <a:t>read_ahead</a:t>
            </a:r>
            <a:r>
              <a:rPr lang="en-US" altLang="ko-KR" dirty="0"/>
              <a:t>} /dev/</a:t>
            </a:r>
            <a:r>
              <a:rPr lang="en-US" altLang="ko-KR" dirty="0" err="1"/>
              <a:t>sda</a:t>
            </a:r>
            <a:r>
              <a:rPr lang="en-US" altLang="ko-KR" dirty="0"/>
              <a:t>")</a:t>
            </a:r>
            <a:endParaRPr lang="ko-KR" altLang="en-US" dirty="0"/>
          </a:p>
        </p:txBody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74D646E8-8BB9-8CAA-4E65-3E7C0A13D1BB}"/>
              </a:ext>
            </a:extLst>
          </p:cNvPr>
          <p:cNvSpPr txBox="1"/>
          <p:nvPr/>
        </p:nvSpPr>
        <p:spPr>
          <a:xfrm>
            <a:off x="1004119" y="5199903"/>
            <a:ext cx="7250222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dirty="0"/>
              <a:t>주요 명령어</a:t>
            </a:r>
            <a:r>
              <a:rPr lang="en-US" altLang="ko-KR" dirty="0"/>
              <a:t>: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/>
              <a:t>echo {scheduler} | tee /sys/block/</a:t>
            </a:r>
            <a:r>
              <a:rPr lang="en-US" altLang="ko-KR" dirty="0" err="1"/>
              <a:t>sda</a:t>
            </a:r>
            <a:r>
              <a:rPr lang="en-US" altLang="ko-KR" dirty="0"/>
              <a:t>/queue/scheduler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 err="1"/>
              <a:t>blockdev</a:t>
            </a:r>
            <a:r>
              <a:rPr lang="en-US" altLang="ko-KR" dirty="0"/>
              <a:t> --</a:t>
            </a:r>
            <a:r>
              <a:rPr lang="en-US" altLang="ko-KR" dirty="0" err="1"/>
              <a:t>setra</a:t>
            </a:r>
            <a:r>
              <a:rPr lang="en-US" altLang="ko-KR" dirty="0"/>
              <a:t> {</a:t>
            </a:r>
            <a:r>
              <a:rPr lang="en-US" altLang="ko-KR" dirty="0" err="1"/>
              <a:t>read_ahead_kb</a:t>
            </a:r>
            <a:r>
              <a:rPr lang="en-US" altLang="ko-KR" dirty="0"/>
              <a:t>} /dev/</a:t>
            </a:r>
            <a:r>
              <a:rPr lang="en-US" altLang="ko-KR" dirty="0" err="1"/>
              <a:t>sda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80074675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ADEE44-589C-0278-DB67-46974E0AF0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FA3C1C75-8F80-1D89-75D9-7A9335AA3DE4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7048D263-F305-B7E2-51B9-1D14433058D2}"/>
              </a:ext>
            </a:extLst>
          </p:cNvPr>
          <p:cNvSpPr txBox="1"/>
          <p:nvPr/>
        </p:nvSpPr>
        <p:spPr>
          <a:xfrm>
            <a:off x="1028700" y="971550"/>
            <a:ext cx="6286500" cy="50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Optimizer.py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73285636-27B2-4C57-F6C2-5DB9FE25CBA0}"/>
              </a:ext>
            </a:extLst>
          </p:cNvPr>
          <p:cNvSpPr txBox="1"/>
          <p:nvPr/>
        </p:nvSpPr>
        <p:spPr>
          <a:xfrm>
            <a:off x="1662749" y="1616980"/>
            <a:ext cx="479725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메모리 최적화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</a:t>
            </a:r>
            <a:r>
              <a:rPr lang="en-US" altLang="ko-KR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optimize_memory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)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23357BCD-7850-3104-7393-756A17060D7A}"/>
              </a:ext>
            </a:extLst>
          </p:cNvPr>
          <p:cNvSpPr txBox="1"/>
          <p:nvPr/>
        </p:nvSpPr>
        <p:spPr>
          <a:xfrm>
            <a:off x="1028700" y="3578304"/>
            <a:ext cx="7250222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b="1" dirty="0"/>
              <a:t>주요 설정</a:t>
            </a:r>
            <a:r>
              <a:rPr lang="en-US" altLang="ko-KR" b="1" dirty="0"/>
              <a:t>: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 err="1"/>
              <a:t>swappiness</a:t>
            </a:r>
            <a:r>
              <a:rPr lang="en-US" altLang="ko-KR" dirty="0"/>
              <a:t>: </a:t>
            </a:r>
            <a:r>
              <a:rPr lang="ko-KR" altLang="en-US" dirty="0" err="1"/>
              <a:t>스왑</a:t>
            </a:r>
            <a:r>
              <a:rPr lang="ko-KR" altLang="en-US" dirty="0"/>
              <a:t> 사용률 조절 </a:t>
            </a:r>
            <a:r>
              <a:rPr lang="en-US" altLang="ko-KR" dirty="0"/>
              <a:t>(0~100)</a:t>
            </a:r>
            <a:r>
              <a:rPr lang="en-US" altLang="ko-KR" dirty="0" err="1"/>
              <a:t>drop_cache_mode</a:t>
            </a:r>
            <a:r>
              <a:rPr lang="en-US" altLang="ko-KR" dirty="0"/>
              <a:t>: 1=</a:t>
            </a:r>
            <a:r>
              <a:rPr lang="en-US" altLang="ko-KR" dirty="0" err="1"/>
              <a:t>pagecache</a:t>
            </a:r>
            <a:r>
              <a:rPr lang="en-US" altLang="ko-KR" dirty="0"/>
              <a:t>, 2=</a:t>
            </a:r>
            <a:r>
              <a:rPr lang="en-US" altLang="ko-KR" dirty="0" err="1"/>
              <a:t>dentries+inodes</a:t>
            </a:r>
            <a:r>
              <a:rPr lang="en-US" altLang="ko-KR" dirty="0"/>
              <a:t>, 3=both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ECC424E2-DDAC-4310-8B9F-B77A74431B2F}"/>
              </a:ext>
            </a:extLst>
          </p:cNvPr>
          <p:cNvSpPr txBox="1"/>
          <p:nvPr/>
        </p:nvSpPr>
        <p:spPr>
          <a:xfrm>
            <a:off x="997223" y="2717423"/>
            <a:ext cx="6082481" cy="2991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b="1" dirty="0"/>
              <a:t>기능</a:t>
            </a:r>
            <a:r>
              <a:rPr lang="en-US" altLang="ko-KR" dirty="0"/>
              <a:t>: </a:t>
            </a:r>
            <a:r>
              <a:rPr lang="ko-KR" altLang="en-US" dirty="0"/>
              <a:t>스와핑 정책 및 캐시 메모리 수동 정리</a:t>
            </a:r>
            <a:endParaRPr lang="en-US" sz="18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A5C74F7-D859-6720-6BC5-74C3A95A6F1D}"/>
              </a:ext>
            </a:extLst>
          </p:cNvPr>
          <p:cNvSpPr txBox="1"/>
          <p:nvPr/>
        </p:nvSpPr>
        <p:spPr>
          <a:xfrm>
            <a:off x="8839200" y="3393638"/>
            <a:ext cx="7582332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/>
              <a:t>def </a:t>
            </a:r>
            <a:r>
              <a:rPr lang="en-US" altLang="ko-KR" dirty="0" err="1"/>
              <a:t>optimize_memory</a:t>
            </a:r>
            <a:r>
              <a:rPr lang="en-US" altLang="ko-KR" dirty="0"/>
              <a:t>(</a:t>
            </a:r>
            <a:r>
              <a:rPr lang="en-US" altLang="ko-KR" dirty="0" err="1"/>
              <a:t>mem_config</a:t>
            </a:r>
            <a:r>
              <a:rPr lang="en-US" altLang="ko-KR" dirty="0"/>
              <a:t>):</a:t>
            </a:r>
          </a:p>
          <a:p>
            <a:r>
              <a:rPr lang="en-US" altLang="ko-KR" dirty="0"/>
              <a:t>    if "</a:t>
            </a:r>
            <a:r>
              <a:rPr lang="en-US" altLang="ko-KR" dirty="0" err="1"/>
              <a:t>swappiness</a:t>
            </a:r>
            <a:r>
              <a:rPr lang="en-US" altLang="ko-KR" dirty="0"/>
              <a:t>" in </a:t>
            </a:r>
            <a:r>
              <a:rPr lang="en-US" altLang="ko-KR" dirty="0" err="1"/>
              <a:t>mem_config</a:t>
            </a:r>
            <a:r>
              <a:rPr lang="en-US" altLang="ko-KR" dirty="0"/>
              <a:t>: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run_command</a:t>
            </a:r>
            <a:r>
              <a:rPr lang="en-US" altLang="ko-KR" dirty="0"/>
              <a:t>(</a:t>
            </a:r>
            <a:r>
              <a:rPr lang="en-US" altLang="ko-KR" dirty="0" err="1"/>
              <a:t>f"sysctl</a:t>
            </a:r>
            <a:r>
              <a:rPr lang="en-US" altLang="ko-KR" dirty="0"/>
              <a:t> </a:t>
            </a:r>
            <a:r>
              <a:rPr lang="en-US" altLang="ko-KR" dirty="0" err="1"/>
              <a:t>vm.swappiness</a:t>
            </a:r>
            <a:r>
              <a:rPr lang="en-US" altLang="ko-KR" dirty="0"/>
              <a:t>={</a:t>
            </a:r>
            <a:r>
              <a:rPr lang="en-US" altLang="ko-KR" dirty="0" err="1"/>
              <a:t>mem_config</a:t>
            </a:r>
            <a:r>
              <a:rPr lang="en-US" altLang="ko-KR" dirty="0"/>
              <a:t>['</a:t>
            </a:r>
            <a:r>
              <a:rPr lang="en-US" altLang="ko-KR" dirty="0" err="1"/>
              <a:t>swappiness</a:t>
            </a:r>
            <a:r>
              <a:rPr lang="en-US" altLang="ko-KR" dirty="0"/>
              <a:t>']}")</a:t>
            </a:r>
          </a:p>
          <a:p>
            <a:endParaRPr lang="en-US" altLang="ko-KR" dirty="0"/>
          </a:p>
          <a:p>
            <a:r>
              <a:rPr lang="en-US" altLang="ko-KR" dirty="0"/>
              <a:t>    if </a:t>
            </a:r>
            <a:r>
              <a:rPr lang="en-US" altLang="ko-KR" dirty="0" err="1"/>
              <a:t>mem_config.get</a:t>
            </a:r>
            <a:r>
              <a:rPr lang="en-US" altLang="ko-KR" dirty="0"/>
              <a:t>("</a:t>
            </a:r>
            <a:r>
              <a:rPr lang="en-US" altLang="ko-KR" dirty="0" err="1"/>
              <a:t>drop_caches_on_schedule</a:t>
            </a:r>
            <a:r>
              <a:rPr lang="en-US" altLang="ko-KR" dirty="0"/>
              <a:t>") and </a:t>
            </a:r>
            <a:r>
              <a:rPr lang="en-US" altLang="ko-KR" dirty="0" err="1"/>
              <a:t>mem_config.get</a:t>
            </a:r>
            <a:r>
              <a:rPr lang="en-US" altLang="ko-KR" dirty="0"/>
              <a:t>("</a:t>
            </a:r>
            <a:r>
              <a:rPr lang="en-US" altLang="ko-KR" dirty="0" err="1"/>
              <a:t>drop_cache_mode</a:t>
            </a:r>
            <a:r>
              <a:rPr lang="en-US" altLang="ko-KR" dirty="0"/>
              <a:t>") is not None: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run_command</a:t>
            </a:r>
            <a:r>
              <a:rPr lang="en-US" altLang="ko-KR" dirty="0"/>
              <a:t>(</a:t>
            </a:r>
            <a:r>
              <a:rPr lang="en-US" altLang="ko-KR" dirty="0" err="1"/>
              <a:t>f"sync</a:t>
            </a:r>
            <a:r>
              <a:rPr lang="en-US" altLang="ko-KR" dirty="0"/>
              <a:t>; echo {</a:t>
            </a:r>
            <a:r>
              <a:rPr lang="en-US" altLang="ko-KR" dirty="0" err="1"/>
              <a:t>mem_config</a:t>
            </a:r>
            <a:r>
              <a:rPr lang="en-US" altLang="ko-KR" dirty="0"/>
              <a:t>['</a:t>
            </a:r>
            <a:r>
              <a:rPr lang="en-US" altLang="ko-KR" dirty="0" err="1"/>
              <a:t>drop_cache_mode</a:t>
            </a:r>
            <a:r>
              <a:rPr lang="en-US" altLang="ko-KR" dirty="0"/>
              <a:t>']} &gt; /proc/sys/</a:t>
            </a:r>
            <a:r>
              <a:rPr lang="en-US" altLang="ko-KR" dirty="0" err="1"/>
              <a:t>vm</a:t>
            </a:r>
            <a:r>
              <a:rPr lang="en-US" altLang="ko-KR" dirty="0"/>
              <a:t>/</a:t>
            </a:r>
            <a:r>
              <a:rPr lang="en-US" altLang="ko-KR" dirty="0" err="1"/>
              <a:t>drop_caches</a:t>
            </a:r>
            <a:r>
              <a:rPr lang="en-US" altLang="ko-KR" dirty="0"/>
              <a:t>")</a:t>
            </a:r>
            <a:endParaRPr lang="ko-KR" altLang="en-US" dirty="0"/>
          </a:p>
        </p:txBody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62982153-D4B1-EF57-2AD3-8A9A9F971EBC}"/>
              </a:ext>
            </a:extLst>
          </p:cNvPr>
          <p:cNvSpPr txBox="1"/>
          <p:nvPr/>
        </p:nvSpPr>
        <p:spPr>
          <a:xfrm>
            <a:off x="1004119" y="5199903"/>
            <a:ext cx="7250222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dirty="0"/>
              <a:t>주요 명령어</a:t>
            </a:r>
            <a:r>
              <a:rPr lang="en-US" altLang="ko-KR" dirty="0"/>
              <a:t>: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 err="1"/>
              <a:t>sysctl</a:t>
            </a:r>
            <a:r>
              <a:rPr lang="en-US" altLang="ko-KR" dirty="0"/>
              <a:t> </a:t>
            </a:r>
            <a:r>
              <a:rPr lang="en-US" altLang="ko-KR" dirty="0" err="1"/>
              <a:t>vm.swappiness</a:t>
            </a:r>
            <a:r>
              <a:rPr lang="en-US" altLang="ko-KR" dirty="0"/>
              <a:t>={value}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/>
              <a:t>sync; echo {mode} &gt; /proc/sys/</a:t>
            </a:r>
            <a:r>
              <a:rPr lang="en-US" altLang="ko-KR" dirty="0" err="1"/>
              <a:t>vm</a:t>
            </a:r>
            <a:r>
              <a:rPr lang="en-US" altLang="ko-KR" dirty="0"/>
              <a:t>/</a:t>
            </a:r>
            <a:r>
              <a:rPr lang="en-US" altLang="ko-KR" dirty="0" err="1"/>
              <a:t>drop_caches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68437640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6CF9AF-B7E1-37B8-127F-888EEEFE13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62BFE5F1-67A1-D736-3A62-E02A4F823E22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6B2BB185-A5E0-BD9D-C75F-C3B852D8BF96}"/>
              </a:ext>
            </a:extLst>
          </p:cNvPr>
          <p:cNvSpPr txBox="1"/>
          <p:nvPr/>
        </p:nvSpPr>
        <p:spPr>
          <a:xfrm>
            <a:off x="1028700" y="971550"/>
            <a:ext cx="6286500" cy="50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Optimizer.py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A74158AC-EF83-7AE7-4DFB-1EC8A65D269C}"/>
              </a:ext>
            </a:extLst>
          </p:cNvPr>
          <p:cNvSpPr txBox="1"/>
          <p:nvPr/>
        </p:nvSpPr>
        <p:spPr>
          <a:xfrm>
            <a:off x="1662749" y="1616980"/>
            <a:ext cx="479725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서비스 최적화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</a:t>
            </a:r>
            <a:r>
              <a:rPr lang="en-US" altLang="ko-KR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optimize_services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)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9640C31C-EC11-7A15-437E-50DFE11BC060}"/>
              </a:ext>
            </a:extLst>
          </p:cNvPr>
          <p:cNvSpPr txBox="1"/>
          <p:nvPr/>
        </p:nvSpPr>
        <p:spPr>
          <a:xfrm>
            <a:off x="1028700" y="3578304"/>
            <a:ext cx="7250222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b="1" dirty="0"/>
              <a:t>주요 설정</a:t>
            </a:r>
            <a:r>
              <a:rPr lang="en-US" altLang="ko-KR" b="1" dirty="0"/>
              <a:t>: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 err="1"/>
              <a:t>disable_services</a:t>
            </a:r>
            <a:r>
              <a:rPr lang="en-US" altLang="ko-KR" dirty="0"/>
              <a:t>: </a:t>
            </a:r>
            <a:r>
              <a:rPr lang="ko-KR" altLang="en-US" dirty="0"/>
              <a:t>비활성화 대상 서비스 목록</a:t>
            </a:r>
            <a:endParaRPr lang="en-US" altLang="ko-KR" dirty="0"/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BBABD0D5-406F-CDA1-39E6-0CE046F6C12D}"/>
              </a:ext>
            </a:extLst>
          </p:cNvPr>
          <p:cNvSpPr txBox="1"/>
          <p:nvPr/>
        </p:nvSpPr>
        <p:spPr>
          <a:xfrm>
            <a:off x="997223" y="2717423"/>
            <a:ext cx="6082481" cy="2991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b="1" dirty="0"/>
              <a:t>기능</a:t>
            </a:r>
            <a:r>
              <a:rPr lang="en-US" altLang="ko-KR" dirty="0"/>
              <a:t>: </a:t>
            </a:r>
            <a:r>
              <a:rPr lang="ko-KR" altLang="en-US" dirty="0"/>
              <a:t>불필요한 서비스 중지 및 비활성화</a:t>
            </a:r>
            <a:endParaRPr lang="en-US" sz="18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69AFBAD-380D-CF11-6078-3D7EE33B8EC7}"/>
              </a:ext>
            </a:extLst>
          </p:cNvPr>
          <p:cNvSpPr txBox="1"/>
          <p:nvPr/>
        </p:nvSpPr>
        <p:spPr>
          <a:xfrm>
            <a:off x="8839200" y="3393638"/>
            <a:ext cx="7582332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 err="1"/>
              <a:t>ef</a:t>
            </a:r>
            <a:r>
              <a:rPr lang="en-US" altLang="ko-KR" dirty="0"/>
              <a:t> </a:t>
            </a:r>
            <a:r>
              <a:rPr lang="en-US" altLang="ko-KR" dirty="0" err="1"/>
              <a:t>optimize_services</a:t>
            </a:r>
            <a:r>
              <a:rPr lang="en-US" altLang="ko-KR" dirty="0"/>
              <a:t>(</a:t>
            </a:r>
            <a:r>
              <a:rPr lang="en-US" altLang="ko-KR" dirty="0" err="1"/>
              <a:t>service_config</a:t>
            </a:r>
            <a:r>
              <a:rPr lang="en-US" altLang="ko-KR" dirty="0"/>
              <a:t>):</a:t>
            </a:r>
          </a:p>
          <a:p>
            <a:r>
              <a:rPr lang="en-US" altLang="ko-KR" dirty="0"/>
              <a:t>    for service in </a:t>
            </a:r>
            <a:r>
              <a:rPr lang="en-US" altLang="ko-KR" dirty="0" err="1"/>
              <a:t>service_config.get</a:t>
            </a:r>
            <a:r>
              <a:rPr lang="en-US" altLang="ko-KR" dirty="0"/>
              <a:t>("</a:t>
            </a:r>
            <a:r>
              <a:rPr lang="en-US" altLang="ko-KR" dirty="0" err="1"/>
              <a:t>disable_services</a:t>
            </a:r>
            <a:r>
              <a:rPr lang="en-US" altLang="ko-KR" dirty="0"/>
              <a:t>", []):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run_command</a:t>
            </a:r>
            <a:r>
              <a:rPr lang="en-US" altLang="ko-KR" dirty="0"/>
              <a:t>(</a:t>
            </a:r>
            <a:r>
              <a:rPr lang="en-US" altLang="ko-KR" dirty="0" err="1"/>
              <a:t>f"systemctl</a:t>
            </a:r>
            <a:r>
              <a:rPr lang="en-US" altLang="ko-KR" dirty="0"/>
              <a:t> disable --now {service}")</a:t>
            </a:r>
            <a:endParaRPr lang="ko-KR" altLang="en-US" dirty="0"/>
          </a:p>
        </p:txBody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DC93EDD2-12BD-F032-CDE3-1E29C095F15D}"/>
              </a:ext>
            </a:extLst>
          </p:cNvPr>
          <p:cNvSpPr txBox="1"/>
          <p:nvPr/>
        </p:nvSpPr>
        <p:spPr>
          <a:xfrm>
            <a:off x="1004119" y="5199903"/>
            <a:ext cx="7250222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dirty="0"/>
              <a:t>주요 명령어</a:t>
            </a:r>
            <a:r>
              <a:rPr lang="en-US" altLang="ko-KR" dirty="0"/>
              <a:t>: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 err="1"/>
              <a:t>systemctl</a:t>
            </a:r>
            <a:r>
              <a:rPr lang="en-US" altLang="ko-KR" dirty="0"/>
              <a:t> disable --now {service}</a:t>
            </a:r>
          </a:p>
        </p:txBody>
      </p:sp>
    </p:spTree>
    <p:extLst>
      <p:ext uri="{BB962C8B-B14F-4D97-AF65-F5344CB8AC3E}">
        <p14:creationId xmlns:p14="http://schemas.microsoft.com/office/powerpoint/2010/main" val="409540425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3039DC-5438-1C26-D53D-8A418772A5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A94FE3EE-0B97-494E-DD25-68D0C01A015A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3F533EF5-D13D-26AA-C809-54E231298BF7}"/>
              </a:ext>
            </a:extLst>
          </p:cNvPr>
          <p:cNvSpPr txBox="1"/>
          <p:nvPr/>
        </p:nvSpPr>
        <p:spPr>
          <a:xfrm>
            <a:off x="1028700" y="971550"/>
            <a:ext cx="6286500" cy="50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Optimizer.py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23651934-D297-BB5B-C263-30D3C2DB2D98}"/>
              </a:ext>
            </a:extLst>
          </p:cNvPr>
          <p:cNvSpPr txBox="1"/>
          <p:nvPr/>
        </p:nvSpPr>
        <p:spPr>
          <a:xfrm>
            <a:off x="1662749" y="1616980"/>
            <a:ext cx="479725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보안 설정 강화 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</a:t>
            </a:r>
            <a:r>
              <a:rPr lang="en-US" altLang="ko-KR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harden_security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)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989581EE-8748-9226-F660-CE6FB907CF3B}"/>
              </a:ext>
            </a:extLst>
          </p:cNvPr>
          <p:cNvSpPr txBox="1"/>
          <p:nvPr/>
        </p:nvSpPr>
        <p:spPr>
          <a:xfrm>
            <a:off x="1028700" y="3578304"/>
            <a:ext cx="7250222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b="1" dirty="0"/>
              <a:t>주요 설정</a:t>
            </a:r>
            <a:r>
              <a:rPr lang="en-US" altLang="ko-KR" b="1" dirty="0"/>
              <a:t>: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/>
              <a:t>Firewall: </a:t>
            </a:r>
            <a:r>
              <a:rPr lang="ko-KR" altLang="en-US" dirty="0"/>
              <a:t>기본 차단</a:t>
            </a:r>
            <a:r>
              <a:rPr lang="en-US" altLang="ko-KR" dirty="0"/>
              <a:t>, </a:t>
            </a:r>
            <a:r>
              <a:rPr lang="ko-KR" altLang="en-US" dirty="0"/>
              <a:t>허용 포트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/>
              <a:t>SSH: </a:t>
            </a:r>
            <a:r>
              <a:rPr lang="ko-KR" altLang="en-US" dirty="0"/>
              <a:t>루트 로그인</a:t>
            </a:r>
            <a:r>
              <a:rPr lang="en-US" altLang="ko-KR" dirty="0"/>
              <a:t>, </a:t>
            </a:r>
            <a:r>
              <a:rPr lang="ko-KR" altLang="en-US" dirty="0"/>
              <a:t>비밀번호 인증</a:t>
            </a:r>
            <a:r>
              <a:rPr lang="en-US" altLang="ko-KR" dirty="0"/>
              <a:t>, </a:t>
            </a:r>
            <a:r>
              <a:rPr lang="ko-KR" altLang="en-US" dirty="0"/>
              <a:t>프로토콜</a:t>
            </a:r>
            <a:r>
              <a:rPr lang="en-US" altLang="ko-KR" dirty="0"/>
              <a:t>, </a:t>
            </a:r>
            <a:r>
              <a:rPr lang="ko-KR" altLang="en-US" dirty="0"/>
              <a:t>최대 인증 시도 횟수</a:t>
            </a:r>
            <a:endParaRPr lang="en-US" altLang="ko-KR" dirty="0"/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BF5D545B-09E4-8238-D261-C7F588DC38DA}"/>
              </a:ext>
            </a:extLst>
          </p:cNvPr>
          <p:cNvSpPr txBox="1"/>
          <p:nvPr/>
        </p:nvSpPr>
        <p:spPr>
          <a:xfrm>
            <a:off x="997223" y="2717423"/>
            <a:ext cx="6082481" cy="2991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b="1" dirty="0"/>
              <a:t>기능</a:t>
            </a:r>
            <a:r>
              <a:rPr lang="en-US" altLang="ko-KR" dirty="0"/>
              <a:t>: </a:t>
            </a:r>
            <a:r>
              <a:rPr lang="ko-KR" altLang="en-US" dirty="0"/>
              <a:t>방화벽</a:t>
            </a:r>
            <a:r>
              <a:rPr lang="en-US" altLang="ko-KR" dirty="0"/>
              <a:t>(UFW) </a:t>
            </a:r>
            <a:r>
              <a:rPr lang="ko-KR" altLang="en-US" dirty="0"/>
              <a:t>설정 및 </a:t>
            </a:r>
            <a:r>
              <a:rPr lang="en-US" altLang="ko-KR" dirty="0"/>
              <a:t>SSH </a:t>
            </a:r>
            <a:r>
              <a:rPr lang="ko-KR" altLang="en-US" dirty="0"/>
              <a:t>보안 설정 강화</a:t>
            </a:r>
            <a:endParaRPr lang="en-US" sz="18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9DE4C3C-E0E3-CCF2-D028-42B49B80E292}"/>
              </a:ext>
            </a:extLst>
          </p:cNvPr>
          <p:cNvSpPr txBox="1"/>
          <p:nvPr/>
        </p:nvSpPr>
        <p:spPr>
          <a:xfrm>
            <a:off x="8839200" y="3393638"/>
            <a:ext cx="7582332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/>
              <a:t>def </a:t>
            </a:r>
            <a:r>
              <a:rPr lang="en-US" altLang="ko-KR" dirty="0" err="1"/>
              <a:t>optimize_memory</a:t>
            </a:r>
            <a:r>
              <a:rPr lang="en-US" altLang="ko-KR" dirty="0"/>
              <a:t>(</a:t>
            </a:r>
            <a:r>
              <a:rPr lang="en-US" altLang="ko-KR" dirty="0" err="1"/>
              <a:t>mem_config</a:t>
            </a:r>
            <a:r>
              <a:rPr lang="en-US" altLang="ko-KR" dirty="0"/>
              <a:t>):</a:t>
            </a:r>
          </a:p>
          <a:p>
            <a:r>
              <a:rPr lang="en-US" altLang="ko-KR" dirty="0"/>
              <a:t>    if "</a:t>
            </a:r>
            <a:r>
              <a:rPr lang="en-US" altLang="ko-KR" dirty="0" err="1"/>
              <a:t>swappiness</a:t>
            </a:r>
            <a:r>
              <a:rPr lang="en-US" altLang="ko-KR" dirty="0"/>
              <a:t>" in </a:t>
            </a:r>
            <a:r>
              <a:rPr lang="en-US" altLang="ko-KR" dirty="0" err="1"/>
              <a:t>mem_config</a:t>
            </a:r>
            <a:r>
              <a:rPr lang="en-US" altLang="ko-KR" dirty="0"/>
              <a:t>: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run_command</a:t>
            </a:r>
            <a:r>
              <a:rPr lang="en-US" altLang="ko-KR" dirty="0"/>
              <a:t>(</a:t>
            </a:r>
            <a:r>
              <a:rPr lang="en-US" altLang="ko-KR" dirty="0" err="1"/>
              <a:t>f"sysctl</a:t>
            </a:r>
            <a:r>
              <a:rPr lang="en-US" altLang="ko-KR" dirty="0"/>
              <a:t> </a:t>
            </a:r>
            <a:r>
              <a:rPr lang="en-US" altLang="ko-KR" dirty="0" err="1"/>
              <a:t>vm.swappiness</a:t>
            </a:r>
            <a:r>
              <a:rPr lang="en-US" altLang="ko-KR" dirty="0"/>
              <a:t>={</a:t>
            </a:r>
            <a:r>
              <a:rPr lang="en-US" altLang="ko-KR" dirty="0" err="1"/>
              <a:t>mem_config</a:t>
            </a:r>
            <a:r>
              <a:rPr lang="en-US" altLang="ko-KR" dirty="0"/>
              <a:t>['</a:t>
            </a:r>
            <a:r>
              <a:rPr lang="en-US" altLang="ko-KR" dirty="0" err="1"/>
              <a:t>swappiness</a:t>
            </a:r>
            <a:r>
              <a:rPr lang="en-US" altLang="ko-KR" dirty="0"/>
              <a:t>']}")</a:t>
            </a:r>
          </a:p>
          <a:p>
            <a:endParaRPr lang="en-US" altLang="ko-KR" dirty="0"/>
          </a:p>
          <a:p>
            <a:r>
              <a:rPr lang="en-US" altLang="ko-KR" dirty="0"/>
              <a:t>    if </a:t>
            </a:r>
            <a:r>
              <a:rPr lang="en-US" altLang="ko-KR" dirty="0" err="1"/>
              <a:t>mem_config.get</a:t>
            </a:r>
            <a:r>
              <a:rPr lang="en-US" altLang="ko-KR" dirty="0"/>
              <a:t>("</a:t>
            </a:r>
            <a:r>
              <a:rPr lang="en-US" altLang="ko-KR" dirty="0" err="1"/>
              <a:t>drop_caches_on_schedule</a:t>
            </a:r>
            <a:r>
              <a:rPr lang="en-US" altLang="ko-KR" dirty="0"/>
              <a:t>") and </a:t>
            </a:r>
            <a:r>
              <a:rPr lang="en-US" altLang="ko-KR" dirty="0" err="1"/>
              <a:t>mem_config.get</a:t>
            </a:r>
            <a:r>
              <a:rPr lang="en-US" altLang="ko-KR" dirty="0"/>
              <a:t>("</a:t>
            </a:r>
            <a:r>
              <a:rPr lang="en-US" altLang="ko-KR" dirty="0" err="1"/>
              <a:t>drop_cache_mode</a:t>
            </a:r>
            <a:r>
              <a:rPr lang="en-US" altLang="ko-KR" dirty="0"/>
              <a:t>") is not None: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run_command</a:t>
            </a:r>
            <a:r>
              <a:rPr lang="en-US" altLang="ko-KR" dirty="0"/>
              <a:t>(</a:t>
            </a:r>
            <a:r>
              <a:rPr lang="en-US" altLang="ko-KR" dirty="0" err="1"/>
              <a:t>f"sync</a:t>
            </a:r>
            <a:r>
              <a:rPr lang="en-US" altLang="ko-KR" dirty="0"/>
              <a:t>; echo {</a:t>
            </a:r>
            <a:r>
              <a:rPr lang="en-US" altLang="ko-KR" dirty="0" err="1"/>
              <a:t>mem_config</a:t>
            </a:r>
            <a:r>
              <a:rPr lang="en-US" altLang="ko-KR" dirty="0"/>
              <a:t>['</a:t>
            </a:r>
            <a:r>
              <a:rPr lang="en-US" altLang="ko-KR" dirty="0" err="1"/>
              <a:t>drop_cache_mode</a:t>
            </a:r>
            <a:r>
              <a:rPr lang="en-US" altLang="ko-KR" dirty="0"/>
              <a:t>']} &gt; /proc/sys/</a:t>
            </a:r>
            <a:r>
              <a:rPr lang="en-US" altLang="ko-KR" dirty="0" err="1"/>
              <a:t>vm</a:t>
            </a:r>
            <a:r>
              <a:rPr lang="en-US" altLang="ko-KR" dirty="0"/>
              <a:t>/</a:t>
            </a:r>
            <a:r>
              <a:rPr lang="en-US" altLang="ko-KR" dirty="0" err="1"/>
              <a:t>drop_caches</a:t>
            </a:r>
            <a:r>
              <a:rPr lang="en-US" altLang="ko-KR" dirty="0"/>
              <a:t>")</a:t>
            </a:r>
            <a:endParaRPr lang="ko-KR" altLang="en-US" dirty="0"/>
          </a:p>
        </p:txBody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19FA34E6-E10B-72EC-FDDE-8D55D7A97505}"/>
              </a:ext>
            </a:extLst>
          </p:cNvPr>
          <p:cNvSpPr txBox="1"/>
          <p:nvPr/>
        </p:nvSpPr>
        <p:spPr>
          <a:xfrm>
            <a:off x="1004119" y="5199903"/>
            <a:ext cx="7250222" cy="11079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dirty="0"/>
              <a:t>주요 명령어</a:t>
            </a:r>
            <a:r>
              <a:rPr lang="en-US" altLang="ko-KR" dirty="0"/>
              <a:t>: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 err="1"/>
              <a:t>ufw</a:t>
            </a:r>
            <a:r>
              <a:rPr lang="en-US" altLang="ko-KR" dirty="0"/>
              <a:t> default deny, </a:t>
            </a:r>
            <a:r>
              <a:rPr lang="en-US" altLang="ko-KR" dirty="0" err="1"/>
              <a:t>ufw</a:t>
            </a:r>
            <a:r>
              <a:rPr lang="en-US" altLang="ko-KR" dirty="0"/>
              <a:t> allow {port}, </a:t>
            </a:r>
            <a:r>
              <a:rPr lang="en-US" altLang="ko-KR" dirty="0" err="1"/>
              <a:t>ufw</a:t>
            </a:r>
            <a:r>
              <a:rPr lang="en-US" altLang="ko-KR" dirty="0"/>
              <a:t> enable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/>
              <a:t>sed -</a:t>
            </a:r>
            <a:r>
              <a:rPr lang="en-US" altLang="ko-KR" dirty="0" err="1"/>
              <a:t>i</a:t>
            </a:r>
            <a:r>
              <a:rPr lang="en-US" altLang="ko-KR" dirty="0"/>
              <a:t> 's/^#?{key}.*/{key} {</a:t>
            </a:r>
            <a:r>
              <a:rPr lang="en-US" altLang="ko-KR" dirty="0" err="1"/>
              <a:t>val</a:t>
            </a:r>
            <a:r>
              <a:rPr lang="en-US" altLang="ko-KR" dirty="0"/>
              <a:t>}/' /</a:t>
            </a:r>
            <a:r>
              <a:rPr lang="en-US" altLang="ko-KR" dirty="0" err="1"/>
              <a:t>etc</a:t>
            </a:r>
            <a:r>
              <a:rPr lang="en-US" altLang="ko-KR" dirty="0"/>
              <a:t>/ssh/</a:t>
            </a:r>
            <a:r>
              <a:rPr lang="en-US" altLang="ko-KR" dirty="0" err="1"/>
              <a:t>sshd_config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 err="1"/>
              <a:t>systemctl</a:t>
            </a:r>
            <a:r>
              <a:rPr lang="en-US" altLang="ko-KR" dirty="0"/>
              <a:t> restart </a:t>
            </a:r>
            <a:r>
              <a:rPr lang="en-US" altLang="ko-KR" dirty="0" err="1"/>
              <a:t>sshd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37622553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FFF6B7-3560-DCF1-CF2B-8C37929E7E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F094DEF6-634C-C58B-B9A0-4ED92B23DF4D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AC35313B-480B-27E0-5C60-85F70652EFC5}"/>
              </a:ext>
            </a:extLst>
          </p:cNvPr>
          <p:cNvSpPr txBox="1"/>
          <p:nvPr/>
        </p:nvSpPr>
        <p:spPr>
          <a:xfrm>
            <a:off x="1028700" y="971550"/>
            <a:ext cx="6286500" cy="50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Optimizer.py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FCC58B6B-F8E0-56EA-DCBD-CDA44DD8D9BE}"/>
              </a:ext>
            </a:extLst>
          </p:cNvPr>
          <p:cNvSpPr txBox="1"/>
          <p:nvPr/>
        </p:nvSpPr>
        <p:spPr>
          <a:xfrm>
            <a:off x="1662749" y="1616980"/>
            <a:ext cx="479725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디스크 최적화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</a:t>
            </a:r>
            <a:r>
              <a:rPr lang="en-US" altLang="ko-KR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optimize_disk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)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B22CA76A-1C61-607D-8F5A-E1CED38EC7C9}"/>
              </a:ext>
            </a:extLst>
          </p:cNvPr>
          <p:cNvSpPr txBox="1"/>
          <p:nvPr/>
        </p:nvSpPr>
        <p:spPr>
          <a:xfrm>
            <a:off x="1028700" y="3578304"/>
            <a:ext cx="7250222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b="1" dirty="0"/>
              <a:t>주요 설정</a:t>
            </a:r>
            <a:r>
              <a:rPr lang="en-US" altLang="ko-KR" b="1" dirty="0"/>
              <a:t>: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 err="1"/>
              <a:t>defrag_paths</a:t>
            </a:r>
            <a:r>
              <a:rPr lang="en-US" altLang="ko-KR" dirty="0"/>
              <a:t>: </a:t>
            </a:r>
            <a:r>
              <a:rPr lang="ko-KR" altLang="en-US" dirty="0"/>
              <a:t>조각 모음 대상 디렉토리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 err="1"/>
              <a:t>inode_cleanup</a:t>
            </a:r>
            <a:r>
              <a:rPr lang="en-US" altLang="ko-KR" dirty="0"/>
              <a:t>: </a:t>
            </a:r>
            <a:r>
              <a:rPr lang="ko-KR" altLang="en-US" dirty="0"/>
              <a:t>빈 파일 및 디렉토리 삭제</a:t>
            </a:r>
            <a:endParaRPr lang="en-US" altLang="ko-KR" dirty="0"/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C5FE3129-811F-21F1-6DB0-D685388D24AB}"/>
              </a:ext>
            </a:extLst>
          </p:cNvPr>
          <p:cNvSpPr txBox="1"/>
          <p:nvPr/>
        </p:nvSpPr>
        <p:spPr>
          <a:xfrm>
            <a:off x="997223" y="2717423"/>
            <a:ext cx="6082481" cy="2991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b="1" dirty="0"/>
              <a:t>기능</a:t>
            </a:r>
            <a:r>
              <a:rPr lang="en-US" altLang="ko-KR" dirty="0"/>
              <a:t>: </a:t>
            </a:r>
            <a:r>
              <a:rPr lang="ko-KR" altLang="en-US" dirty="0"/>
              <a:t>디스크 조각 모음 및 </a:t>
            </a:r>
            <a:r>
              <a:rPr lang="en-US" altLang="ko-KR" dirty="0" err="1"/>
              <a:t>inode</a:t>
            </a:r>
            <a:r>
              <a:rPr lang="en-US" altLang="ko-KR" dirty="0"/>
              <a:t> </a:t>
            </a:r>
            <a:r>
              <a:rPr lang="ko-KR" altLang="en-US" dirty="0"/>
              <a:t>정리</a:t>
            </a:r>
            <a:endParaRPr lang="en-US" sz="18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C880A02-8324-A107-1FBD-69072D0EEF17}"/>
              </a:ext>
            </a:extLst>
          </p:cNvPr>
          <p:cNvSpPr txBox="1"/>
          <p:nvPr/>
        </p:nvSpPr>
        <p:spPr>
          <a:xfrm>
            <a:off x="8839200" y="3393638"/>
            <a:ext cx="7582332" cy="31393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/>
              <a:t>def </a:t>
            </a:r>
            <a:r>
              <a:rPr lang="en-US" altLang="ko-KR" dirty="0" err="1"/>
              <a:t>optimize_disk</a:t>
            </a:r>
            <a:r>
              <a:rPr lang="en-US" altLang="ko-KR" dirty="0"/>
              <a:t>(</a:t>
            </a:r>
            <a:r>
              <a:rPr lang="en-US" altLang="ko-KR" dirty="0" err="1"/>
              <a:t>disk_config</a:t>
            </a:r>
            <a:r>
              <a:rPr lang="en-US" altLang="ko-KR" dirty="0"/>
              <a:t>):</a:t>
            </a:r>
          </a:p>
          <a:p>
            <a:r>
              <a:rPr lang="en-US" altLang="ko-KR" dirty="0"/>
              <a:t>    if </a:t>
            </a:r>
            <a:r>
              <a:rPr lang="en-US" altLang="ko-KR" dirty="0" err="1"/>
              <a:t>disk_config.get</a:t>
            </a:r>
            <a:r>
              <a:rPr lang="en-US" altLang="ko-KR" dirty="0"/>
              <a:t>("</a:t>
            </a:r>
            <a:r>
              <a:rPr lang="en-US" altLang="ko-KR" dirty="0" err="1"/>
              <a:t>enable_defrag</a:t>
            </a:r>
            <a:r>
              <a:rPr lang="en-US" altLang="ko-KR" dirty="0"/>
              <a:t>"):</a:t>
            </a:r>
          </a:p>
          <a:p>
            <a:r>
              <a:rPr lang="en-US" altLang="ko-KR" dirty="0"/>
              <a:t>        for path in </a:t>
            </a:r>
            <a:r>
              <a:rPr lang="en-US" altLang="ko-KR" dirty="0" err="1"/>
              <a:t>disk_config.get</a:t>
            </a:r>
            <a:r>
              <a:rPr lang="en-US" altLang="ko-KR" dirty="0"/>
              <a:t>("</a:t>
            </a:r>
            <a:r>
              <a:rPr lang="en-US" altLang="ko-KR" dirty="0" err="1"/>
              <a:t>defrag_paths</a:t>
            </a:r>
            <a:r>
              <a:rPr lang="en-US" altLang="ko-KR" dirty="0"/>
              <a:t>", []):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run_command</a:t>
            </a:r>
            <a:r>
              <a:rPr lang="en-US" altLang="ko-KR" dirty="0"/>
              <a:t>(f"e4defrag {path}")</a:t>
            </a:r>
          </a:p>
          <a:p>
            <a:endParaRPr lang="en-US" altLang="ko-KR" dirty="0"/>
          </a:p>
          <a:p>
            <a:r>
              <a:rPr lang="en-US" altLang="ko-KR" dirty="0"/>
              <a:t>    </a:t>
            </a:r>
            <a:r>
              <a:rPr lang="en-US" altLang="ko-KR" dirty="0" err="1"/>
              <a:t>inode_cfg</a:t>
            </a:r>
            <a:r>
              <a:rPr lang="en-US" altLang="ko-KR" dirty="0"/>
              <a:t> = </a:t>
            </a:r>
            <a:r>
              <a:rPr lang="en-US" altLang="ko-KR" dirty="0" err="1"/>
              <a:t>disk_config.get</a:t>
            </a:r>
            <a:r>
              <a:rPr lang="en-US" altLang="ko-KR" dirty="0"/>
              <a:t>("</a:t>
            </a:r>
            <a:r>
              <a:rPr lang="en-US" altLang="ko-KR" dirty="0" err="1"/>
              <a:t>inode_cleanup</a:t>
            </a:r>
            <a:r>
              <a:rPr lang="en-US" altLang="ko-KR" dirty="0"/>
              <a:t>", {})</a:t>
            </a:r>
          </a:p>
          <a:p>
            <a:r>
              <a:rPr lang="en-US" altLang="ko-KR" dirty="0"/>
              <a:t>    if </a:t>
            </a:r>
            <a:r>
              <a:rPr lang="en-US" altLang="ko-KR" dirty="0" err="1"/>
              <a:t>inode_cfg.get</a:t>
            </a:r>
            <a:r>
              <a:rPr lang="en-US" altLang="ko-KR" dirty="0"/>
              <a:t>("enable"):</a:t>
            </a:r>
          </a:p>
          <a:p>
            <a:r>
              <a:rPr lang="en-US" altLang="ko-KR" dirty="0"/>
              <a:t>        for path in </a:t>
            </a:r>
            <a:r>
              <a:rPr lang="en-US" altLang="ko-KR" dirty="0" err="1"/>
              <a:t>inode_cfg.get</a:t>
            </a:r>
            <a:r>
              <a:rPr lang="en-US" altLang="ko-KR" dirty="0"/>
              <a:t>("</a:t>
            </a:r>
            <a:r>
              <a:rPr lang="en-US" altLang="ko-KR" dirty="0" err="1"/>
              <a:t>target_paths</a:t>
            </a:r>
            <a:r>
              <a:rPr lang="en-US" altLang="ko-KR" dirty="0"/>
              <a:t>", []):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run_command</a:t>
            </a:r>
            <a:r>
              <a:rPr lang="en-US" altLang="ko-KR" dirty="0"/>
              <a:t>(</a:t>
            </a:r>
            <a:r>
              <a:rPr lang="en-US" altLang="ko-KR" dirty="0" err="1"/>
              <a:t>f"find</a:t>
            </a:r>
            <a:r>
              <a:rPr lang="en-US" altLang="ko-KR" dirty="0"/>
              <a:t> {path} -type f -empty -delete")</a:t>
            </a:r>
          </a:p>
          <a:p>
            <a:r>
              <a:rPr lang="en-US" altLang="ko-KR" dirty="0"/>
              <a:t>            if </a:t>
            </a:r>
            <a:r>
              <a:rPr lang="en-US" altLang="ko-KR" dirty="0" err="1"/>
              <a:t>inode_cfg.get</a:t>
            </a:r>
            <a:r>
              <a:rPr lang="en-US" altLang="ko-KR" dirty="0"/>
              <a:t>("</a:t>
            </a:r>
            <a:r>
              <a:rPr lang="en-US" altLang="ko-KR" dirty="0" err="1"/>
              <a:t>remove_empty_dirs</a:t>
            </a:r>
            <a:r>
              <a:rPr lang="en-US" altLang="ko-KR" dirty="0"/>
              <a:t>"):</a:t>
            </a:r>
          </a:p>
          <a:p>
            <a:r>
              <a:rPr lang="en-US" altLang="ko-KR" dirty="0"/>
              <a:t>                </a:t>
            </a:r>
            <a:r>
              <a:rPr lang="en-US" altLang="ko-KR" dirty="0" err="1"/>
              <a:t>run_command</a:t>
            </a:r>
            <a:r>
              <a:rPr lang="en-US" altLang="ko-KR" dirty="0"/>
              <a:t>(</a:t>
            </a:r>
            <a:r>
              <a:rPr lang="en-US" altLang="ko-KR" dirty="0" err="1"/>
              <a:t>f"find</a:t>
            </a:r>
            <a:r>
              <a:rPr lang="en-US" altLang="ko-KR" dirty="0"/>
              <a:t> {path} -type d -empty -delete")</a:t>
            </a:r>
            <a:endParaRPr lang="ko-KR" altLang="en-US" dirty="0"/>
          </a:p>
        </p:txBody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1D614D4A-6421-CA7D-95B2-43586FFF054F}"/>
              </a:ext>
            </a:extLst>
          </p:cNvPr>
          <p:cNvSpPr txBox="1"/>
          <p:nvPr/>
        </p:nvSpPr>
        <p:spPr>
          <a:xfrm>
            <a:off x="1004119" y="5199903"/>
            <a:ext cx="7250222" cy="11079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dirty="0"/>
              <a:t>주요 명령어</a:t>
            </a:r>
            <a:r>
              <a:rPr lang="en-US" altLang="ko-KR" dirty="0"/>
              <a:t>: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/>
              <a:t>e4defrag {path}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/>
              <a:t>find {path} -type f -empty –delete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/>
              <a:t>find {path} -type d -empty -delete</a:t>
            </a:r>
          </a:p>
        </p:txBody>
      </p:sp>
    </p:spTree>
    <p:extLst>
      <p:ext uri="{BB962C8B-B14F-4D97-AF65-F5344CB8AC3E}">
        <p14:creationId xmlns:p14="http://schemas.microsoft.com/office/powerpoint/2010/main" val="259669353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8D921C-9697-82EE-C30F-2CF6DE6E9B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A3EE6231-504E-75AC-36D3-CFC10A3E893A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DC4F2D6B-3CD2-47B5-19FD-FBA5873F047E}"/>
              </a:ext>
            </a:extLst>
          </p:cNvPr>
          <p:cNvSpPr txBox="1"/>
          <p:nvPr/>
        </p:nvSpPr>
        <p:spPr>
          <a:xfrm>
            <a:off x="1028700" y="971550"/>
            <a:ext cx="6286500" cy="50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Optimizer.py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35431D45-10C3-8AC5-87B3-D1E7B8C72D95}"/>
              </a:ext>
            </a:extLst>
          </p:cNvPr>
          <p:cNvSpPr txBox="1"/>
          <p:nvPr/>
        </p:nvSpPr>
        <p:spPr>
          <a:xfrm>
            <a:off x="1662749" y="1616980"/>
            <a:ext cx="479725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ko-KR" altLang="en-US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메인함수</a:t>
            </a: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</a:t>
            </a:r>
            <a:r>
              <a:rPr lang="en-US" altLang="ko-KR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optimize_system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)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331B7CA1-E269-5C08-3D79-C6F955C9B90D}"/>
              </a:ext>
            </a:extLst>
          </p:cNvPr>
          <p:cNvSpPr txBox="1"/>
          <p:nvPr/>
        </p:nvSpPr>
        <p:spPr>
          <a:xfrm>
            <a:off x="1004119" y="4276164"/>
            <a:ext cx="7250222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b="1" dirty="0"/>
              <a:t>설정 파일 경로</a:t>
            </a:r>
            <a:r>
              <a:rPr lang="en-US" altLang="ko-KR" b="1" dirty="0"/>
              <a:t>: </a:t>
            </a:r>
            <a:r>
              <a:rPr lang="en-US" altLang="ko-KR" dirty="0"/>
              <a:t>config/</a:t>
            </a:r>
            <a:r>
              <a:rPr lang="en-US" altLang="ko-KR" dirty="0" err="1"/>
              <a:t>optimizer_settings.json</a:t>
            </a:r>
            <a:endParaRPr lang="en-US" altLang="ko-KR" dirty="0"/>
          </a:p>
          <a:p>
            <a:r>
              <a:rPr lang="ko-KR" altLang="en-US" b="1" dirty="0"/>
              <a:t>로깅</a:t>
            </a:r>
            <a:r>
              <a:rPr lang="en-US" altLang="ko-KR" dirty="0"/>
              <a:t>: </a:t>
            </a:r>
            <a:r>
              <a:rPr lang="ko-KR" altLang="en-US" dirty="0"/>
              <a:t>실행 성공</a:t>
            </a:r>
            <a:r>
              <a:rPr lang="en-US" altLang="ko-KR" dirty="0"/>
              <a:t>/</a:t>
            </a:r>
            <a:r>
              <a:rPr lang="ko-KR" altLang="en-US" dirty="0"/>
              <a:t>실패 로그 기록</a:t>
            </a:r>
            <a:endParaRPr lang="en-US" altLang="ko-KR" dirty="0"/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A22DB413-D33F-CBAB-FCBF-0F3213337367}"/>
              </a:ext>
            </a:extLst>
          </p:cNvPr>
          <p:cNvSpPr txBox="1"/>
          <p:nvPr/>
        </p:nvSpPr>
        <p:spPr>
          <a:xfrm>
            <a:off x="1004119" y="2408995"/>
            <a:ext cx="6082481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buNone/>
            </a:pPr>
            <a:r>
              <a:rPr lang="ko-KR" altLang="en-US" b="1" dirty="0"/>
              <a:t>순서대로 실행</a:t>
            </a:r>
            <a:r>
              <a:rPr lang="en-US" altLang="ko-KR" dirty="0"/>
              <a:t>:</a:t>
            </a:r>
          </a:p>
          <a:p>
            <a:pPr lvl="1">
              <a:buFont typeface="+mj-lt"/>
              <a:buAutoNum type="arabicPeriod"/>
            </a:pPr>
            <a:r>
              <a:rPr lang="ko-KR" altLang="en-US" dirty="0"/>
              <a:t>디스크 최적화</a:t>
            </a:r>
          </a:p>
          <a:p>
            <a:pPr lvl="1">
              <a:buFont typeface="+mj-lt"/>
              <a:buAutoNum type="arabicPeriod"/>
            </a:pPr>
            <a:r>
              <a:rPr lang="en-US" altLang="ko-KR" dirty="0"/>
              <a:t>CPU → IO → </a:t>
            </a:r>
            <a:r>
              <a:rPr lang="ko-KR" altLang="en-US" dirty="0"/>
              <a:t>메모리</a:t>
            </a:r>
          </a:p>
          <a:p>
            <a:pPr lvl="1">
              <a:buFont typeface="+mj-lt"/>
              <a:buAutoNum type="arabicPeriod"/>
            </a:pPr>
            <a:r>
              <a:rPr lang="ko-KR" altLang="en-US" dirty="0"/>
              <a:t>서비스 중지</a:t>
            </a:r>
          </a:p>
          <a:p>
            <a:pPr lvl="1">
              <a:buFont typeface="+mj-lt"/>
              <a:buAutoNum type="arabicPeriod"/>
            </a:pPr>
            <a:r>
              <a:rPr lang="ko-KR" altLang="en-US" dirty="0"/>
              <a:t>보안 강화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61D0E72-1773-A4D9-786C-D7610464BD57}"/>
              </a:ext>
            </a:extLst>
          </p:cNvPr>
          <p:cNvSpPr txBox="1"/>
          <p:nvPr/>
        </p:nvSpPr>
        <p:spPr>
          <a:xfrm>
            <a:off x="8839200" y="2706503"/>
            <a:ext cx="7582332" cy="424731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/>
              <a:t>def </a:t>
            </a:r>
            <a:r>
              <a:rPr lang="en-US" altLang="ko-KR" dirty="0" err="1"/>
              <a:t>optimize_system</a:t>
            </a:r>
            <a:r>
              <a:rPr lang="en-US" altLang="ko-KR" dirty="0"/>
              <a:t>():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config_path</a:t>
            </a:r>
            <a:r>
              <a:rPr lang="en-US" altLang="ko-KR" dirty="0"/>
              <a:t> = "config/</a:t>
            </a:r>
            <a:r>
              <a:rPr lang="en-US" altLang="ko-KR" dirty="0" err="1"/>
              <a:t>optimizer_settings.json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config = </a:t>
            </a:r>
            <a:r>
              <a:rPr lang="en-US" altLang="ko-KR" dirty="0" err="1"/>
              <a:t>ConfigLoader</a:t>
            </a:r>
            <a:r>
              <a:rPr lang="en-US" altLang="ko-KR" dirty="0"/>
              <a:t>(</a:t>
            </a:r>
            <a:r>
              <a:rPr lang="en-US" altLang="ko-KR" dirty="0" err="1"/>
              <a:t>config_path</a:t>
            </a:r>
            <a:r>
              <a:rPr lang="en-US" altLang="ko-KR" dirty="0"/>
              <a:t>).load()</a:t>
            </a:r>
          </a:p>
          <a:p>
            <a:endParaRPr lang="en-US" altLang="ko-KR" dirty="0"/>
          </a:p>
          <a:p>
            <a:r>
              <a:rPr lang="en-US" altLang="ko-KR" dirty="0"/>
              <a:t>    logger.info("</a:t>
            </a:r>
            <a:r>
              <a:rPr lang="ko-KR" altLang="en-US" dirty="0"/>
              <a:t>시스템 최적화 시작</a:t>
            </a:r>
            <a:r>
              <a:rPr lang="en-US" altLang="ko-KR" dirty="0"/>
              <a:t>")</a:t>
            </a:r>
          </a:p>
          <a:p>
            <a:endParaRPr lang="en-US" altLang="ko-KR" dirty="0"/>
          </a:p>
          <a:p>
            <a:r>
              <a:rPr lang="en-US" altLang="ko-KR" dirty="0"/>
              <a:t>    </a:t>
            </a:r>
            <a:r>
              <a:rPr lang="en-US" altLang="ko-KR" dirty="0" err="1"/>
              <a:t>optimize_cpu</a:t>
            </a:r>
            <a:r>
              <a:rPr lang="en-US" altLang="ko-KR" dirty="0"/>
              <a:t>(config["</a:t>
            </a:r>
            <a:r>
              <a:rPr lang="en-US" altLang="ko-KR" dirty="0" err="1"/>
              <a:t>performance_optimization</a:t>
            </a:r>
            <a:r>
              <a:rPr lang="en-US" altLang="ko-KR" dirty="0"/>
              <a:t>"]["</a:t>
            </a:r>
            <a:r>
              <a:rPr lang="en-US" altLang="ko-KR" dirty="0" err="1"/>
              <a:t>cpu</a:t>
            </a:r>
            <a:r>
              <a:rPr lang="en-US" altLang="ko-KR" dirty="0"/>
              <a:t>"])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optimize_io</a:t>
            </a:r>
            <a:r>
              <a:rPr lang="en-US" altLang="ko-KR" dirty="0"/>
              <a:t>(config["</a:t>
            </a:r>
            <a:r>
              <a:rPr lang="en-US" altLang="ko-KR" dirty="0" err="1"/>
              <a:t>performance_optimization</a:t>
            </a:r>
            <a:r>
              <a:rPr lang="en-US" altLang="ko-KR" dirty="0"/>
              <a:t>"]["io"])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optimize_memory</a:t>
            </a:r>
            <a:r>
              <a:rPr lang="en-US" altLang="ko-KR" dirty="0"/>
              <a:t>(config["</a:t>
            </a:r>
            <a:r>
              <a:rPr lang="en-US" altLang="ko-KR" dirty="0" err="1"/>
              <a:t>memory_optimization</a:t>
            </a:r>
            <a:r>
              <a:rPr lang="en-US" altLang="ko-KR" dirty="0"/>
              <a:t>"])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optimize_services</a:t>
            </a:r>
            <a:r>
              <a:rPr lang="en-US" altLang="ko-KR" dirty="0"/>
              <a:t>(config["</a:t>
            </a:r>
            <a:r>
              <a:rPr lang="en-US" altLang="ko-KR" dirty="0" err="1"/>
              <a:t>service_management</a:t>
            </a:r>
            <a:r>
              <a:rPr lang="en-US" altLang="ko-KR" dirty="0"/>
              <a:t>"])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harden_security</a:t>
            </a:r>
            <a:r>
              <a:rPr lang="en-US" altLang="ko-KR" dirty="0"/>
              <a:t>(config["</a:t>
            </a:r>
            <a:r>
              <a:rPr lang="en-US" altLang="ko-KR" dirty="0" err="1"/>
              <a:t>security_hardening</a:t>
            </a:r>
            <a:r>
              <a:rPr lang="en-US" altLang="ko-KR" dirty="0"/>
              <a:t>"])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optimize_disk</a:t>
            </a:r>
            <a:r>
              <a:rPr lang="en-US" altLang="ko-KR" dirty="0"/>
              <a:t>(config["</a:t>
            </a:r>
            <a:r>
              <a:rPr lang="en-US" altLang="ko-KR" dirty="0" err="1"/>
              <a:t>disk_optimization</a:t>
            </a:r>
            <a:r>
              <a:rPr lang="en-US" altLang="ko-KR" dirty="0"/>
              <a:t>"])</a:t>
            </a:r>
          </a:p>
          <a:p>
            <a:endParaRPr lang="en-US" altLang="ko-KR" dirty="0"/>
          </a:p>
          <a:p>
            <a:r>
              <a:rPr lang="en-US" altLang="ko-KR" dirty="0"/>
              <a:t>    logger.info("</a:t>
            </a:r>
            <a:r>
              <a:rPr lang="ko-KR" altLang="en-US" dirty="0"/>
              <a:t>시스템 최적화 완료</a:t>
            </a:r>
            <a:r>
              <a:rPr lang="en-US" altLang="ko-KR" dirty="0"/>
              <a:t>")</a:t>
            </a:r>
          </a:p>
          <a:p>
            <a:r>
              <a:rPr lang="en-US" altLang="ko-KR" dirty="0"/>
              <a:t>    return "</a:t>
            </a:r>
            <a:r>
              <a:rPr lang="ko-KR" altLang="en-US" dirty="0"/>
              <a:t>최적화 완료</a:t>
            </a:r>
            <a:r>
              <a:rPr lang="en-US" altLang="ko-KR" dirty="0"/>
              <a:t>"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895664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7683B8-E33B-1D4E-0964-63F684C8FB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C1FDA23C-1545-624B-A039-8EC4E37F4645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A47E683B-5596-A84C-C380-4B048BAE818E}"/>
              </a:ext>
            </a:extLst>
          </p:cNvPr>
          <p:cNvGrpSpPr/>
          <p:nvPr/>
        </p:nvGrpSpPr>
        <p:grpSpPr>
          <a:xfrm>
            <a:off x="1028700" y="2839088"/>
            <a:ext cx="7910835" cy="6419212"/>
            <a:chOff x="0" y="0"/>
            <a:chExt cx="1225595" cy="994504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A8262F3D-CC98-95B8-8573-707483E60438}"/>
                </a:ext>
              </a:extLst>
            </p:cNvPr>
            <p:cNvSpPr/>
            <p:nvPr/>
          </p:nvSpPr>
          <p:spPr>
            <a:xfrm flipH="1">
              <a:off x="0" y="0"/>
              <a:ext cx="1225595" cy="994504"/>
            </a:xfrm>
            <a:custGeom>
              <a:avLst/>
              <a:gdLst/>
              <a:ahLst/>
              <a:cxnLst/>
              <a:rect l="l" t="t" r="r" b="b"/>
              <a:pathLst>
                <a:path w="1225595" h="994504">
                  <a:moveTo>
                    <a:pt x="1225595" y="0"/>
                  </a:moveTo>
                  <a:lnTo>
                    <a:pt x="0" y="0"/>
                  </a:lnTo>
                  <a:lnTo>
                    <a:pt x="0" y="994504"/>
                  </a:lnTo>
                  <a:lnTo>
                    <a:pt x="1225595" y="994504"/>
                  </a:lnTo>
                  <a:close/>
                </a:path>
              </a:pathLst>
            </a:custGeom>
            <a:blipFill>
              <a:blip r:embed="rId4"/>
              <a:stretch>
                <a:fillRect t="-32157" b="-32157"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5" name="TextBox 5">
            <a:extLst>
              <a:ext uri="{FF2B5EF4-FFF2-40B4-BE49-F238E27FC236}">
                <a16:creationId xmlns:a16="http://schemas.microsoft.com/office/drawing/2014/main" id="{B47A1F9F-5025-2E97-5EFB-DE57E0B7BEFC}"/>
              </a:ext>
            </a:extLst>
          </p:cNvPr>
          <p:cNvSpPr txBox="1"/>
          <p:nvPr/>
        </p:nvSpPr>
        <p:spPr>
          <a:xfrm>
            <a:off x="9780910" y="7922289"/>
            <a:ext cx="6602090" cy="6209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altLang="ko-KR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    </a:t>
            </a:r>
            <a:r>
              <a:rPr lang="ko-KR" altLang="en-US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시스템 서비스 정상 작동 여부 확인 </a:t>
            </a:r>
            <a:r>
              <a:rPr lang="en-US" altLang="ko-KR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(</a:t>
            </a:r>
            <a:r>
              <a:rPr lang="en-US" altLang="ko-KR" sz="1800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systemctl</a:t>
            </a:r>
            <a:r>
              <a:rPr lang="en-US" altLang="ko-KR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, </a:t>
            </a:r>
            <a:r>
              <a:rPr lang="en-US" altLang="ko-KR" sz="1800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journalctl</a:t>
            </a:r>
            <a:r>
              <a:rPr lang="en-US" altLang="ko-KR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)</a:t>
            </a:r>
          </a:p>
          <a:p>
            <a:pPr algn="l">
              <a:lnSpc>
                <a:spcPts val="2520"/>
              </a:lnSpc>
            </a:pP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    </a:t>
            </a:r>
            <a:r>
              <a:rPr lang="ko-KR" altLang="en-US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네트워크 연결 및 포트 정상 동작 확인</a:t>
            </a:r>
            <a:endParaRPr lang="en-US" sz="18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8B05DE8E-92D3-A5F4-B632-2FAC4FC65483}"/>
              </a:ext>
            </a:extLst>
          </p:cNvPr>
          <p:cNvSpPr txBox="1"/>
          <p:nvPr/>
        </p:nvSpPr>
        <p:spPr>
          <a:xfrm>
            <a:off x="1028700" y="971550"/>
            <a:ext cx="3498279" cy="4931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기능 정의 </a:t>
            </a:r>
            <a:r>
              <a:rPr lang="en-US" altLang="ko-KR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2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D1F63E9A-B9FB-4530-F2A1-FA4BF49BD802}"/>
              </a:ext>
            </a:extLst>
          </p:cNvPr>
          <p:cNvSpPr txBox="1"/>
          <p:nvPr/>
        </p:nvSpPr>
        <p:spPr>
          <a:xfrm>
            <a:off x="1662749" y="1616980"/>
            <a:ext cx="4813325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복원 로직 설계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C91C30E3-ED66-B388-729E-C20C6F0CEF51}"/>
              </a:ext>
            </a:extLst>
          </p:cNvPr>
          <p:cNvSpPr txBox="1"/>
          <p:nvPr/>
        </p:nvSpPr>
        <p:spPr>
          <a:xfrm>
            <a:off x="9780910" y="3577047"/>
            <a:ext cx="3827711" cy="941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altLang="ko-KR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    </a:t>
            </a:r>
            <a:r>
              <a:rPr lang="en-US" altLang="ko-KR" sz="1800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rsync</a:t>
            </a:r>
            <a:r>
              <a:rPr lang="en-US" altLang="ko-KR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→ </a:t>
            </a:r>
            <a:r>
              <a:rPr lang="ko-KR" altLang="en-US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데이터 동기화</a:t>
            </a:r>
            <a:endParaRPr lang="en-US" altLang="ko-KR" sz="18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285750" indent="-285750" algn="l">
              <a:lnSpc>
                <a:spcPts val="2520"/>
              </a:lnSpc>
              <a:buFontTx/>
              <a:buChar char="-"/>
            </a:pPr>
            <a:r>
              <a:rPr lang="en-US" altLang="ko-KR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tar → </a:t>
            </a:r>
            <a:r>
              <a:rPr lang="ko-KR" altLang="en-US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중요 설정 파일 </a:t>
            </a:r>
            <a:r>
              <a:rPr lang="ko-KR" altLang="en-US" sz="1800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아카이빙</a:t>
            </a:r>
            <a:endParaRPr lang="en-US" altLang="ko-KR" sz="18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285750" indent="-285750" algn="l">
              <a:lnSpc>
                <a:spcPts val="2520"/>
              </a:lnSpc>
              <a:buFontTx/>
              <a:buChar char="-"/>
            </a:pPr>
            <a:r>
              <a:rPr lang="en-US" altLang="ko-KR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dd → </a:t>
            </a:r>
            <a:r>
              <a:rPr lang="ko-KR" altLang="en-US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디스크 이미지 생성</a:t>
            </a:r>
            <a:endParaRPr lang="en-US" sz="18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7752B03A-A09B-EAD4-3124-A5C313902E17}"/>
              </a:ext>
            </a:extLst>
          </p:cNvPr>
          <p:cNvSpPr txBox="1"/>
          <p:nvPr/>
        </p:nvSpPr>
        <p:spPr>
          <a:xfrm>
            <a:off x="9780910" y="3073374"/>
            <a:ext cx="905321" cy="3003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백업 로직</a:t>
            </a:r>
            <a:endParaRPr lang="en-US" sz="18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36F4F536-EA76-EDA7-69AA-027ADE05C878}"/>
              </a:ext>
            </a:extLst>
          </p:cNvPr>
          <p:cNvSpPr txBox="1"/>
          <p:nvPr/>
        </p:nvSpPr>
        <p:spPr>
          <a:xfrm>
            <a:off x="9780910" y="5749668"/>
            <a:ext cx="4561954" cy="6209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altLang="ko-KR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    </a:t>
            </a:r>
            <a:r>
              <a:rPr lang="ko-KR" altLang="en-US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전체 복원</a:t>
            </a:r>
            <a:r>
              <a:rPr lang="en-US" altLang="ko-KR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: </a:t>
            </a:r>
            <a:r>
              <a:rPr lang="ko-KR" altLang="en-US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디스크 이미지 복구 후 설정 복원</a:t>
            </a:r>
            <a:endParaRPr lang="en-US" altLang="ko-KR" sz="18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algn="l">
              <a:lnSpc>
                <a:spcPts val="2520"/>
              </a:lnSpc>
            </a:pPr>
            <a:r>
              <a:rPr lang="en-US" altLang="ko-KR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    </a:t>
            </a:r>
            <a:r>
              <a:rPr lang="ko-KR" altLang="en-US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부분 복원</a:t>
            </a:r>
            <a:r>
              <a:rPr lang="en-US" altLang="ko-KR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: </a:t>
            </a:r>
            <a:r>
              <a:rPr lang="ko-KR" altLang="en-US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사용자 선택 파일만 복구</a:t>
            </a:r>
            <a:endParaRPr lang="en-US" sz="18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CD1155BF-3EE7-F9B7-1289-619AD0291785}"/>
              </a:ext>
            </a:extLst>
          </p:cNvPr>
          <p:cNvSpPr txBox="1"/>
          <p:nvPr/>
        </p:nvSpPr>
        <p:spPr>
          <a:xfrm>
            <a:off x="9780910" y="5245994"/>
            <a:ext cx="1164410" cy="3003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sz="18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복원 로직</a:t>
            </a:r>
            <a:endParaRPr lang="en-US" sz="18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3CC3B297-D16E-BC3E-D2C7-FBB92D13FDAB}"/>
              </a:ext>
            </a:extLst>
          </p:cNvPr>
          <p:cNvSpPr txBox="1"/>
          <p:nvPr/>
        </p:nvSpPr>
        <p:spPr>
          <a:xfrm>
            <a:off x="9780910" y="7418615"/>
            <a:ext cx="3477890" cy="3003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복원 후 점검</a:t>
            </a:r>
            <a:endParaRPr lang="en-US" sz="18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</p:spTree>
    <p:extLst>
      <p:ext uri="{BB962C8B-B14F-4D97-AF65-F5344CB8AC3E}">
        <p14:creationId xmlns:p14="http://schemas.microsoft.com/office/powerpoint/2010/main" val="344211858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CE94CB-728E-95C6-B7D4-C0110B926D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BA145267-4763-FDDC-5FC3-96245303BB4B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56155876-2F07-8226-3F34-A8CDAD01EF0E}"/>
              </a:ext>
            </a:extLst>
          </p:cNvPr>
          <p:cNvSpPr txBox="1"/>
          <p:nvPr/>
        </p:nvSpPr>
        <p:spPr>
          <a:xfrm>
            <a:off x="1028700" y="971550"/>
            <a:ext cx="78867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Test_o</a:t>
            </a:r>
            <a:r>
              <a:rPr 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ptimizer.py(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슬라이스에 전체코드</a:t>
            </a:r>
            <a:r>
              <a:rPr lang="en-US" altLang="ko-KR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)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92D76786-E79F-25AC-E140-FE0AA1A45761}"/>
              </a:ext>
            </a:extLst>
          </p:cNvPr>
          <p:cNvSpPr txBox="1"/>
          <p:nvPr/>
        </p:nvSpPr>
        <p:spPr>
          <a:xfrm>
            <a:off x="1662749" y="1616980"/>
            <a:ext cx="479725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Optimizer.py </a:t>
            </a: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테스트용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4FD57E90-3A22-DA6E-A4DB-82DA39FD88C4}"/>
              </a:ext>
            </a:extLst>
          </p:cNvPr>
          <p:cNvSpPr txBox="1"/>
          <p:nvPr/>
        </p:nvSpPr>
        <p:spPr>
          <a:xfrm>
            <a:off x="1028700" y="3578304"/>
            <a:ext cx="7250222" cy="16619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b="1" dirty="0"/>
              <a:t>주요 설정</a:t>
            </a:r>
            <a:r>
              <a:rPr lang="en-US" altLang="ko-KR" b="1" dirty="0"/>
              <a:t>: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/>
              <a:t>@patch("src.optimizer.run_command"): </a:t>
            </a:r>
            <a:r>
              <a:rPr lang="ko-KR" altLang="en-US" dirty="0"/>
              <a:t>실제 명령어 실행 대신 </a:t>
            </a:r>
            <a:r>
              <a:rPr lang="en-US" altLang="ko-KR" dirty="0" err="1"/>
              <a:t>run_command</a:t>
            </a:r>
            <a:r>
              <a:rPr lang="en-US" altLang="ko-KR" dirty="0"/>
              <a:t> </a:t>
            </a:r>
            <a:r>
              <a:rPr lang="ko-KR" altLang="en-US" dirty="0"/>
              <a:t>함수를 가짜</a:t>
            </a:r>
            <a:r>
              <a:rPr lang="en-US" altLang="ko-KR" dirty="0"/>
              <a:t>(mock)</a:t>
            </a:r>
            <a:r>
              <a:rPr lang="ko-KR" altLang="en-US" dirty="0"/>
              <a:t>로 대체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 err="1"/>
              <a:t>mock_run.assert_any_call</a:t>
            </a:r>
            <a:r>
              <a:rPr lang="en-US" altLang="ko-KR" dirty="0"/>
              <a:t>(...): </a:t>
            </a:r>
            <a:r>
              <a:rPr lang="ko-KR" altLang="en-US" dirty="0"/>
              <a:t>특정 명령어가 실제로 호출되었는지 확인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 err="1"/>
              <a:t>self.assertEqual</a:t>
            </a:r>
            <a:r>
              <a:rPr lang="en-US" altLang="ko-KR" dirty="0"/>
              <a:t>(</a:t>
            </a:r>
            <a:r>
              <a:rPr lang="en-US" altLang="ko-KR" dirty="0" err="1"/>
              <a:t>mock_run.call_count</a:t>
            </a:r>
            <a:r>
              <a:rPr lang="en-US" altLang="ko-KR" dirty="0"/>
              <a:t>, n): </a:t>
            </a:r>
            <a:r>
              <a:rPr lang="ko-KR" altLang="en-US" dirty="0"/>
              <a:t>호출된 명령어 수가 기대한 횟수와 일치하는지 확인</a:t>
            </a:r>
            <a:endParaRPr lang="en-US" altLang="ko-KR" dirty="0"/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C0B40EC4-D847-61B7-31BF-FB480B59AE25}"/>
              </a:ext>
            </a:extLst>
          </p:cNvPr>
          <p:cNvSpPr txBox="1"/>
          <p:nvPr/>
        </p:nvSpPr>
        <p:spPr>
          <a:xfrm>
            <a:off x="997223" y="2717423"/>
            <a:ext cx="6082481" cy="6189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b="1" dirty="0"/>
              <a:t>기능</a:t>
            </a:r>
            <a:r>
              <a:rPr lang="en-US" altLang="ko-KR" dirty="0"/>
              <a:t>: optimizer.py</a:t>
            </a:r>
            <a:r>
              <a:rPr lang="ko-KR" altLang="en-US" dirty="0"/>
              <a:t>에 있는 최적화 함수들이 올바른 작동을 하는지 </a:t>
            </a:r>
            <a:r>
              <a:rPr lang="en-US" altLang="ko-KR" dirty="0"/>
              <a:t>mock</a:t>
            </a:r>
            <a:r>
              <a:rPr lang="ko-KR" altLang="en-US" dirty="0"/>
              <a:t>을 이용해 검증하는 단위테스트</a:t>
            </a:r>
            <a:endParaRPr lang="en-US" sz="18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9" name="TextBox 7">
            <a:extLst>
              <a:ext uri="{FF2B5EF4-FFF2-40B4-BE49-F238E27FC236}">
                <a16:creationId xmlns:a16="http://schemas.microsoft.com/office/drawing/2014/main" id="{5146ACCF-BC19-3432-0CA5-5C65E8BD7970}"/>
              </a:ext>
            </a:extLst>
          </p:cNvPr>
          <p:cNvSpPr txBox="1"/>
          <p:nvPr/>
        </p:nvSpPr>
        <p:spPr>
          <a:xfrm>
            <a:off x="997222" y="5753100"/>
            <a:ext cx="8680178" cy="16619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dirty="0"/>
              <a:t>python3 -m </a:t>
            </a:r>
            <a:r>
              <a:rPr lang="en-US" altLang="ko-KR" dirty="0" err="1"/>
              <a:t>unittest</a:t>
            </a:r>
            <a:r>
              <a:rPr lang="en-US" altLang="ko-KR" dirty="0"/>
              <a:t> tests/test_optimizer.py </a:t>
            </a:r>
            <a:r>
              <a:rPr lang="ko-KR" altLang="en-US" dirty="0"/>
              <a:t>를 이용해 함수실행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6</a:t>
            </a:r>
            <a:r>
              <a:rPr lang="ko-KR" altLang="en-US" dirty="0"/>
              <a:t>개의 테스트 함수가 실행되었으며 </a:t>
            </a:r>
            <a:endParaRPr lang="en-US" altLang="ko-KR" dirty="0"/>
          </a:p>
          <a:p>
            <a:r>
              <a:rPr lang="ko-KR" altLang="en-US" dirty="0"/>
              <a:t>테스트가 모두 정상적으로 통과되었음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#-m </a:t>
            </a:r>
            <a:r>
              <a:rPr lang="en-US" altLang="ko-KR" dirty="0" err="1"/>
              <a:t>unittest</a:t>
            </a:r>
            <a:r>
              <a:rPr lang="en-US" altLang="ko-KR" dirty="0"/>
              <a:t> : </a:t>
            </a:r>
            <a:r>
              <a:rPr lang="en-US" altLang="ko-KR" dirty="0" err="1"/>
              <a:t>unittest</a:t>
            </a:r>
            <a:r>
              <a:rPr lang="en-US" altLang="ko-KR" dirty="0"/>
              <a:t> </a:t>
            </a:r>
            <a:r>
              <a:rPr lang="ko-KR" altLang="en-US" dirty="0"/>
              <a:t>모듈을 직접 실행하라는 의미</a:t>
            </a:r>
            <a:r>
              <a:rPr lang="en-US" altLang="ko-KR" dirty="0"/>
              <a:t>(</a:t>
            </a:r>
            <a:r>
              <a:rPr lang="ko-KR" altLang="en-US" dirty="0"/>
              <a:t>파이썬 표준 테스트 프레임워크</a:t>
            </a:r>
            <a:r>
              <a:rPr lang="en-US" altLang="ko-KR" dirty="0"/>
              <a:t>)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B20A4DF-0F01-B1D2-3360-FDD588A962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0" y="3827015"/>
            <a:ext cx="6992326" cy="1371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10671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F23CFF-3C5C-3293-AFFE-B532E8660F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">
            <a:extLst>
              <a:ext uri="{FF2B5EF4-FFF2-40B4-BE49-F238E27FC236}">
                <a16:creationId xmlns:a16="http://schemas.microsoft.com/office/drawing/2014/main" id="{78806285-7060-2CA6-0440-5FE4E62EF246}"/>
              </a:ext>
            </a:extLst>
          </p:cNvPr>
          <p:cNvSpPr txBox="1"/>
          <p:nvPr/>
        </p:nvSpPr>
        <p:spPr>
          <a:xfrm>
            <a:off x="1028700" y="971550"/>
            <a:ext cx="3669209" cy="4931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개발 진행 상황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41720F02-1B83-47F8-919A-007960A86F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1102517"/>
              </p:ext>
            </p:extLst>
          </p:nvPr>
        </p:nvGraphicFramePr>
        <p:xfrm>
          <a:off x="2286000" y="2171700"/>
          <a:ext cx="13853337" cy="630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99192">
                  <a:extLst>
                    <a:ext uri="{9D8B030D-6E8A-4147-A177-3AD203B41FA5}">
                      <a16:colId xmlns:a16="http://schemas.microsoft.com/office/drawing/2014/main" val="3631643003"/>
                    </a:ext>
                  </a:extLst>
                </a:gridCol>
                <a:gridCol w="7868145">
                  <a:extLst>
                    <a:ext uri="{9D8B030D-6E8A-4147-A177-3AD203B41FA5}">
                      <a16:colId xmlns:a16="http://schemas.microsoft.com/office/drawing/2014/main" val="3231447454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17963101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개발 순서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개발 내용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개발 상태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2853615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단계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환경 설정 및 기본 구조 구성</a:t>
                      </a:r>
                    </a:p>
                  </a:txBody>
                  <a:tcPr anchor="ctr"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.</a:t>
                      </a:r>
                      <a:r>
                        <a:rPr lang="en-US" altLang="ko-KR" dirty="0" err="1"/>
                        <a:t>venv</a:t>
                      </a:r>
                      <a:r>
                        <a:rPr lang="en-US" altLang="ko-KR" dirty="0"/>
                        <a:t>/  </a:t>
                      </a:r>
                      <a:r>
                        <a:rPr lang="ko-KR" altLang="en-US" dirty="0"/>
                        <a:t>가상환경 설치</a:t>
                      </a:r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완료</a:t>
                      </a:r>
                      <a:endParaRPr lang="en-US" altLang="ko-KR" dirty="0"/>
                    </a:p>
                  </a:txBody>
                  <a:tcP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770195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패키지 추가 </a:t>
                      </a:r>
                      <a:r>
                        <a:rPr lang="en-US" altLang="ko-KR" dirty="0"/>
                        <a:t>(click, </a:t>
                      </a:r>
                      <a:r>
                        <a:rPr lang="en-US" altLang="ko-KR" dirty="0" err="1"/>
                        <a:t>jsonschema</a:t>
                      </a:r>
                      <a:r>
                        <a:rPr lang="en-US" altLang="ko-KR" dirty="0"/>
                        <a:t>, </a:t>
                      </a:r>
                      <a:r>
                        <a:rPr lang="en-US" altLang="ko-KR" dirty="0" err="1"/>
                        <a:t>psutil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완료</a:t>
                      </a:r>
                    </a:p>
                  </a:txBody>
                  <a:tcP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1194266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2</a:t>
                      </a:r>
                      <a:r>
                        <a:rPr lang="ko-KR" altLang="en-US" dirty="0"/>
                        <a:t>단계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설정 관리 기능 개발</a:t>
                      </a:r>
                    </a:p>
                  </a:txBody>
                  <a:tcPr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err="1"/>
                        <a:t>settings.json</a:t>
                      </a:r>
                      <a:r>
                        <a:rPr lang="ko-KR" altLang="en-US" dirty="0"/>
                        <a:t> → 기본 </a:t>
                      </a:r>
                      <a:r>
                        <a:rPr lang="ko-KR" altLang="en-US" dirty="0" err="1"/>
                        <a:t>설정값</a:t>
                      </a:r>
                      <a:r>
                        <a:rPr lang="ko-KR" altLang="en-US" dirty="0"/>
                        <a:t> 정의 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예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방화벽 규칙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로그 설정 등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완료</a:t>
                      </a:r>
                    </a:p>
                  </a:txBody>
                  <a:tcP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489396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config.py</a:t>
                      </a:r>
                      <a:r>
                        <a:rPr lang="ko-KR" altLang="en-US" dirty="0"/>
                        <a:t> → 설정 로드 및 </a:t>
                      </a:r>
                      <a:r>
                        <a:rPr lang="en-US" altLang="ko-KR" dirty="0" err="1"/>
                        <a:t>jsonschema</a:t>
                      </a:r>
                      <a:r>
                        <a:rPr lang="ko-KR" altLang="en-US" dirty="0"/>
                        <a:t>를 활용한 유효성 검사 기능 구현</a:t>
                      </a:r>
                    </a:p>
                  </a:txBody>
                  <a:tcP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완료</a:t>
                      </a:r>
                    </a:p>
                  </a:txBody>
                  <a:tcP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939903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test_config.py</a:t>
                      </a:r>
                      <a:r>
                        <a:rPr lang="en-US" altLang="ko-KR" dirty="0"/>
                        <a:t> → config.py </a:t>
                      </a:r>
                      <a:r>
                        <a:rPr lang="ko-KR" altLang="en-US" dirty="0"/>
                        <a:t>기능 검증</a:t>
                      </a:r>
                    </a:p>
                  </a:txBody>
                  <a:tcP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완료</a:t>
                      </a:r>
                    </a:p>
                  </a:txBody>
                  <a:tcP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8616861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3</a:t>
                      </a:r>
                      <a:r>
                        <a:rPr lang="ko-KR" altLang="en-US" dirty="0"/>
                        <a:t>단계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최적화 기능 개발</a:t>
                      </a:r>
                    </a:p>
                  </a:txBody>
                  <a:tcPr anchor="ctr"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optimizer.py</a:t>
                      </a:r>
                      <a:r>
                        <a:rPr lang="ko-KR" altLang="en-US" dirty="0"/>
                        <a:t> → 최적화 기능 구현</a:t>
                      </a:r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완료</a:t>
                      </a:r>
                    </a:p>
                  </a:txBody>
                  <a:tcP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803576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test_optimizer.py</a:t>
                      </a:r>
                      <a:r>
                        <a:rPr lang="ko-KR" altLang="en-US" dirty="0"/>
                        <a:t> → 최적화 로직 테스트</a:t>
                      </a:r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완료</a:t>
                      </a:r>
                    </a:p>
                  </a:txBody>
                  <a:tcP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0076427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4</a:t>
                      </a:r>
                      <a:r>
                        <a:rPr lang="ko-KR" altLang="en-US" dirty="0"/>
                        <a:t>단계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복원 기능 개발</a:t>
                      </a:r>
                    </a:p>
                  </a:txBody>
                  <a:tcPr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restore.py</a:t>
                      </a:r>
                      <a:r>
                        <a:rPr lang="ko-KR" altLang="en-US" dirty="0"/>
                        <a:t> → 복원 기능 구현</a:t>
                      </a:r>
                    </a:p>
                  </a:txBody>
                  <a:tcP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59302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test_restore.py</a:t>
                      </a:r>
                      <a:r>
                        <a:rPr lang="en-US" altLang="ko-KR" dirty="0"/>
                        <a:t> → </a:t>
                      </a:r>
                      <a:r>
                        <a:rPr lang="ko-KR" altLang="en-US" dirty="0"/>
                        <a:t>복원 로직 테스트</a:t>
                      </a:r>
                    </a:p>
                  </a:txBody>
                  <a:tcP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2560568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5</a:t>
                      </a:r>
                      <a:r>
                        <a:rPr lang="ko-KR" altLang="en-US" dirty="0"/>
                        <a:t>단계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명령어 인터페이스 개발</a:t>
                      </a:r>
                    </a:p>
                  </a:txBody>
                  <a:tcPr anchor="ctr"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main.py</a:t>
                      </a:r>
                      <a:r>
                        <a:rPr lang="ko-KR" altLang="en-US" dirty="0"/>
                        <a:t> → </a:t>
                      </a:r>
                      <a:r>
                        <a:rPr lang="en-US" altLang="ko-KR" dirty="0"/>
                        <a:t>click</a:t>
                      </a:r>
                      <a:r>
                        <a:rPr lang="ko-KR" altLang="en-US" dirty="0"/>
                        <a:t>을 사용한 명령어 인터페이스 추가</a:t>
                      </a:r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17636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python main.py optimize → </a:t>
                      </a:r>
                      <a:r>
                        <a:rPr lang="ko-KR" altLang="en-US" dirty="0"/>
                        <a:t>최적화 실행</a:t>
                      </a:r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7644596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6</a:t>
                      </a:r>
                      <a:r>
                        <a:rPr lang="ko-KR" altLang="en-US" dirty="0"/>
                        <a:t>단계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로깅 기능 추가</a:t>
                      </a:r>
                    </a:p>
                  </a:txBody>
                  <a:tcPr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python main.py restore → </a:t>
                      </a:r>
                      <a:r>
                        <a:rPr lang="ko-KR" altLang="en-US" dirty="0"/>
                        <a:t>복원 실행</a:t>
                      </a:r>
                    </a:p>
                  </a:txBody>
                  <a:tcP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638077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logger.py</a:t>
                      </a:r>
                      <a:r>
                        <a:rPr lang="ko-KR" altLang="en-US" dirty="0"/>
                        <a:t> → 로그 관리 기능 추가 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정보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경고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오류 등 구분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247772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모든 기능에서 </a:t>
                      </a:r>
                      <a:r>
                        <a:rPr lang="en-US" altLang="ko-KR" dirty="0"/>
                        <a:t>logger</a:t>
                      </a:r>
                      <a:r>
                        <a:rPr lang="ko-KR" altLang="en-US" dirty="0"/>
                        <a:t>를 활용하도록 코드 수정</a:t>
                      </a:r>
                    </a:p>
                  </a:txBody>
                  <a:tcP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1980009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7</a:t>
                      </a:r>
                      <a:r>
                        <a:rPr lang="ko-KR" altLang="en-US" dirty="0"/>
                        <a:t>단계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통합 테스트 및 문서화</a:t>
                      </a:r>
                    </a:p>
                  </a:txBody>
                  <a:tcPr anchor="ctr"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통합 테스트 진행</a:t>
                      </a:r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796048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README.md</a:t>
                      </a:r>
                      <a:r>
                        <a:rPr lang="ko-KR" altLang="en-US" dirty="0"/>
                        <a:t> 업데이트 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사용 방법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실행 예시 추가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18472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0564583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A0F87E-2090-3783-DCBC-A9398FE4F6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04C16DD7-18A6-234A-515C-2BE82F7020AD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76D3A53B-EEC8-4CCD-7670-12200CE335DB}"/>
              </a:ext>
            </a:extLst>
          </p:cNvPr>
          <p:cNvSpPr txBox="1"/>
          <p:nvPr/>
        </p:nvSpPr>
        <p:spPr>
          <a:xfrm>
            <a:off x="1028700" y="971550"/>
            <a:ext cx="6286500" cy="50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최적화 확인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C7B57678-B7E7-2B90-1540-A32346182FC3}"/>
              </a:ext>
            </a:extLst>
          </p:cNvPr>
          <p:cNvSpPr txBox="1"/>
          <p:nvPr/>
        </p:nvSpPr>
        <p:spPr>
          <a:xfrm>
            <a:off x="1662749" y="1616980"/>
            <a:ext cx="479725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Vmware</a:t>
            </a: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에서의 최적화 구현 시 예상결과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71A38BD3-3C77-3F23-3C74-E4E48A3796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6355556"/>
              </p:ext>
            </p:extLst>
          </p:nvPr>
        </p:nvGraphicFramePr>
        <p:xfrm>
          <a:off x="1013952" y="2781300"/>
          <a:ext cx="15736247" cy="5222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30732">
                  <a:extLst>
                    <a:ext uri="{9D8B030D-6E8A-4147-A177-3AD203B41FA5}">
                      <a16:colId xmlns:a16="http://schemas.microsoft.com/office/drawing/2014/main" val="4110754797"/>
                    </a:ext>
                  </a:extLst>
                </a:gridCol>
                <a:gridCol w="1941384">
                  <a:extLst>
                    <a:ext uri="{9D8B030D-6E8A-4147-A177-3AD203B41FA5}">
                      <a16:colId xmlns:a16="http://schemas.microsoft.com/office/drawing/2014/main" val="4036298742"/>
                    </a:ext>
                  </a:extLst>
                </a:gridCol>
                <a:gridCol w="2215896">
                  <a:extLst>
                    <a:ext uri="{9D8B030D-6E8A-4147-A177-3AD203B41FA5}">
                      <a16:colId xmlns:a16="http://schemas.microsoft.com/office/drawing/2014/main" val="2957597673"/>
                    </a:ext>
                  </a:extLst>
                </a:gridCol>
                <a:gridCol w="9048235">
                  <a:extLst>
                    <a:ext uri="{9D8B030D-6E8A-4147-A177-3AD203B41FA5}">
                      <a16:colId xmlns:a16="http://schemas.microsoft.com/office/drawing/2014/main" val="18722263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기능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구현 상태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Vmware</a:t>
                      </a:r>
                      <a:r>
                        <a:rPr lang="ko-KR" altLang="en-US" dirty="0"/>
                        <a:t>의 동작여부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이유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2348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ko-KR" b="1" dirty="0"/>
                        <a:t>CPU </a:t>
                      </a:r>
                      <a:r>
                        <a:rPr lang="ko-KR" altLang="en-US" b="1" dirty="0"/>
                        <a:t>최적화 </a:t>
                      </a:r>
                      <a:endParaRPr lang="en-US" altLang="ko-KR" b="1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1" dirty="0"/>
                        <a:t>(</a:t>
                      </a:r>
                      <a:r>
                        <a:rPr lang="en-US" altLang="ko-KR" b="1" dirty="0" err="1"/>
                        <a:t>optimize_cpu</a:t>
                      </a:r>
                      <a:r>
                        <a:rPr lang="en-US" altLang="ko-KR" b="1" dirty="0"/>
                        <a:t>)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구현 완료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X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dirty="0"/>
                        <a:t>VMware</a:t>
                      </a:r>
                      <a:r>
                        <a:rPr lang="ko-KR" altLang="en-US" dirty="0"/>
                        <a:t>는 게스트 </a:t>
                      </a:r>
                      <a:r>
                        <a:rPr lang="en-US" altLang="ko-KR" dirty="0"/>
                        <a:t>OS</a:t>
                      </a:r>
                      <a:r>
                        <a:rPr lang="ko-KR" altLang="en-US" dirty="0"/>
                        <a:t>가 실제 </a:t>
                      </a:r>
                      <a:r>
                        <a:rPr lang="en-US" altLang="ko-KR" dirty="0"/>
                        <a:t>CPU </a:t>
                      </a:r>
                      <a:r>
                        <a:rPr lang="ko-KR" altLang="en-US" dirty="0"/>
                        <a:t>스케일링을 제어하지 못함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512527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2. IO </a:t>
                      </a:r>
                      <a:r>
                        <a:rPr lang="ko-KR" altLang="en-US" b="1" dirty="0"/>
                        <a:t>최적화 </a:t>
                      </a:r>
                      <a:endParaRPr lang="en-US" altLang="ko-KR" b="1" dirty="0"/>
                    </a:p>
                    <a:p>
                      <a:pPr latinLnBrk="1"/>
                      <a:r>
                        <a:rPr lang="en-US" altLang="ko-KR" b="1" dirty="0"/>
                        <a:t>(</a:t>
                      </a:r>
                      <a:r>
                        <a:rPr lang="en-US" altLang="ko-KR" b="1" dirty="0" err="1"/>
                        <a:t>optimize_io</a:t>
                      </a:r>
                      <a:r>
                        <a:rPr lang="en-US" altLang="ko-KR" b="1" dirty="0"/>
                        <a:t>)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구현 완료</a:t>
                      </a:r>
                    </a:p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X</a:t>
                      </a:r>
                      <a:endParaRPr lang="ko-KR" altLang="en-US" dirty="0"/>
                    </a:p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scheduler, </a:t>
                      </a:r>
                      <a:r>
                        <a:rPr lang="en-US" altLang="ko-KR" dirty="0" err="1"/>
                        <a:t>read_ahead_kb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같은 디스크 </a:t>
                      </a:r>
                      <a:r>
                        <a:rPr lang="en-US" altLang="ko-KR" dirty="0"/>
                        <a:t>I/O </a:t>
                      </a:r>
                      <a:r>
                        <a:rPr lang="ko-KR" altLang="en-US" dirty="0"/>
                        <a:t>설정은 가상 디스크</a:t>
                      </a:r>
                      <a:r>
                        <a:rPr lang="en-US" altLang="ko-KR" dirty="0"/>
                        <a:t>(SCSI/IDE/VMDK </a:t>
                      </a:r>
                      <a:r>
                        <a:rPr lang="ko-KR" altLang="en-US" dirty="0"/>
                        <a:t>등</a:t>
                      </a:r>
                      <a:r>
                        <a:rPr lang="en-US" altLang="ko-KR" dirty="0"/>
                        <a:t>)</a:t>
                      </a:r>
                      <a:r>
                        <a:rPr lang="ko-KR" altLang="en-US" dirty="0"/>
                        <a:t>에서는 실제 장치 설정에 반영되지 않음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0424317"/>
                  </a:ext>
                </a:extLst>
              </a:tr>
              <a:tr h="40386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3. </a:t>
                      </a:r>
                      <a:r>
                        <a:rPr lang="ko-KR" altLang="en-US" b="1" dirty="0"/>
                        <a:t>메모리 최적화 </a:t>
                      </a:r>
                      <a:endParaRPr lang="en-US" altLang="ko-KR" b="1" dirty="0"/>
                    </a:p>
                    <a:p>
                      <a:pPr latinLnBrk="1"/>
                      <a:r>
                        <a:rPr lang="en-US" altLang="ko-KR" b="1" dirty="0"/>
                        <a:t>(</a:t>
                      </a:r>
                      <a:r>
                        <a:rPr lang="en-US" altLang="ko-KR" b="1" dirty="0" err="1"/>
                        <a:t>optimize_memory</a:t>
                      </a:r>
                      <a:r>
                        <a:rPr lang="en-US" altLang="ko-KR" b="1" dirty="0"/>
                        <a:t>)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맑은 고딕" panose="020B0503020000020004" pitchFamily="50" charset="-127"/>
                          <a:cs typeface="+mn-cs"/>
                        </a:rPr>
                        <a:t>구현 완료</a:t>
                      </a: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제한적</a:t>
                      </a:r>
                      <a:endParaRPr lang="en-US" altLang="ko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vm.swappiness</a:t>
                      </a:r>
                      <a:r>
                        <a:rPr lang="ko-KR" altLang="en-US" dirty="0"/>
                        <a:t>는 동작하지만 </a:t>
                      </a:r>
                      <a:r>
                        <a:rPr lang="en-US" altLang="ko-KR" dirty="0" err="1"/>
                        <a:t>drop_caches</a:t>
                      </a:r>
                      <a:r>
                        <a:rPr lang="ko-KR" altLang="en-US" dirty="0"/>
                        <a:t>는 </a:t>
                      </a:r>
                      <a:r>
                        <a:rPr lang="en-US" altLang="ko-KR" dirty="0"/>
                        <a:t>VM</a:t>
                      </a:r>
                      <a:r>
                        <a:rPr lang="ko-KR" altLang="en-US" dirty="0"/>
                        <a:t>의 메모리 </a:t>
                      </a:r>
                      <a:r>
                        <a:rPr lang="ko-KR" altLang="en-US" dirty="0" err="1"/>
                        <a:t>페이징</a:t>
                      </a:r>
                      <a:r>
                        <a:rPr lang="ko-KR" altLang="en-US" dirty="0"/>
                        <a:t> 정책에 따라 효과 미미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44004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4. </a:t>
                      </a:r>
                      <a:r>
                        <a:rPr lang="ko-KR" altLang="en-US" b="1" dirty="0"/>
                        <a:t>서비스 최적화 </a:t>
                      </a:r>
                      <a:endParaRPr lang="en-US" altLang="ko-KR" b="1" dirty="0"/>
                    </a:p>
                    <a:p>
                      <a:pPr latinLnBrk="1"/>
                      <a:r>
                        <a:rPr lang="en-US" altLang="ko-KR" b="1" dirty="0"/>
                        <a:t>(</a:t>
                      </a:r>
                      <a:r>
                        <a:rPr lang="en-US" altLang="ko-KR" b="1" dirty="0" err="1"/>
                        <a:t>optimize_services</a:t>
                      </a:r>
                      <a:r>
                        <a:rPr lang="en-US" altLang="ko-KR" b="1" dirty="0"/>
                        <a:t>)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맑은 고딕" panose="020B0503020000020004" pitchFamily="50" charset="-127"/>
                          <a:cs typeface="+mn-cs"/>
                        </a:rPr>
                        <a:t>구현 완료</a:t>
                      </a: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효과 있음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systemd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기반 서비스는 가상환경에서도 정상 작동하며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실제로 불필요한 데몬 제거 가능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59280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5. </a:t>
                      </a:r>
                      <a:r>
                        <a:rPr lang="ko-KR" altLang="en-US" b="1" dirty="0"/>
                        <a:t>보안 강화 </a:t>
                      </a:r>
                      <a:endParaRPr lang="en-US" altLang="ko-KR" b="1" dirty="0"/>
                    </a:p>
                    <a:p>
                      <a:pPr latinLnBrk="1"/>
                      <a:r>
                        <a:rPr lang="en-US" altLang="ko-KR" b="1" dirty="0"/>
                        <a:t>(</a:t>
                      </a:r>
                      <a:r>
                        <a:rPr lang="en-US" altLang="ko-KR" b="1" dirty="0" err="1"/>
                        <a:t>harden_security</a:t>
                      </a:r>
                      <a:r>
                        <a:rPr lang="en-US" altLang="ko-KR" b="1" dirty="0"/>
                        <a:t>)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맑은 고딕" panose="020B0503020000020004" pitchFamily="50" charset="-127"/>
                          <a:cs typeface="+mn-cs"/>
                        </a:rPr>
                        <a:t>구현 완료</a:t>
                      </a: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효과 있음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ufw</a:t>
                      </a:r>
                      <a:r>
                        <a:rPr lang="en-US" altLang="ko-KR" dirty="0"/>
                        <a:t>, </a:t>
                      </a:r>
                      <a:r>
                        <a:rPr lang="en-US" altLang="ko-KR" dirty="0" err="1"/>
                        <a:t>sshd_config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설정은 </a:t>
                      </a:r>
                      <a:r>
                        <a:rPr lang="en-US" altLang="ko-KR" dirty="0"/>
                        <a:t>VM</a:t>
                      </a:r>
                      <a:r>
                        <a:rPr lang="ko-KR" altLang="en-US" dirty="0"/>
                        <a:t>에서도 </a:t>
                      </a:r>
                      <a:r>
                        <a:rPr lang="en-US" altLang="ko-KR" dirty="0"/>
                        <a:t>OS </a:t>
                      </a:r>
                      <a:r>
                        <a:rPr lang="ko-KR" altLang="en-US" dirty="0"/>
                        <a:t>수준에서 보안 적용 가능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38048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6. </a:t>
                      </a:r>
                      <a:r>
                        <a:rPr lang="ko-KR" altLang="en-US" b="1" dirty="0"/>
                        <a:t>디스크 최적화 </a:t>
                      </a:r>
                      <a:endParaRPr lang="en-US" altLang="ko-KR" b="1" dirty="0"/>
                    </a:p>
                    <a:p>
                      <a:pPr latinLnBrk="1"/>
                      <a:r>
                        <a:rPr lang="en-US" altLang="ko-KR" b="1" dirty="0"/>
                        <a:t>(</a:t>
                      </a:r>
                      <a:r>
                        <a:rPr lang="en-US" altLang="ko-KR" b="1" dirty="0" err="1"/>
                        <a:t>optimize_disk</a:t>
                      </a:r>
                      <a:r>
                        <a:rPr lang="en-US" altLang="ko-KR" b="1" dirty="0"/>
                        <a:t>)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맑은 고딕" panose="020B0503020000020004" pitchFamily="50" charset="-127"/>
                          <a:cs typeface="+mn-cs"/>
                        </a:rPr>
                        <a:t>구현 완료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제한적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e4defrag</a:t>
                      </a:r>
                      <a:r>
                        <a:rPr lang="ko-KR" altLang="en-US" dirty="0"/>
                        <a:t>는 실제 </a:t>
                      </a:r>
                      <a:r>
                        <a:rPr lang="en-US" altLang="ko-KR" dirty="0"/>
                        <a:t>ext4 </a:t>
                      </a:r>
                      <a:r>
                        <a:rPr lang="ko-KR" altLang="en-US" dirty="0"/>
                        <a:t>파티션이 아닌 경우 효과 없음 </a:t>
                      </a:r>
                      <a:r>
                        <a:rPr lang="en-US" altLang="ko-KR" dirty="0"/>
                        <a:t>(VM </a:t>
                      </a:r>
                      <a:r>
                        <a:rPr lang="ko-KR" altLang="en-US" dirty="0"/>
                        <a:t>디스크는 일반적으로 조각화 적음</a:t>
                      </a:r>
                      <a:r>
                        <a:rPr lang="en-US" altLang="ko-KR" dirty="0"/>
                        <a:t>), </a:t>
                      </a:r>
                      <a:r>
                        <a:rPr lang="en-US" altLang="ko-KR" dirty="0" err="1"/>
                        <a:t>inode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정리는 동작하긴 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48133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7. </a:t>
                      </a:r>
                      <a:r>
                        <a:rPr lang="ko-KR" altLang="en-US" b="1" dirty="0"/>
                        <a:t>자동화 </a:t>
                      </a:r>
                      <a:endParaRPr lang="en-US" altLang="ko-KR" b="1" dirty="0"/>
                    </a:p>
                    <a:p>
                      <a:pPr latinLnBrk="1"/>
                      <a:r>
                        <a:rPr lang="en-US" altLang="ko-KR" b="1" dirty="0"/>
                        <a:t>(crontab)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아직 구현 안함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효과 있음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주기 작업 실행 가능 </a:t>
                      </a:r>
                      <a:r>
                        <a:rPr lang="en-US" altLang="ko-KR" dirty="0"/>
                        <a:t>(ex. </a:t>
                      </a:r>
                      <a:r>
                        <a:rPr lang="en-US" altLang="ko-KR" dirty="0" err="1"/>
                        <a:t>drop_caches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주기적 실행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6645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8. </a:t>
                      </a:r>
                      <a:r>
                        <a:rPr lang="ko-KR" altLang="en-US" b="1" dirty="0"/>
                        <a:t>로깅 및 알림 설정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아직 구현 안함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효과 있음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로그 파일 기록 및 알림 설정은 </a:t>
                      </a:r>
                      <a:r>
                        <a:rPr lang="en-US" altLang="ko-KR" dirty="0"/>
                        <a:t>VM/</a:t>
                      </a:r>
                      <a:r>
                        <a:rPr lang="ko-KR" altLang="en-US" dirty="0"/>
                        <a:t>실물 환경 무관하게 작동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9958737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B5559A8B-A611-6DB1-A90A-C0A81D40ECB7}"/>
              </a:ext>
            </a:extLst>
          </p:cNvPr>
          <p:cNvSpPr txBox="1"/>
          <p:nvPr/>
        </p:nvSpPr>
        <p:spPr>
          <a:xfrm>
            <a:off x="1045906" y="8313405"/>
            <a:ext cx="15963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Vmware</a:t>
            </a:r>
            <a:r>
              <a:rPr lang="ko-KR" altLang="en-US" dirty="0"/>
              <a:t>에서 제한이 </a:t>
            </a:r>
            <a:r>
              <a:rPr lang="ko-KR" altLang="en-US" dirty="0" err="1"/>
              <a:t>되는거지</a:t>
            </a:r>
            <a:r>
              <a:rPr lang="ko-KR" altLang="en-US" dirty="0"/>
              <a:t> 일반 리눅스에서는 따로 제한되지 않는 것 같아</a:t>
            </a:r>
            <a:r>
              <a:rPr lang="en-US" altLang="ko-KR" dirty="0"/>
              <a:t> </a:t>
            </a:r>
            <a:r>
              <a:rPr lang="en-US" altLang="ko-KR" dirty="0" err="1"/>
              <a:t>Vmware</a:t>
            </a:r>
            <a:r>
              <a:rPr lang="ko-KR" altLang="en-US" dirty="0"/>
              <a:t>를 감지하고 가상환경인 경우에는 동작하지 않게 설정을 추가할 예정</a:t>
            </a:r>
          </a:p>
        </p:txBody>
      </p:sp>
    </p:spTree>
    <p:extLst>
      <p:ext uri="{BB962C8B-B14F-4D97-AF65-F5344CB8AC3E}">
        <p14:creationId xmlns:p14="http://schemas.microsoft.com/office/powerpoint/2010/main" val="303833130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38B0F0-C1C6-5FA8-6073-499F7373EB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70E1332A-281C-80B0-FBEC-286EBEB943D0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252706F2-B02F-A89A-51EC-2C3CCEB51F17}"/>
              </a:ext>
            </a:extLst>
          </p:cNvPr>
          <p:cNvSpPr txBox="1"/>
          <p:nvPr/>
        </p:nvSpPr>
        <p:spPr>
          <a:xfrm>
            <a:off x="1028700" y="971550"/>
            <a:ext cx="6286500" cy="50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최적화 실행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C711C99D-7F5A-74FD-547A-809A342D644E}"/>
              </a:ext>
            </a:extLst>
          </p:cNvPr>
          <p:cNvSpPr txBox="1"/>
          <p:nvPr/>
        </p:nvSpPr>
        <p:spPr>
          <a:xfrm>
            <a:off x="1662749" y="1616980"/>
            <a:ext cx="479725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Optiomizer.py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105B1C0A-2861-40A7-6687-11DC08D3E036}"/>
              </a:ext>
            </a:extLst>
          </p:cNvPr>
          <p:cNvSpPr txBox="1"/>
          <p:nvPr/>
        </p:nvSpPr>
        <p:spPr>
          <a:xfrm>
            <a:off x="1004119" y="2408995"/>
            <a:ext cx="6082481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buNone/>
            </a:pPr>
            <a:r>
              <a:rPr lang="ko-KR" altLang="en-US" b="1" dirty="0"/>
              <a:t>최적화를 실행 해 변화를 확인하기 위해</a:t>
            </a:r>
            <a:r>
              <a:rPr lang="en-US" altLang="ko-KR" b="1" dirty="0"/>
              <a:t> optimizer.py</a:t>
            </a:r>
            <a:r>
              <a:rPr lang="ko-KR" altLang="en-US" b="1" dirty="0"/>
              <a:t>에 </a:t>
            </a:r>
            <a:r>
              <a:rPr lang="en-US" altLang="ko-KR" b="1" dirty="0"/>
              <a:t>main</a:t>
            </a:r>
            <a:r>
              <a:rPr lang="ko-KR" altLang="en-US" b="1" dirty="0"/>
              <a:t>을 임시로 추가해 실행</a:t>
            </a:r>
            <a:endParaRPr lang="ko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80483F8-6106-846B-1E46-8F6F961CBB28}"/>
              </a:ext>
            </a:extLst>
          </p:cNvPr>
          <p:cNvSpPr txBox="1"/>
          <p:nvPr/>
        </p:nvSpPr>
        <p:spPr>
          <a:xfrm>
            <a:off x="8686800" y="2224329"/>
            <a:ext cx="7582332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/>
              <a:t>####</a:t>
            </a:r>
          </a:p>
          <a:p>
            <a:r>
              <a:rPr lang="en-US" altLang="ko-KR" dirty="0"/>
              <a:t>if __name__ == "__main__":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optimize_system</a:t>
            </a:r>
            <a:r>
              <a:rPr lang="en-US" altLang="ko-KR" dirty="0"/>
              <a:t>()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60826B8-3DB7-2F1C-E12D-3CC2F54A49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129" y="3771900"/>
            <a:ext cx="6925642" cy="642074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A03A439-41F8-02CA-54F9-E83171B47C6F}"/>
              </a:ext>
            </a:extLst>
          </p:cNvPr>
          <p:cNvSpPr txBox="1"/>
          <p:nvPr/>
        </p:nvSpPr>
        <p:spPr>
          <a:xfrm>
            <a:off x="709129" y="3138284"/>
            <a:ext cx="6082481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buNone/>
            </a:pPr>
            <a:r>
              <a:rPr lang="ko-KR" altLang="en-US" dirty="0"/>
              <a:t>중간에 발생하는 오류들은 </a:t>
            </a:r>
            <a:r>
              <a:rPr lang="en-US" altLang="ko-KR" dirty="0"/>
              <a:t>root</a:t>
            </a:r>
            <a:r>
              <a:rPr lang="ko-KR" altLang="en-US" dirty="0"/>
              <a:t>권한 문제로 인한 오류</a:t>
            </a:r>
            <a:endParaRPr lang="en-US" altLang="ko-KR" dirty="0"/>
          </a:p>
          <a:p>
            <a:pPr>
              <a:buNone/>
            </a:pPr>
            <a:r>
              <a:rPr lang="en-US" altLang="ko-KR" dirty="0"/>
              <a:t>Sudo </a:t>
            </a:r>
            <a:r>
              <a:rPr lang="ko-KR" altLang="en-US" dirty="0"/>
              <a:t>붙이니 문제 </a:t>
            </a:r>
            <a:r>
              <a:rPr lang="en-US" altLang="ko-KR" dirty="0"/>
              <a:t>X</a:t>
            </a:r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E541D29-2202-6AC8-3062-66148E29E6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12045" y="3771900"/>
            <a:ext cx="7020905" cy="5896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93752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E66330-0894-0AA5-AC61-3B27453FE6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B547BCDF-53EF-69E4-4944-6DC68A23E9FF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93D06086-FBC1-B38E-E186-8889DA3D8EBD}"/>
              </a:ext>
            </a:extLst>
          </p:cNvPr>
          <p:cNvSpPr txBox="1"/>
          <p:nvPr/>
        </p:nvSpPr>
        <p:spPr>
          <a:xfrm>
            <a:off x="1028700" y="971550"/>
            <a:ext cx="6286500" cy="50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최적화 확인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52C60401-EB06-C083-FD45-7044BF2A875B}"/>
              </a:ext>
            </a:extLst>
          </p:cNvPr>
          <p:cNvSpPr txBox="1"/>
          <p:nvPr/>
        </p:nvSpPr>
        <p:spPr>
          <a:xfrm>
            <a:off x="1662749" y="1616980"/>
            <a:ext cx="479725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서비스 비활성화 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</a:t>
            </a:r>
            <a:r>
              <a:rPr lang="en-US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optimize_services</a:t>
            </a:r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)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83632478-04AE-6F27-4AA1-F9C372F63948}"/>
              </a:ext>
            </a:extLst>
          </p:cNvPr>
          <p:cNvSpPr txBox="1"/>
          <p:nvPr/>
        </p:nvSpPr>
        <p:spPr>
          <a:xfrm>
            <a:off x="1004119" y="2408995"/>
            <a:ext cx="11568881" cy="38779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buNone/>
            </a:pPr>
            <a:r>
              <a:rPr lang="en-US" altLang="ko-KR" dirty="0" err="1">
                <a:latin typeface="+mn-ea"/>
              </a:rPr>
              <a:t>systemctl</a:t>
            </a:r>
            <a:r>
              <a:rPr lang="en-US" altLang="ko-KR" dirty="0">
                <a:latin typeface="+mn-ea"/>
              </a:rPr>
              <a:t> is-enabled cups</a:t>
            </a:r>
            <a:r>
              <a:rPr lang="ko-KR" altLang="en-US" dirty="0">
                <a:latin typeface="+mn-ea"/>
              </a:rPr>
              <a:t>인 이유</a:t>
            </a:r>
            <a:r>
              <a:rPr lang="en-US" altLang="ko-KR" dirty="0">
                <a:latin typeface="+mn-ea"/>
              </a:rPr>
              <a:t>:</a:t>
            </a:r>
          </a:p>
          <a:p>
            <a:r>
              <a:rPr lang="en-US" altLang="ko-KR" dirty="0">
                <a:latin typeface="+mn-ea"/>
              </a:rPr>
              <a:t>	1.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+mn-ea"/>
              </a:rPr>
              <a:t> Red Hat Enterprise Linux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+mn-ea"/>
              </a:rPr>
              <a:t>에서 코드 확인</a:t>
            </a:r>
            <a:endParaRPr lang="en-US" altLang="ko-KR" b="0" i="0" dirty="0">
              <a:solidFill>
                <a:srgbClr val="000000"/>
              </a:solidFill>
              <a:effectLst/>
              <a:latin typeface="+mn-ea"/>
            </a:endParaRPr>
          </a:p>
          <a:p>
            <a:pPr lvl="1"/>
            <a:r>
              <a:rPr lang="en-US" altLang="ko-KR" dirty="0">
                <a:solidFill>
                  <a:srgbClr val="000000"/>
                </a:solidFill>
                <a:latin typeface="+mn-ea"/>
              </a:rPr>
              <a:t>	2. </a:t>
            </a:r>
            <a:r>
              <a:rPr lang="ko-KR" altLang="en-US" dirty="0">
                <a:latin typeface="+mn-ea"/>
              </a:rPr>
              <a:t>서비스 비활성화 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>
                <a:latin typeface="+mn-ea"/>
              </a:rPr>
              <a:t>다음 부팅 시에도 시작이 안 되도록 설정되어 있는지 확인하는 명령</a:t>
            </a:r>
            <a:endParaRPr lang="en-US" altLang="ko-KR" dirty="0">
              <a:latin typeface="+mn-ea"/>
            </a:endParaRPr>
          </a:p>
          <a:p>
            <a:pPr>
              <a:buNone/>
            </a:pPr>
            <a:endParaRPr lang="en-US" altLang="ko-KR" dirty="0">
              <a:latin typeface="+mn-ea"/>
            </a:endParaRPr>
          </a:p>
          <a:p>
            <a:pPr>
              <a:buNone/>
            </a:pPr>
            <a:r>
              <a:rPr lang="en-US" altLang="ko-KR" dirty="0" err="1">
                <a:latin typeface="+mn-ea"/>
              </a:rPr>
              <a:t>systemctl</a:t>
            </a:r>
            <a:r>
              <a:rPr lang="en-US" altLang="ko-KR" dirty="0">
                <a:latin typeface="+mn-ea"/>
              </a:rPr>
              <a:t> is-enabled</a:t>
            </a:r>
            <a:r>
              <a:rPr lang="ko-KR" altLang="en-US" dirty="0">
                <a:latin typeface="+mn-ea"/>
              </a:rPr>
              <a:t>은 부팅 시 자동 실행 설정이 꺼졌는지 확인하는 가장 정확한 방법이기 때문에</a:t>
            </a:r>
            <a:r>
              <a:rPr lang="en-US" altLang="ko-KR" dirty="0">
                <a:latin typeface="+mn-ea"/>
              </a:rPr>
              <a:t>, </a:t>
            </a:r>
          </a:p>
          <a:p>
            <a:pPr>
              <a:buNone/>
            </a:pPr>
            <a:r>
              <a:rPr lang="ko-KR" altLang="en-US" dirty="0">
                <a:latin typeface="+mn-ea"/>
              </a:rPr>
              <a:t>서비스 비활성화가 의도대로 되었는지 검증할 때 필수로 사용된다</a:t>
            </a:r>
            <a:r>
              <a:rPr lang="en-US" altLang="ko-KR" dirty="0">
                <a:latin typeface="+mn-ea"/>
              </a:rPr>
              <a:t>.</a:t>
            </a:r>
          </a:p>
          <a:p>
            <a:pPr>
              <a:buNone/>
            </a:pPr>
            <a:endParaRPr lang="en-US" altLang="ko-KR" dirty="0">
              <a:latin typeface="+mn-ea"/>
            </a:endParaRPr>
          </a:p>
          <a:p>
            <a:pPr>
              <a:buNone/>
            </a:pPr>
            <a:endParaRPr lang="en-US" altLang="ko-KR" dirty="0">
              <a:latin typeface="+mn-ea"/>
            </a:endParaRPr>
          </a:p>
          <a:p>
            <a:r>
              <a:rPr lang="en-US" altLang="ko-KR" dirty="0" err="1">
                <a:latin typeface="+mn-ea"/>
              </a:rPr>
              <a:t>Cpus</a:t>
            </a:r>
            <a:r>
              <a:rPr lang="ko-KR" altLang="en-US" dirty="0">
                <a:latin typeface="+mn-ea"/>
              </a:rPr>
              <a:t>인 이유</a:t>
            </a:r>
            <a:r>
              <a:rPr lang="en-US" altLang="ko-KR" dirty="0">
                <a:latin typeface="+mn-ea"/>
              </a:rPr>
              <a:t>:</a:t>
            </a:r>
          </a:p>
          <a:p>
            <a:r>
              <a:rPr lang="en-US" altLang="ko-KR" dirty="0">
                <a:latin typeface="+mn-ea"/>
              </a:rPr>
              <a:t>	1. </a:t>
            </a:r>
            <a:r>
              <a:rPr lang="en-US" altLang="ko-KR" b="1" dirty="0">
                <a:latin typeface="+mn-ea"/>
              </a:rPr>
              <a:t>CUPS (Common Unix Printing System)</a:t>
            </a:r>
            <a:r>
              <a:rPr lang="ko-KR" altLang="en-US" dirty="0">
                <a:latin typeface="+mn-ea"/>
              </a:rPr>
              <a:t> 는 리눅스에서 </a:t>
            </a:r>
            <a:r>
              <a:rPr lang="ko-KR" altLang="en-US" b="1" dirty="0">
                <a:latin typeface="+mn-ea"/>
              </a:rPr>
              <a:t>프린터 관련 서비스</a:t>
            </a:r>
            <a:r>
              <a:rPr lang="ko-KR" altLang="en-US" dirty="0">
                <a:latin typeface="+mn-ea"/>
              </a:rPr>
              <a:t>를 관리하는 시스템</a:t>
            </a:r>
            <a:endParaRPr lang="en-US" altLang="ko-KR" b="0" i="0" dirty="0">
              <a:solidFill>
                <a:srgbClr val="000000"/>
              </a:solidFill>
              <a:effectLst/>
              <a:latin typeface="+mn-ea"/>
            </a:endParaRPr>
          </a:p>
          <a:p>
            <a:pPr>
              <a:buNone/>
            </a:pPr>
            <a:r>
              <a:rPr lang="en-US" altLang="ko-KR" dirty="0">
                <a:latin typeface="+mn-ea"/>
              </a:rPr>
              <a:t> 	2. </a:t>
            </a:r>
            <a:r>
              <a:rPr lang="ko-KR" altLang="en-US" dirty="0">
                <a:latin typeface="+mn-ea"/>
              </a:rPr>
              <a:t>데스크탑 환경에서 프린터 사용을 위해 기본적으로 활성화 되어있음</a:t>
            </a:r>
            <a:r>
              <a:rPr lang="en-US" altLang="ko-KR" dirty="0">
                <a:latin typeface="+mn-ea"/>
              </a:rPr>
              <a:t>.</a:t>
            </a:r>
          </a:p>
          <a:p>
            <a:pPr>
              <a:buNone/>
            </a:pPr>
            <a:r>
              <a:rPr lang="en-US" altLang="ko-KR" dirty="0">
                <a:latin typeface="+mn-ea"/>
              </a:rPr>
              <a:t>	3. </a:t>
            </a:r>
            <a:r>
              <a:rPr lang="ko-KR" altLang="en-US" dirty="0">
                <a:latin typeface="+mn-ea"/>
              </a:rPr>
              <a:t>서버나 개발환경에서 불필요한 서비스이기 때문에 리소스 낭비를 줄이기 위해 대상으로 선택</a:t>
            </a:r>
            <a:endParaRPr lang="en-US" altLang="ko-KR" dirty="0">
              <a:latin typeface="+mn-ea"/>
            </a:endParaRPr>
          </a:p>
          <a:p>
            <a:pPr>
              <a:buNone/>
            </a:pPr>
            <a:r>
              <a:rPr lang="en-US" altLang="ko-KR" dirty="0">
                <a:latin typeface="+mn-ea"/>
              </a:rPr>
              <a:t>	4. </a:t>
            </a:r>
            <a:r>
              <a:rPr lang="ko-KR" altLang="en-US" dirty="0">
                <a:latin typeface="+mn-ea"/>
              </a:rPr>
              <a:t>쉽게 끄고 꺼졌는데 검증이 가능하며 안전하게 테스트가 가능</a:t>
            </a:r>
            <a:endParaRPr lang="en-US" altLang="ko-KR" dirty="0">
              <a:latin typeface="+mn-ea"/>
            </a:endParaRPr>
          </a:p>
          <a:p>
            <a:pPr>
              <a:buNone/>
            </a:pPr>
            <a:r>
              <a:rPr lang="en-US" altLang="ko-KR" dirty="0">
                <a:latin typeface="+mn-ea"/>
              </a:rPr>
              <a:t>	#</a:t>
            </a:r>
            <a:r>
              <a:rPr lang="ko-KR" altLang="en-US" dirty="0">
                <a:latin typeface="+mn-ea"/>
              </a:rPr>
              <a:t>그 외 목록</a:t>
            </a:r>
            <a:r>
              <a:rPr lang="en-US" altLang="ko-KR" dirty="0">
                <a:latin typeface="+mn-ea"/>
              </a:rPr>
              <a:t>(avahi-</a:t>
            </a:r>
            <a:r>
              <a:rPr lang="en-US" altLang="ko-KR" dirty="0" err="1">
                <a:latin typeface="+mn-ea"/>
              </a:rPr>
              <a:t>deamon</a:t>
            </a:r>
            <a:r>
              <a:rPr lang="en-US" altLang="ko-KR" dirty="0">
                <a:latin typeface="+mn-ea"/>
              </a:rPr>
              <a:t> : </a:t>
            </a:r>
            <a:r>
              <a:rPr lang="ko-KR" altLang="en-US" dirty="0">
                <a:latin typeface="+mn-ea"/>
              </a:rPr>
              <a:t>로컬 네트워크 장치 검색</a:t>
            </a:r>
            <a:r>
              <a:rPr lang="en-US" altLang="ko-KR" dirty="0">
                <a:latin typeface="+mn-ea"/>
              </a:rPr>
              <a:t>(</a:t>
            </a:r>
            <a:r>
              <a:rPr lang="en-US" altLang="ko-KR" dirty="0" err="1">
                <a:latin typeface="+mn-ea"/>
              </a:rPr>
              <a:t>mDNS</a:t>
            </a:r>
            <a:r>
              <a:rPr lang="en-US" altLang="ko-KR" dirty="0">
                <a:latin typeface="+mn-ea"/>
              </a:rPr>
              <a:t>), Bluetooth : </a:t>
            </a:r>
            <a:r>
              <a:rPr lang="ko-KR" altLang="en-US" dirty="0">
                <a:latin typeface="+mn-ea"/>
              </a:rPr>
              <a:t>블루투스 장치연결</a:t>
            </a:r>
            <a:r>
              <a:rPr lang="en-US" altLang="ko-KR" dirty="0">
                <a:latin typeface="+mn-ea"/>
              </a:rPr>
              <a:t>)</a:t>
            </a:r>
            <a:endParaRPr lang="ko-KR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9703216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EA69E2-27FC-7CA7-2DCF-B64C0ECFE3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887FE54E-B5E4-E481-69FA-9B142B5423BD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94867958-D1D7-3B82-8252-F8C15F3E98EC}"/>
              </a:ext>
            </a:extLst>
          </p:cNvPr>
          <p:cNvSpPr txBox="1"/>
          <p:nvPr/>
        </p:nvSpPr>
        <p:spPr>
          <a:xfrm>
            <a:off x="1028700" y="971550"/>
            <a:ext cx="6286500" cy="50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최적화 확인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CA1BD4AF-7AB3-6F18-A4DB-C3BBB2B3D4EF}"/>
              </a:ext>
            </a:extLst>
          </p:cNvPr>
          <p:cNvSpPr txBox="1"/>
          <p:nvPr/>
        </p:nvSpPr>
        <p:spPr>
          <a:xfrm>
            <a:off x="1662749" y="1616980"/>
            <a:ext cx="479725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서비스 비활성화 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</a:t>
            </a:r>
            <a:r>
              <a:rPr lang="en-US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optimize_services</a:t>
            </a:r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)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40195AE-E656-80BA-CB6E-E05179A686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1700" y="3695795"/>
            <a:ext cx="5382376" cy="36200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FD662B0-6F69-5355-9EE1-28A1272FBB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000" y="3009900"/>
            <a:ext cx="4887007" cy="173379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3816CD2-FF29-82CA-FED8-D0AAE454D178}"/>
              </a:ext>
            </a:extLst>
          </p:cNvPr>
          <p:cNvSpPr txBox="1"/>
          <p:nvPr/>
        </p:nvSpPr>
        <p:spPr>
          <a:xfrm>
            <a:off x="647700" y="4827050"/>
            <a:ext cx="9144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https://docs.redhat.com/ko/documentation/red_hat_enterprise_linux/8/html/configuring_basic_system_settings/managing-system-services-with-systemctl_managing-systemd#displaying-system-service-status_managing-system-services-with-systemctl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469FC36-D69C-9495-381B-02D1A473E276}"/>
              </a:ext>
            </a:extLst>
          </p:cNvPr>
          <p:cNvSpPr txBox="1"/>
          <p:nvPr/>
        </p:nvSpPr>
        <p:spPr>
          <a:xfrm>
            <a:off x="7277100" y="3001529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최적화 이전 상태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EE7F190-48AF-61F8-2572-3C515D2833E0}"/>
              </a:ext>
            </a:extLst>
          </p:cNvPr>
          <p:cNvSpPr txBox="1"/>
          <p:nvPr/>
        </p:nvSpPr>
        <p:spPr>
          <a:xfrm>
            <a:off x="12915900" y="3792659"/>
            <a:ext cx="350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최적화 후 </a:t>
            </a:r>
            <a:r>
              <a:rPr lang="en-US" altLang="ko-KR" dirty="0"/>
              <a:t>: </a:t>
            </a:r>
            <a:r>
              <a:rPr lang="ko-KR" altLang="en-US" dirty="0"/>
              <a:t>비활성화 성공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843FBE2F-80D0-1022-0D59-00D4EEB531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48900" y="4266186"/>
            <a:ext cx="6982799" cy="352474"/>
          </a:xfrm>
          <a:prstGeom prst="rect">
            <a:avLst/>
          </a:prstGeom>
        </p:spPr>
      </p:pic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572E70FA-5522-F92C-C07D-6DD30A7361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1638035"/>
              </p:ext>
            </p:extLst>
          </p:nvPr>
        </p:nvGraphicFramePr>
        <p:xfrm>
          <a:off x="647700" y="6928141"/>
          <a:ext cx="8229600" cy="640080"/>
        </p:xfrm>
        <a:graphic>
          <a:graphicData uri="http://schemas.openxmlformats.org/drawingml/2006/table">
            <a:tbl>
              <a:tblPr/>
              <a:tblGrid>
                <a:gridCol w="4114800">
                  <a:extLst>
                    <a:ext uri="{9D8B030D-6E8A-4147-A177-3AD203B41FA5}">
                      <a16:colId xmlns:a16="http://schemas.microsoft.com/office/drawing/2014/main" val="1620119022"/>
                    </a:ext>
                  </a:extLst>
                </a:gridCol>
                <a:gridCol w="4114800">
                  <a:extLst>
                    <a:ext uri="{9D8B030D-6E8A-4147-A177-3AD203B41FA5}">
                      <a16:colId xmlns:a16="http://schemas.microsoft.com/office/drawing/2014/main" val="81269084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altLang="ko-KR" dirty="0"/>
                        <a:t>cups (</a:t>
                      </a:r>
                      <a:r>
                        <a:rPr lang="ko-KR" altLang="en-US" dirty="0"/>
                        <a:t>프린터 서비스</a:t>
                      </a:r>
                      <a:r>
                        <a:rPr lang="en-US" altLang="ko-KR" dirty="0"/>
                        <a:t>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서버에서는 불필요</a:t>
                      </a:r>
                      <a:r>
                        <a:rPr lang="en-US" altLang="ko-KR" dirty="0"/>
                        <a:t>. </a:t>
                      </a:r>
                      <a:r>
                        <a:rPr lang="ko-KR" altLang="en-US" dirty="0"/>
                        <a:t>보안 위협 줄이기 위해 비활성화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1430367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84FF6F56-7A63-79CD-B6EB-F1F391F75D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5574012"/>
              </p:ext>
            </p:extLst>
          </p:nvPr>
        </p:nvGraphicFramePr>
        <p:xfrm>
          <a:off x="647700" y="7568221"/>
          <a:ext cx="8229600" cy="640080"/>
        </p:xfrm>
        <a:graphic>
          <a:graphicData uri="http://schemas.openxmlformats.org/drawingml/2006/table">
            <a:tbl>
              <a:tblPr/>
              <a:tblGrid>
                <a:gridCol w="4114800">
                  <a:extLst>
                    <a:ext uri="{9D8B030D-6E8A-4147-A177-3AD203B41FA5}">
                      <a16:colId xmlns:a16="http://schemas.microsoft.com/office/drawing/2014/main" val="3211675653"/>
                    </a:ext>
                  </a:extLst>
                </a:gridCol>
                <a:gridCol w="4114800">
                  <a:extLst>
                    <a:ext uri="{9D8B030D-6E8A-4147-A177-3AD203B41FA5}">
                      <a16:colId xmlns:a16="http://schemas.microsoft.com/office/drawing/2014/main" val="143649264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/>
                        <a:t>bluetooth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데스크탑 환경이 아닌 경우 불필요</a:t>
                      </a:r>
                      <a:r>
                        <a:rPr lang="en-US" altLang="ko-KR" dirty="0"/>
                        <a:t>. </a:t>
                      </a:r>
                      <a:r>
                        <a:rPr lang="ko-KR" altLang="en-US" dirty="0"/>
                        <a:t>포트 노출 방지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9676833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8DFD537E-C431-6F5B-A8BD-0DE3CBCF8E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3699871"/>
              </p:ext>
            </p:extLst>
          </p:nvPr>
        </p:nvGraphicFramePr>
        <p:xfrm>
          <a:off x="647700" y="8202770"/>
          <a:ext cx="8229600" cy="640080"/>
        </p:xfrm>
        <a:graphic>
          <a:graphicData uri="http://schemas.openxmlformats.org/drawingml/2006/table">
            <a:tbl>
              <a:tblPr/>
              <a:tblGrid>
                <a:gridCol w="4114800">
                  <a:extLst>
                    <a:ext uri="{9D8B030D-6E8A-4147-A177-3AD203B41FA5}">
                      <a16:colId xmlns:a16="http://schemas.microsoft.com/office/drawing/2014/main" val="1191152171"/>
                    </a:ext>
                  </a:extLst>
                </a:gridCol>
                <a:gridCol w="4114800">
                  <a:extLst>
                    <a:ext uri="{9D8B030D-6E8A-4147-A177-3AD203B41FA5}">
                      <a16:colId xmlns:a16="http://schemas.microsoft.com/office/drawing/2014/main" val="115398292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avahi-daemon (</a:t>
                      </a:r>
                      <a:r>
                        <a:rPr lang="en-US" dirty="0" err="1"/>
                        <a:t>mDNS</a:t>
                      </a:r>
                      <a:r>
                        <a:rPr lang="en-US" dirty="0"/>
                        <a:t>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로컬 네트워크 서비스</a:t>
                      </a:r>
                      <a:r>
                        <a:rPr lang="en-US" altLang="ko-KR" dirty="0"/>
                        <a:t>. </a:t>
                      </a:r>
                      <a:r>
                        <a:rPr lang="ko-KR" altLang="en-US" dirty="0"/>
                        <a:t>외부 노출 위험 때문에 차단 권장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411618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F0DD1A4-D322-40DD-A359-7112B30C9B63}"/>
              </a:ext>
            </a:extLst>
          </p:cNvPr>
          <p:cNvSpPr txBox="1"/>
          <p:nvPr/>
        </p:nvSpPr>
        <p:spPr>
          <a:xfrm>
            <a:off x="647700" y="6273698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최적화 효과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100455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C3D212-1543-195A-143B-D2BE03D0E1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4D4692E4-B972-A132-6157-8B7301DB7749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643F0F2C-BECE-A2E0-D7A5-D2FD63345D32}"/>
              </a:ext>
            </a:extLst>
          </p:cNvPr>
          <p:cNvSpPr txBox="1"/>
          <p:nvPr/>
        </p:nvSpPr>
        <p:spPr>
          <a:xfrm>
            <a:off x="1028700" y="934868"/>
            <a:ext cx="6286500" cy="50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최적화 확인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B1A167A8-1CE3-F7C7-5A33-8FD6640FB1C0}"/>
              </a:ext>
            </a:extLst>
          </p:cNvPr>
          <p:cNvSpPr txBox="1"/>
          <p:nvPr/>
        </p:nvSpPr>
        <p:spPr>
          <a:xfrm>
            <a:off x="1662749" y="1616980"/>
            <a:ext cx="479725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보안 강화 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</a:t>
            </a:r>
            <a:r>
              <a:rPr lang="en-US" altLang="ko-KR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harden_security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)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F7E9FB6C-3C9D-68E0-44E4-D58E88C8F029}"/>
              </a:ext>
            </a:extLst>
          </p:cNvPr>
          <p:cNvSpPr txBox="1"/>
          <p:nvPr/>
        </p:nvSpPr>
        <p:spPr>
          <a:xfrm>
            <a:off x="1004119" y="2408995"/>
            <a:ext cx="6463481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buNone/>
            </a:pPr>
            <a:r>
              <a:rPr lang="en-US" altLang="ko-KR" b="1" dirty="0"/>
              <a:t>SSH </a:t>
            </a:r>
            <a:r>
              <a:rPr lang="ko-KR" altLang="en-US" b="1" dirty="0"/>
              <a:t>설정 강화</a:t>
            </a:r>
            <a:endParaRPr lang="en-US" altLang="ko-KR" b="1" dirty="0"/>
          </a:p>
          <a:p>
            <a:pPr>
              <a:buNone/>
            </a:pPr>
            <a:r>
              <a:rPr lang="en-US" altLang="ko-KR" dirty="0" err="1"/>
              <a:t>PermitRootLogin</a:t>
            </a:r>
            <a:r>
              <a:rPr lang="en-US" altLang="ko-KR" dirty="0"/>
              <a:t>, </a:t>
            </a:r>
            <a:r>
              <a:rPr lang="en-US" altLang="ko-KR" dirty="0" err="1"/>
              <a:t>PasswordAuthentication</a:t>
            </a:r>
            <a:r>
              <a:rPr lang="en-US" altLang="ko-KR" dirty="0"/>
              <a:t> </a:t>
            </a:r>
            <a:r>
              <a:rPr lang="ko-KR" altLang="en-US" dirty="0"/>
              <a:t>등 </a:t>
            </a:r>
            <a:r>
              <a:rPr lang="en-US" altLang="ko-KR" dirty="0" err="1"/>
              <a:t>sshd_config</a:t>
            </a:r>
            <a:r>
              <a:rPr lang="en-US" altLang="ko-KR" dirty="0"/>
              <a:t> </a:t>
            </a:r>
            <a:r>
              <a:rPr lang="ko-KR" altLang="en-US" dirty="0"/>
              <a:t>수정 후</a:t>
            </a:r>
            <a:endParaRPr lang="en-US" altLang="ko-KR" dirty="0"/>
          </a:p>
          <a:p>
            <a:pPr>
              <a:buNone/>
            </a:pPr>
            <a:endParaRPr lang="en-US" altLang="ko-KR" dirty="0"/>
          </a:p>
          <a:p>
            <a:pPr>
              <a:buNone/>
            </a:pPr>
            <a:r>
              <a:rPr lang="ko-KR" altLang="en-US" dirty="0"/>
              <a:t>명령어 </a:t>
            </a:r>
            <a:r>
              <a:rPr lang="en-US" altLang="ko-KR" dirty="0"/>
              <a:t>: grep '^</a:t>
            </a:r>
            <a:r>
              <a:rPr lang="en-US" altLang="ko-KR" dirty="0" err="1"/>
              <a:t>PermitRootLogin</a:t>
            </a:r>
            <a:r>
              <a:rPr lang="en-US" altLang="ko-KR" dirty="0"/>
              <a:t>' /</a:t>
            </a:r>
            <a:r>
              <a:rPr lang="en-US" altLang="ko-KR" dirty="0" err="1"/>
              <a:t>etc</a:t>
            </a:r>
            <a:r>
              <a:rPr lang="en-US" altLang="ko-KR" dirty="0"/>
              <a:t>/ssh/</a:t>
            </a:r>
            <a:r>
              <a:rPr lang="en-US" altLang="ko-KR" dirty="0" err="1"/>
              <a:t>sshd_config</a:t>
            </a:r>
            <a:endParaRPr lang="en-US" altLang="ko-KR" dirty="0"/>
          </a:p>
          <a:p>
            <a:pPr>
              <a:buNone/>
            </a:pP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21A51F7-2E10-E713-A49D-B93FAB5DF9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454" y="4759773"/>
            <a:ext cx="6944694" cy="55252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D01BA0D-F568-C358-91B3-3788484E5DC3}"/>
              </a:ext>
            </a:extLst>
          </p:cNvPr>
          <p:cNvSpPr txBox="1"/>
          <p:nvPr/>
        </p:nvSpPr>
        <p:spPr>
          <a:xfrm>
            <a:off x="2258961" y="4194401"/>
            <a:ext cx="502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OpenSSH </a:t>
            </a:r>
            <a:r>
              <a:rPr lang="ko-KR" altLang="en-US" dirty="0"/>
              <a:t>서버가 설치되지 않은 상태일 때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6DD2F52-5C54-45F3-46E7-D2B86C51426D}"/>
              </a:ext>
            </a:extLst>
          </p:cNvPr>
          <p:cNvSpPr txBox="1"/>
          <p:nvPr/>
        </p:nvSpPr>
        <p:spPr>
          <a:xfrm>
            <a:off x="8915400" y="1786842"/>
            <a:ext cx="7582332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/>
              <a:t>def </a:t>
            </a:r>
            <a:r>
              <a:rPr lang="en-US" altLang="ko-KR" dirty="0" err="1"/>
              <a:t>optimize_memory</a:t>
            </a:r>
            <a:r>
              <a:rPr lang="en-US" altLang="ko-KR" dirty="0"/>
              <a:t>(</a:t>
            </a:r>
            <a:r>
              <a:rPr lang="en-US" altLang="ko-KR" dirty="0" err="1"/>
              <a:t>mem_config</a:t>
            </a:r>
            <a:r>
              <a:rPr lang="en-US" altLang="ko-KR" dirty="0"/>
              <a:t>):</a:t>
            </a:r>
          </a:p>
          <a:p>
            <a:r>
              <a:rPr lang="en-US" altLang="ko-KR" dirty="0"/>
              <a:t>    if "</a:t>
            </a:r>
            <a:r>
              <a:rPr lang="en-US" altLang="ko-KR" dirty="0" err="1"/>
              <a:t>swappiness</a:t>
            </a:r>
            <a:r>
              <a:rPr lang="en-US" altLang="ko-KR" dirty="0"/>
              <a:t>" in </a:t>
            </a:r>
            <a:r>
              <a:rPr lang="en-US" altLang="ko-KR" dirty="0" err="1"/>
              <a:t>mem_config</a:t>
            </a:r>
            <a:r>
              <a:rPr lang="en-US" altLang="ko-KR" dirty="0"/>
              <a:t>: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run_command</a:t>
            </a:r>
            <a:r>
              <a:rPr lang="en-US" altLang="ko-KR" dirty="0"/>
              <a:t>(</a:t>
            </a:r>
            <a:r>
              <a:rPr lang="en-US" altLang="ko-KR" dirty="0" err="1"/>
              <a:t>f"sysctl</a:t>
            </a:r>
            <a:r>
              <a:rPr lang="en-US" altLang="ko-KR" dirty="0"/>
              <a:t> </a:t>
            </a:r>
            <a:r>
              <a:rPr lang="en-US" altLang="ko-KR" dirty="0" err="1"/>
              <a:t>vm.swappiness</a:t>
            </a:r>
            <a:r>
              <a:rPr lang="en-US" altLang="ko-KR" dirty="0"/>
              <a:t>={</a:t>
            </a:r>
            <a:r>
              <a:rPr lang="en-US" altLang="ko-KR" dirty="0" err="1"/>
              <a:t>mem_config</a:t>
            </a:r>
            <a:r>
              <a:rPr lang="en-US" altLang="ko-KR" dirty="0"/>
              <a:t>['</a:t>
            </a:r>
            <a:r>
              <a:rPr lang="en-US" altLang="ko-KR" dirty="0" err="1"/>
              <a:t>swappiness</a:t>
            </a:r>
            <a:r>
              <a:rPr lang="en-US" altLang="ko-KR" dirty="0"/>
              <a:t>']}")</a:t>
            </a:r>
          </a:p>
          <a:p>
            <a:endParaRPr lang="en-US" altLang="ko-KR" dirty="0"/>
          </a:p>
          <a:p>
            <a:r>
              <a:rPr lang="en-US" altLang="ko-KR" dirty="0"/>
              <a:t>    if </a:t>
            </a:r>
            <a:r>
              <a:rPr lang="en-US" altLang="ko-KR" dirty="0" err="1"/>
              <a:t>mem_config.get</a:t>
            </a:r>
            <a:r>
              <a:rPr lang="en-US" altLang="ko-KR" dirty="0"/>
              <a:t>("</a:t>
            </a:r>
            <a:r>
              <a:rPr lang="en-US" altLang="ko-KR" dirty="0" err="1"/>
              <a:t>drop_caches_on_schedule</a:t>
            </a:r>
            <a:r>
              <a:rPr lang="en-US" altLang="ko-KR" dirty="0"/>
              <a:t>") and </a:t>
            </a:r>
            <a:r>
              <a:rPr lang="en-US" altLang="ko-KR" dirty="0" err="1"/>
              <a:t>mem_config.get</a:t>
            </a:r>
            <a:r>
              <a:rPr lang="en-US" altLang="ko-KR" dirty="0"/>
              <a:t>("</a:t>
            </a:r>
            <a:r>
              <a:rPr lang="en-US" altLang="ko-KR" dirty="0" err="1"/>
              <a:t>drop_cache_mode</a:t>
            </a:r>
            <a:r>
              <a:rPr lang="en-US" altLang="ko-KR" dirty="0"/>
              <a:t>") is not None: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run_command</a:t>
            </a:r>
            <a:r>
              <a:rPr lang="en-US" altLang="ko-KR" dirty="0"/>
              <a:t>(</a:t>
            </a:r>
            <a:r>
              <a:rPr lang="en-US" altLang="ko-KR" dirty="0" err="1"/>
              <a:t>f"sync</a:t>
            </a:r>
            <a:r>
              <a:rPr lang="en-US" altLang="ko-KR" dirty="0"/>
              <a:t>; echo {</a:t>
            </a:r>
            <a:r>
              <a:rPr lang="en-US" altLang="ko-KR" dirty="0" err="1"/>
              <a:t>mem_config</a:t>
            </a:r>
            <a:r>
              <a:rPr lang="en-US" altLang="ko-KR" dirty="0"/>
              <a:t>['</a:t>
            </a:r>
            <a:r>
              <a:rPr lang="en-US" altLang="ko-KR" dirty="0" err="1"/>
              <a:t>drop_cache_mode</a:t>
            </a:r>
            <a:r>
              <a:rPr lang="en-US" altLang="ko-KR" dirty="0"/>
              <a:t>']} &gt; /proc/sys/</a:t>
            </a:r>
            <a:r>
              <a:rPr lang="en-US" altLang="ko-KR" dirty="0" err="1"/>
              <a:t>vm</a:t>
            </a:r>
            <a:r>
              <a:rPr lang="en-US" altLang="ko-KR" dirty="0"/>
              <a:t>/</a:t>
            </a:r>
            <a:r>
              <a:rPr lang="en-US" altLang="ko-KR" dirty="0" err="1"/>
              <a:t>drop_caches</a:t>
            </a:r>
            <a:r>
              <a:rPr lang="en-US" altLang="ko-KR" dirty="0"/>
              <a:t>")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82B1FD2-E105-2D8C-5883-726D61EF19CF}"/>
              </a:ext>
            </a:extLst>
          </p:cNvPr>
          <p:cNvSpPr txBox="1"/>
          <p:nvPr/>
        </p:nvSpPr>
        <p:spPr>
          <a:xfrm>
            <a:off x="8915401" y="4570635"/>
            <a:ext cx="7582332" cy="48013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dirty="0"/>
              <a:t>"</a:t>
            </a:r>
            <a:r>
              <a:rPr lang="ko-KR" altLang="en-US" dirty="0" err="1"/>
              <a:t>security_hardening</a:t>
            </a:r>
            <a:r>
              <a:rPr lang="ko-KR" altLang="en-US" dirty="0"/>
              <a:t>": {</a:t>
            </a:r>
          </a:p>
          <a:p>
            <a:r>
              <a:rPr lang="ko-KR" altLang="en-US" dirty="0"/>
              <a:t>        "</a:t>
            </a:r>
            <a:r>
              <a:rPr lang="ko-KR" altLang="en-US" dirty="0" err="1"/>
              <a:t>firewall</a:t>
            </a:r>
            <a:r>
              <a:rPr lang="ko-KR" altLang="en-US" dirty="0"/>
              <a:t>": {</a:t>
            </a:r>
          </a:p>
          <a:p>
            <a:r>
              <a:rPr lang="ko-KR" altLang="en-US" dirty="0"/>
              <a:t>            "</a:t>
            </a:r>
            <a:r>
              <a:rPr lang="ko-KR" altLang="en-US" dirty="0" err="1"/>
              <a:t>enable</a:t>
            </a:r>
            <a:r>
              <a:rPr lang="ko-KR" altLang="en-US" dirty="0"/>
              <a:t>": </a:t>
            </a:r>
            <a:r>
              <a:rPr lang="ko-KR" altLang="en-US" dirty="0" err="1"/>
              <a:t>true</a:t>
            </a:r>
            <a:r>
              <a:rPr lang="ko-KR" altLang="en-US" dirty="0"/>
              <a:t>,</a:t>
            </a:r>
          </a:p>
          <a:p>
            <a:r>
              <a:rPr lang="ko-KR" altLang="en-US" dirty="0"/>
              <a:t>            "</a:t>
            </a:r>
            <a:r>
              <a:rPr lang="ko-KR" altLang="en-US" dirty="0" err="1"/>
              <a:t>allowed_ports</a:t>
            </a:r>
            <a:r>
              <a:rPr lang="ko-KR" altLang="en-US" dirty="0"/>
              <a:t>": [</a:t>
            </a:r>
          </a:p>
          <a:p>
            <a:r>
              <a:rPr lang="ko-KR" altLang="en-US" dirty="0"/>
              <a:t>                22,</a:t>
            </a:r>
          </a:p>
          <a:p>
            <a:r>
              <a:rPr lang="ko-KR" altLang="en-US" dirty="0"/>
              <a:t>                80,</a:t>
            </a:r>
          </a:p>
          <a:p>
            <a:r>
              <a:rPr lang="ko-KR" altLang="en-US" dirty="0"/>
              <a:t>                443</a:t>
            </a:r>
          </a:p>
          <a:p>
            <a:r>
              <a:rPr lang="ko-KR" altLang="en-US" dirty="0"/>
              <a:t>            ],</a:t>
            </a:r>
          </a:p>
          <a:p>
            <a:r>
              <a:rPr lang="ko-KR" altLang="en-US" dirty="0"/>
              <a:t>            "</a:t>
            </a:r>
            <a:r>
              <a:rPr lang="ko-KR" altLang="en-US" dirty="0" err="1"/>
              <a:t>deny_all_by_default</a:t>
            </a:r>
            <a:r>
              <a:rPr lang="ko-KR" altLang="en-US" dirty="0"/>
              <a:t>": </a:t>
            </a:r>
            <a:r>
              <a:rPr lang="ko-KR" altLang="en-US" dirty="0" err="1"/>
              <a:t>true</a:t>
            </a:r>
            <a:endParaRPr lang="ko-KR" altLang="en-US" dirty="0"/>
          </a:p>
          <a:p>
            <a:r>
              <a:rPr lang="ko-KR" altLang="en-US" dirty="0"/>
              <a:t>        },</a:t>
            </a:r>
          </a:p>
          <a:p>
            <a:r>
              <a:rPr lang="ko-KR" altLang="en-US" dirty="0"/>
              <a:t>        "</a:t>
            </a:r>
            <a:r>
              <a:rPr lang="ko-KR" altLang="en-US" dirty="0" err="1"/>
              <a:t>ssh</a:t>
            </a:r>
            <a:r>
              <a:rPr lang="ko-KR" altLang="en-US" dirty="0"/>
              <a:t>": {</a:t>
            </a:r>
          </a:p>
          <a:p>
            <a:r>
              <a:rPr lang="ko-KR" altLang="en-US" dirty="0"/>
              <a:t>            "</a:t>
            </a:r>
            <a:r>
              <a:rPr lang="ko-KR" altLang="en-US" dirty="0" err="1"/>
              <a:t>permit_root_login</a:t>
            </a:r>
            <a:r>
              <a:rPr lang="ko-KR" altLang="en-US" dirty="0"/>
              <a:t>": "</a:t>
            </a:r>
            <a:r>
              <a:rPr lang="ko-KR" altLang="en-US" dirty="0" err="1"/>
              <a:t>no</a:t>
            </a:r>
            <a:r>
              <a:rPr lang="ko-KR" altLang="en-US" dirty="0"/>
              <a:t>",</a:t>
            </a:r>
          </a:p>
          <a:p>
            <a:r>
              <a:rPr lang="ko-KR" altLang="en-US" dirty="0"/>
              <a:t>            "</a:t>
            </a:r>
            <a:r>
              <a:rPr lang="ko-KR" altLang="en-US" dirty="0" err="1"/>
              <a:t>password_authentication</a:t>
            </a:r>
            <a:r>
              <a:rPr lang="ko-KR" altLang="en-US" dirty="0"/>
              <a:t>": "</a:t>
            </a:r>
            <a:r>
              <a:rPr lang="ko-KR" altLang="en-US" dirty="0" err="1"/>
              <a:t>no</a:t>
            </a:r>
            <a:r>
              <a:rPr lang="ko-KR" altLang="en-US" dirty="0"/>
              <a:t>",</a:t>
            </a:r>
          </a:p>
          <a:p>
            <a:r>
              <a:rPr lang="ko-KR" altLang="en-US" dirty="0"/>
              <a:t>            "</a:t>
            </a:r>
            <a:r>
              <a:rPr lang="ko-KR" altLang="en-US" dirty="0" err="1"/>
              <a:t>protocol</a:t>
            </a:r>
            <a:r>
              <a:rPr lang="ko-KR" altLang="en-US" dirty="0"/>
              <a:t>": 2,</a:t>
            </a:r>
          </a:p>
          <a:p>
            <a:r>
              <a:rPr lang="ko-KR" altLang="en-US" dirty="0"/>
              <a:t>            "</a:t>
            </a:r>
            <a:r>
              <a:rPr lang="ko-KR" altLang="en-US" dirty="0" err="1"/>
              <a:t>max_auth_tries</a:t>
            </a:r>
            <a:r>
              <a:rPr lang="ko-KR" altLang="en-US" dirty="0"/>
              <a:t>": 3</a:t>
            </a:r>
          </a:p>
          <a:p>
            <a:r>
              <a:rPr lang="ko-KR" altLang="en-US" dirty="0"/>
              <a:t>        }</a:t>
            </a:r>
          </a:p>
          <a:p>
            <a:r>
              <a:rPr lang="ko-KR" altLang="en-US" dirty="0"/>
              <a:t>    }</a:t>
            </a:r>
          </a:p>
        </p:txBody>
      </p:sp>
      <p:sp>
        <p:nvSpPr>
          <p:cNvPr id="16" name="TextBox 7">
            <a:extLst>
              <a:ext uri="{FF2B5EF4-FFF2-40B4-BE49-F238E27FC236}">
                <a16:creationId xmlns:a16="http://schemas.microsoft.com/office/drawing/2014/main" id="{2E5B7D6A-BAD7-02E0-0695-B78100E2EE74}"/>
              </a:ext>
            </a:extLst>
          </p:cNvPr>
          <p:cNvSpPr txBox="1"/>
          <p:nvPr/>
        </p:nvSpPr>
        <p:spPr>
          <a:xfrm>
            <a:off x="8915400" y="4194401"/>
            <a:ext cx="7250222" cy="2769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dirty="0" err="1"/>
              <a:t>Optimizer_settings.json</a:t>
            </a:r>
            <a:endParaRPr lang="en-US" altLang="ko-KR" dirty="0"/>
          </a:p>
        </p:txBody>
      </p:sp>
      <p:sp>
        <p:nvSpPr>
          <p:cNvPr id="17" name="TextBox 7">
            <a:extLst>
              <a:ext uri="{FF2B5EF4-FFF2-40B4-BE49-F238E27FC236}">
                <a16:creationId xmlns:a16="http://schemas.microsoft.com/office/drawing/2014/main" id="{1AFD77D3-54CB-C95D-EE18-DBABCD8CE19F}"/>
              </a:ext>
            </a:extLst>
          </p:cNvPr>
          <p:cNvSpPr txBox="1"/>
          <p:nvPr/>
        </p:nvSpPr>
        <p:spPr>
          <a:xfrm>
            <a:off x="8915400" y="1341394"/>
            <a:ext cx="7250222" cy="2769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dirty="0"/>
              <a:t>Optimizer.py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AD723B1B-078F-C180-5E03-C36BD0B566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4454" y="6041459"/>
            <a:ext cx="6906589" cy="247685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BBE8CC90-5A12-11C1-D2DA-A043C38655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4454" y="6360125"/>
            <a:ext cx="6935168" cy="685896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25172F34-C70E-4558-308C-BBDE8A231E47}"/>
              </a:ext>
            </a:extLst>
          </p:cNvPr>
          <p:cNvSpPr txBox="1"/>
          <p:nvPr/>
        </p:nvSpPr>
        <p:spPr>
          <a:xfrm>
            <a:off x="2227006" y="5525560"/>
            <a:ext cx="502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OpenSSH </a:t>
            </a:r>
            <a:r>
              <a:rPr lang="ko-KR" altLang="en-US" dirty="0"/>
              <a:t>서버가 설치 후 최적화 이전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6C9B07A-677E-3739-34E8-B2383B30BBDC}"/>
              </a:ext>
            </a:extLst>
          </p:cNvPr>
          <p:cNvSpPr txBox="1"/>
          <p:nvPr/>
        </p:nvSpPr>
        <p:spPr>
          <a:xfrm>
            <a:off x="914399" y="7447515"/>
            <a:ext cx="69766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내용을 </a:t>
            </a:r>
            <a:r>
              <a:rPr lang="ko-KR" altLang="en-US" dirty="0" err="1"/>
              <a:t>주석제외하고</a:t>
            </a:r>
            <a:r>
              <a:rPr lang="ko-KR" altLang="en-US" dirty="0"/>
              <a:t> 끌어당기면 아무 결과가 나오지 않음</a:t>
            </a:r>
            <a:r>
              <a:rPr lang="en-US" altLang="ko-KR" dirty="0"/>
              <a:t>. </a:t>
            </a:r>
            <a:r>
              <a:rPr lang="ko-KR" altLang="en-US" dirty="0"/>
              <a:t>관련 내용을 </a:t>
            </a:r>
            <a:r>
              <a:rPr lang="en-US" altLang="ko-KR" dirty="0"/>
              <a:t>cat</a:t>
            </a:r>
            <a:r>
              <a:rPr lang="ko-KR" altLang="en-US" dirty="0"/>
              <a:t>으로 보니 모두 주석처리 되어있음</a:t>
            </a:r>
          </a:p>
        </p:txBody>
      </p:sp>
    </p:spTree>
    <p:extLst>
      <p:ext uri="{BB962C8B-B14F-4D97-AF65-F5344CB8AC3E}">
        <p14:creationId xmlns:p14="http://schemas.microsoft.com/office/powerpoint/2010/main" val="38424194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BCD55E-E29A-8655-A9AD-4D37A52558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359BB14A-EA5B-2B94-5CFD-5BEF9F905990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35628F21-5811-3145-21FD-1640EC279A79}"/>
              </a:ext>
            </a:extLst>
          </p:cNvPr>
          <p:cNvSpPr txBox="1"/>
          <p:nvPr/>
        </p:nvSpPr>
        <p:spPr>
          <a:xfrm>
            <a:off x="1028700" y="934868"/>
            <a:ext cx="6286500" cy="50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최적화 확인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47DAE067-5E37-C3AD-6037-71A23CC86CA2}"/>
              </a:ext>
            </a:extLst>
          </p:cNvPr>
          <p:cNvSpPr txBox="1"/>
          <p:nvPr/>
        </p:nvSpPr>
        <p:spPr>
          <a:xfrm>
            <a:off x="1662749" y="1616980"/>
            <a:ext cx="479725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보안 강화 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</a:t>
            </a:r>
            <a:r>
              <a:rPr lang="en-US" altLang="ko-KR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harden_security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)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5C3F092A-3043-36F6-5DFB-65C4E59E20DA}"/>
              </a:ext>
            </a:extLst>
          </p:cNvPr>
          <p:cNvSpPr txBox="1"/>
          <p:nvPr/>
        </p:nvSpPr>
        <p:spPr>
          <a:xfrm>
            <a:off x="1004119" y="2408995"/>
            <a:ext cx="6463481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buNone/>
            </a:pPr>
            <a:r>
              <a:rPr lang="en-US" altLang="ko-KR" b="1" dirty="0"/>
              <a:t>SSH </a:t>
            </a:r>
            <a:r>
              <a:rPr lang="ko-KR" altLang="en-US" b="1" dirty="0"/>
              <a:t>설정 강화</a:t>
            </a:r>
            <a:endParaRPr lang="en-US" altLang="ko-KR" b="1" dirty="0"/>
          </a:p>
          <a:p>
            <a:pPr>
              <a:buNone/>
            </a:pPr>
            <a:r>
              <a:rPr lang="en-US" altLang="ko-KR" dirty="0" err="1"/>
              <a:t>PermitRootLogin</a:t>
            </a:r>
            <a:r>
              <a:rPr lang="en-US" altLang="ko-KR" dirty="0"/>
              <a:t>, </a:t>
            </a:r>
            <a:r>
              <a:rPr lang="en-US" altLang="ko-KR" dirty="0" err="1"/>
              <a:t>PasswordAuthentication</a:t>
            </a:r>
            <a:r>
              <a:rPr lang="en-US" altLang="ko-KR" dirty="0"/>
              <a:t> </a:t>
            </a:r>
            <a:r>
              <a:rPr lang="ko-KR" altLang="en-US" dirty="0"/>
              <a:t>등 </a:t>
            </a:r>
            <a:r>
              <a:rPr lang="en-US" altLang="ko-KR" dirty="0" err="1"/>
              <a:t>sshd_config</a:t>
            </a:r>
            <a:r>
              <a:rPr lang="en-US" altLang="ko-KR" dirty="0"/>
              <a:t> </a:t>
            </a:r>
            <a:r>
              <a:rPr lang="ko-KR" altLang="en-US" dirty="0"/>
              <a:t>수정 후</a:t>
            </a:r>
            <a:endParaRPr lang="en-US" altLang="ko-KR" dirty="0"/>
          </a:p>
          <a:p>
            <a:pPr>
              <a:buNone/>
            </a:pPr>
            <a:endParaRPr lang="en-US" altLang="ko-KR" dirty="0"/>
          </a:p>
          <a:p>
            <a:pPr>
              <a:buNone/>
            </a:pPr>
            <a:r>
              <a:rPr lang="ko-KR" altLang="en-US" dirty="0"/>
              <a:t>명령어 </a:t>
            </a:r>
            <a:r>
              <a:rPr lang="en-US" altLang="ko-KR" dirty="0"/>
              <a:t>: grep '^</a:t>
            </a:r>
            <a:r>
              <a:rPr lang="en-US" altLang="ko-KR" dirty="0" err="1"/>
              <a:t>PermitRootLogin</a:t>
            </a:r>
            <a:r>
              <a:rPr lang="en-US" altLang="ko-KR" dirty="0"/>
              <a:t>' /</a:t>
            </a:r>
            <a:r>
              <a:rPr lang="en-US" altLang="ko-KR" dirty="0" err="1"/>
              <a:t>etc</a:t>
            </a:r>
            <a:r>
              <a:rPr lang="en-US" altLang="ko-KR" dirty="0"/>
              <a:t>/ssh/</a:t>
            </a:r>
            <a:r>
              <a:rPr lang="en-US" altLang="ko-KR" dirty="0" err="1"/>
              <a:t>sshd_config</a:t>
            </a:r>
            <a:endParaRPr lang="en-US" altLang="ko-KR" dirty="0"/>
          </a:p>
          <a:p>
            <a:pPr>
              <a:buNone/>
            </a:pPr>
            <a:endParaRPr lang="ko-KR" altLang="en-US" dirty="0"/>
          </a:p>
        </p:txBody>
      </p:sp>
      <p:sp>
        <p:nvSpPr>
          <p:cNvPr id="17" name="TextBox 7">
            <a:extLst>
              <a:ext uri="{FF2B5EF4-FFF2-40B4-BE49-F238E27FC236}">
                <a16:creationId xmlns:a16="http://schemas.microsoft.com/office/drawing/2014/main" id="{ECD26377-C831-1CF0-A31D-C828615D1FE8}"/>
              </a:ext>
            </a:extLst>
          </p:cNvPr>
          <p:cNvSpPr txBox="1"/>
          <p:nvPr/>
        </p:nvSpPr>
        <p:spPr>
          <a:xfrm>
            <a:off x="8915400" y="1341394"/>
            <a:ext cx="7250222" cy="2769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dirty="0"/>
              <a:t>최적화 후 </a:t>
            </a:r>
            <a:r>
              <a:rPr lang="en-US" altLang="ko-KR" dirty="0"/>
              <a:t>– </a:t>
            </a:r>
            <a:r>
              <a:rPr lang="ko-KR" altLang="en-US" dirty="0"/>
              <a:t>실패</a:t>
            </a:r>
            <a:endParaRPr lang="en-US" altLang="ko-K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802142-1FDC-64CF-86A0-824E3310B774}"/>
              </a:ext>
            </a:extLst>
          </p:cNvPr>
          <p:cNvSpPr txBox="1"/>
          <p:nvPr/>
        </p:nvSpPr>
        <p:spPr>
          <a:xfrm>
            <a:off x="903375" y="3793990"/>
            <a:ext cx="6315997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err="1"/>
              <a:t>PermitRootLogin</a:t>
            </a:r>
            <a:r>
              <a:rPr lang="en-US" altLang="ko-KR" dirty="0"/>
              <a:t> </a:t>
            </a:r>
            <a:r>
              <a:rPr lang="ko-KR" altLang="en-US" dirty="0"/>
              <a:t>은 </a:t>
            </a:r>
            <a:r>
              <a:rPr lang="en-US" altLang="ko-KR" b="1" dirty="0"/>
              <a:t>SSH</a:t>
            </a:r>
            <a:r>
              <a:rPr lang="ko-KR" altLang="en-US" b="1" dirty="0"/>
              <a:t>를 통해 </a:t>
            </a:r>
            <a:r>
              <a:rPr lang="en-US" altLang="ko-KR" b="1" dirty="0"/>
              <a:t>root </a:t>
            </a:r>
            <a:r>
              <a:rPr lang="ko-KR" altLang="en-US" b="1" dirty="0"/>
              <a:t>사용자로 직접 로그인하는 것을 허용할지 여부</a:t>
            </a:r>
            <a:r>
              <a:rPr lang="ko-KR" altLang="en-US" dirty="0"/>
              <a:t>를 제어함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PermitRootLogin</a:t>
            </a:r>
            <a:r>
              <a:rPr lang="en-US" altLang="ko-KR" dirty="0"/>
              <a:t> yes        # root </a:t>
            </a:r>
            <a:r>
              <a:rPr lang="ko-KR" altLang="en-US" dirty="0"/>
              <a:t>로그인 허용 </a:t>
            </a:r>
            <a:r>
              <a:rPr lang="en-US" altLang="ko-KR" dirty="0"/>
              <a:t>(</a:t>
            </a:r>
            <a:r>
              <a:rPr lang="ko-KR" altLang="en-US" dirty="0"/>
              <a:t>위험</a:t>
            </a:r>
            <a:r>
              <a:rPr lang="en-US" altLang="ko-KR" dirty="0"/>
              <a:t>)</a:t>
            </a:r>
          </a:p>
          <a:p>
            <a:r>
              <a:rPr lang="en-US" altLang="ko-KR" dirty="0" err="1"/>
              <a:t>PermitRootLogin</a:t>
            </a:r>
            <a:r>
              <a:rPr lang="en-US" altLang="ko-KR" dirty="0"/>
              <a:t> no         # root </a:t>
            </a:r>
            <a:r>
              <a:rPr lang="ko-KR" altLang="en-US" dirty="0"/>
              <a:t>로그인 차단 </a:t>
            </a:r>
            <a:r>
              <a:rPr lang="en-US" altLang="ko-KR" dirty="0"/>
              <a:t>(</a:t>
            </a:r>
            <a:r>
              <a:rPr lang="ko-KR" altLang="en-US" dirty="0"/>
              <a:t>권장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4625ADC9-2DA6-B9EC-F459-2D63F6B7A2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15400" y="1932966"/>
            <a:ext cx="6982799" cy="1343212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73456514-AB99-6946-1CBE-6048D059D5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2260463"/>
              </p:ext>
            </p:extLst>
          </p:nvPr>
        </p:nvGraphicFramePr>
        <p:xfrm>
          <a:off x="8763000" y="4668379"/>
          <a:ext cx="5486400" cy="1097280"/>
        </p:xfrm>
        <a:graphic>
          <a:graphicData uri="http://schemas.openxmlformats.org/drawingml/2006/table">
            <a:tbl>
              <a:tblPr/>
              <a:tblGrid>
                <a:gridCol w="2743200">
                  <a:extLst>
                    <a:ext uri="{9D8B030D-6E8A-4147-A177-3AD203B41FA5}">
                      <a16:colId xmlns:a16="http://schemas.microsoft.com/office/drawing/2014/main" val="315668130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14618352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/>
                        <a:t>PermitRootLogin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PermitRootLogin no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5180005"/>
                  </a:ext>
                </a:extLst>
              </a:tr>
              <a:tr h="200801">
                <a:tc>
                  <a:txBody>
                    <a:bodyPr/>
                    <a:lstStyle/>
                    <a:p>
                      <a:r>
                        <a:rPr lang="en-US"/>
                        <a:t>PasswordAuthentication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PasswordAuthentication no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28029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 err="1"/>
                        <a:t>MaxAuthTries</a:t>
                      </a:r>
                      <a:endParaRPr 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MaxAuthTries</a:t>
                      </a:r>
                      <a:r>
                        <a:rPr lang="en-US" dirty="0"/>
                        <a:t> 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95649022"/>
                  </a:ext>
                </a:extLst>
              </a:tr>
            </a:tbl>
          </a:graphicData>
        </a:graphic>
      </p:graphicFrame>
      <p:sp>
        <p:nvSpPr>
          <p:cNvPr id="19" name="TextBox 7">
            <a:extLst>
              <a:ext uri="{FF2B5EF4-FFF2-40B4-BE49-F238E27FC236}">
                <a16:creationId xmlns:a16="http://schemas.microsoft.com/office/drawing/2014/main" id="{5992C043-60B5-D2B5-69D1-99168BE17543}"/>
              </a:ext>
            </a:extLst>
          </p:cNvPr>
          <p:cNvSpPr txBox="1"/>
          <p:nvPr/>
        </p:nvSpPr>
        <p:spPr>
          <a:xfrm>
            <a:off x="8915400" y="4199539"/>
            <a:ext cx="7250222" cy="2769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dirty="0"/>
              <a:t>최적화 성공 예시</a:t>
            </a:r>
            <a:endParaRPr lang="en-US" altLang="ko-KR" dirty="0"/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FCACC0BF-5726-4A6E-BFFF-6F55B61425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2492499"/>
              </p:ext>
            </p:extLst>
          </p:nvPr>
        </p:nvGraphicFramePr>
        <p:xfrm>
          <a:off x="914400" y="6459236"/>
          <a:ext cx="11277600" cy="2103120"/>
        </p:xfrm>
        <a:graphic>
          <a:graphicData uri="http://schemas.openxmlformats.org/drawingml/2006/table">
            <a:tbl>
              <a:tblPr/>
              <a:tblGrid>
                <a:gridCol w="2107963">
                  <a:extLst>
                    <a:ext uri="{9D8B030D-6E8A-4147-A177-3AD203B41FA5}">
                      <a16:colId xmlns:a16="http://schemas.microsoft.com/office/drawing/2014/main" val="2310783607"/>
                    </a:ext>
                  </a:extLst>
                </a:gridCol>
                <a:gridCol w="9169637">
                  <a:extLst>
                    <a:ext uri="{9D8B030D-6E8A-4147-A177-3AD203B41FA5}">
                      <a16:colId xmlns:a16="http://schemas.microsoft.com/office/drawing/2014/main" val="138138751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ko-KR" altLang="en-US"/>
                        <a:t>설정 항목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적용 효과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274521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1"/>
                        <a:t>PermitRootLogin no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루트 계정으로 직접 로그인 차단 → 해커가 루트 계정부터 </a:t>
                      </a:r>
                      <a:r>
                        <a:rPr lang="ko-KR" altLang="en-US" dirty="0" err="1"/>
                        <a:t>크랙하는</a:t>
                      </a:r>
                      <a:r>
                        <a:rPr lang="ko-KR" altLang="en-US" dirty="0"/>
                        <a:t> 걸 방지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729662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1"/>
                        <a:t>PasswordAuthentication no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패스워드 로그인 비활성화 → 무차별 대입 공격</a:t>
                      </a:r>
                      <a:r>
                        <a:rPr lang="en-US" altLang="ko-KR" dirty="0"/>
                        <a:t>(Brute-force) </a:t>
                      </a:r>
                      <a:r>
                        <a:rPr lang="ko-KR" altLang="en-US" dirty="0"/>
                        <a:t>방지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0074808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1"/>
                        <a:t>Protocol 2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안전한 </a:t>
                      </a:r>
                      <a:r>
                        <a:rPr lang="en-US" altLang="ko-KR"/>
                        <a:t>SSH </a:t>
                      </a:r>
                      <a:r>
                        <a:rPr lang="ko-KR" altLang="en-US"/>
                        <a:t>프로토콜 사용 </a:t>
                      </a:r>
                      <a:r>
                        <a:rPr lang="en-US" altLang="ko-KR"/>
                        <a:t>(1</a:t>
                      </a:r>
                      <a:r>
                        <a:rPr lang="ko-KR" altLang="en-US"/>
                        <a:t>은 취약점 많음</a:t>
                      </a:r>
                      <a:r>
                        <a:rPr lang="en-US" altLang="ko-KR"/>
                        <a:t>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989896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1"/>
                        <a:t>MaxAuthTries 3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로그인 실패 횟수 제한 → 무한 시도 방지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7181722"/>
                  </a:ext>
                </a:extLst>
              </a:tr>
            </a:tbl>
          </a:graphicData>
        </a:graphic>
      </p:graphicFrame>
      <p:sp>
        <p:nvSpPr>
          <p:cNvPr id="21" name="TextBox 7">
            <a:extLst>
              <a:ext uri="{FF2B5EF4-FFF2-40B4-BE49-F238E27FC236}">
                <a16:creationId xmlns:a16="http://schemas.microsoft.com/office/drawing/2014/main" id="{DA5D3A14-A375-9F99-92AC-EFFCA25BFF08}"/>
              </a:ext>
            </a:extLst>
          </p:cNvPr>
          <p:cNvSpPr txBox="1"/>
          <p:nvPr/>
        </p:nvSpPr>
        <p:spPr>
          <a:xfrm>
            <a:off x="1256868" y="6014632"/>
            <a:ext cx="7250222" cy="2769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dirty="0"/>
              <a:t>최적화 시 긍정적 효과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34914646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CE09E3-021A-DB77-0296-4E3ECED820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B0CB34BA-324B-EFC1-4FEB-5C45B1813656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96A5BBB8-712A-4C12-D857-35EAB770D30C}"/>
              </a:ext>
            </a:extLst>
          </p:cNvPr>
          <p:cNvSpPr txBox="1"/>
          <p:nvPr/>
        </p:nvSpPr>
        <p:spPr>
          <a:xfrm>
            <a:off x="1028700" y="934868"/>
            <a:ext cx="6286500" cy="50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최적화 확인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0D188A06-48CE-5CFB-AE21-2ADF5843094C}"/>
              </a:ext>
            </a:extLst>
          </p:cNvPr>
          <p:cNvSpPr txBox="1"/>
          <p:nvPr/>
        </p:nvSpPr>
        <p:spPr>
          <a:xfrm>
            <a:off x="1662749" y="1616980"/>
            <a:ext cx="479725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보안 강화 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</a:t>
            </a:r>
            <a:r>
              <a:rPr lang="en-US" altLang="ko-KR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harden_security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)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70D623D9-9ACD-7A8D-D3CD-02E39A116748}"/>
              </a:ext>
            </a:extLst>
          </p:cNvPr>
          <p:cNvSpPr txBox="1"/>
          <p:nvPr/>
        </p:nvSpPr>
        <p:spPr>
          <a:xfrm>
            <a:off x="1028700" y="2387372"/>
            <a:ext cx="10248900" cy="24929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b="1" dirty="0"/>
              <a:t>OpenSSH </a:t>
            </a:r>
            <a:r>
              <a:rPr lang="ko-KR" altLang="en-US" b="1" dirty="0"/>
              <a:t>서버 설치가 필요한 이유</a:t>
            </a:r>
            <a:endParaRPr lang="en-US" altLang="ko-KR" b="1" dirty="0"/>
          </a:p>
          <a:p>
            <a:endParaRPr lang="en-US" altLang="ko-KR" b="1" dirty="0"/>
          </a:p>
          <a:p>
            <a:pPr marL="342900" indent="-342900">
              <a:buFont typeface="+mj-lt"/>
              <a:buAutoNum type="arabicPeriod"/>
            </a:pPr>
            <a:r>
              <a:rPr lang="ko-KR" altLang="en-US" dirty="0"/>
              <a:t>리눅스 서버 관리</a:t>
            </a:r>
            <a:r>
              <a:rPr lang="en-US" altLang="ko-KR" dirty="0"/>
              <a:t>:</a:t>
            </a:r>
            <a:r>
              <a:rPr lang="ko-KR" altLang="en-US" dirty="0"/>
              <a:t>	클라우드 서버</a:t>
            </a:r>
            <a:r>
              <a:rPr lang="en-US" altLang="ko-KR" dirty="0"/>
              <a:t>(VM, VPS, AWS, GCP </a:t>
            </a:r>
            <a:r>
              <a:rPr lang="ko-KR" altLang="en-US" dirty="0"/>
              <a:t>등</a:t>
            </a:r>
            <a:r>
              <a:rPr lang="en-US" altLang="ko-KR" dirty="0"/>
              <a:t>)</a:t>
            </a:r>
            <a:r>
              <a:rPr lang="ko-KR" altLang="en-US" dirty="0"/>
              <a:t>에 </a:t>
            </a:r>
            <a:r>
              <a:rPr lang="en-US" altLang="ko-KR" dirty="0"/>
              <a:t>SSH</a:t>
            </a:r>
            <a:r>
              <a:rPr lang="ko-KR" altLang="en-US" dirty="0"/>
              <a:t>로 접속해 관리해야 할 때</a:t>
            </a:r>
            <a:endParaRPr lang="en-US" altLang="ko-KR" dirty="0"/>
          </a:p>
          <a:p>
            <a:pPr marL="342900" indent="-342900">
              <a:buFont typeface="+mj-lt"/>
              <a:buAutoNum type="arabicPeriod"/>
            </a:pPr>
            <a:r>
              <a:rPr lang="ko-KR" altLang="en-US" dirty="0"/>
              <a:t>원격 개발 환경 구축</a:t>
            </a:r>
            <a:r>
              <a:rPr lang="en-US" altLang="ko-KR" dirty="0"/>
              <a:t>: VS Code, </a:t>
            </a:r>
            <a:r>
              <a:rPr lang="en-US" altLang="ko-KR" dirty="0" err="1"/>
              <a:t>Jupyter</a:t>
            </a:r>
            <a:r>
              <a:rPr lang="en-US" altLang="ko-KR" dirty="0"/>
              <a:t>, PyCharm </a:t>
            </a:r>
            <a:r>
              <a:rPr lang="ko-KR" altLang="en-US" dirty="0"/>
              <a:t>등에서 </a:t>
            </a:r>
            <a:r>
              <a:rPr lang="en-US" altLang="ko-KR" dirty="0"/>
              <a:t>SSH</a:t>
            </a:r>
            <a:r>
              <a:rPr lang="ko-KR" altLang="en-US" dirty="0"/>
              <a:t>를 통해 원격 서버 개발할 때</a:t>
            </a:r>
            <a:endParaRPr lang="en-US" altLang="ko-KR" dirty="0"/>
          </a:p>
          <a:p>
            <a:pPr marL="342900" indent="-342900">
              <a:buFont typeface="+mj-lt"/>
              <a:buAutoNum type="arabicPeriod"/>
            </a:pPr>
            <a:r>
              <a:rPr lang="ko-KR" altLang="en-US" dirty="0" err="1"/>
              <a:t>홈서버</a:t>
            </a:r>
            <a:r>
              <a:rPr lang="ko-KR" altLang="en-US" dirty="0"/>
              <a:t> </a:t>
            </a:r>
            <a:r>
              <a:rPr lang="en-US" altLang="ko-KR" dirty="0"/>
              <a:t>/ NAS </a:t>
            </a:r>
            <a:r>
              <a:rPr lang="ko-KR" altLang="en-US" dirty="0"/>
              <a:t>운영	개인 </a:t>
            </a:r>
            <a:r>
              <a:rPr lang="en-US" altLang="ko-KR" dirty="0"/>
              <a:t>NAS, </a:t>
            </a:r>
            <a:r>
              <a:rPr lang="ko-KR" altLang="en-US" dirty="0"/>
              <a:t>홈 서버에서 외부에서 접속하려고</a:t>
            </a:r>
            <a:endParaRPr lang="en-US" altLang="ko-KR" dirty="0"/>
          </a:p>
          <a:p>
            <a:pPr marL="342900" indent="-342900">
              <a:buFont typeface="+mj-lt"/>
              <a:buAutoNum type="arabicPeriod"/>
            </a:pPr>
            <a:r>
              <a:rPr lang="ko-KR" altLang="en-US" dirty="0"/>
              <a:t>다중 사용자 시스템</a:t>
            </a:r>
            <a:r>
              <a:rPr lang="en-US" altLang="ko-KR" dirty="0"/>
              <a:t>: </a:t>
            </a:r>
            <a:r>
              <a:rPr lang="ko-KR" altLang="en-US" dirty="0"/>
              <a:t>여러 사용자가 동일한 시스템에 원격 접속 필요 시</a:t>
            </a:r>
            <a:endParaRPr lang="en-US" altLang="ko-KR" dirty="0"/>
          </a:p>
          <a:p>
            <a:pPr marL="342900" indent="-342900">
              <a:buFont typeface="+mj-lt"/>
              <a:buAutoNum type="arabicPeriod"/>
            </a:pPr>
            <a:r>
              <a:rPr lang="ko-KR" altLang="en-US" dirty="0"/>
              <a:t>교육 </a:t>
            </a:r>
            <a:r>
              <a:rPr lang="en-US" altLang="ko-KR" dirty="0"/>
              <a:t>/ </a:t>
            </a:r>
            <a:r>
              <a:rPr lang="ko-KR" altLang="en-US" dirty="0"/>
              <a:t>실습 서버	리눅스 서버 실습을 위한 </a:t>
            </a:r>
            <a:r>
              <a:rPr lang="en-US" altLang="ko-KR" dirty="0"/>
              <a:t>SSH </a:t>
            </a:r>
            <a:r>
              <a:rPr lang="ko-KR" altLang="en-US" dirty="0"/>
              <a:t>기반 접속 지원</a:t>
            </a:r>
            <a:endParaRPr lang="en-US" altLang="ko-KR" dirty="0"/>
          </a:p>
          <a:p>
            <a:pPr marL="342900" indent="-342900">
              <a:buFont typeface="+mj-lt"/>
              <a:buAutoNum type="arabicPeriod"/>
            </a:pPr>
            <a:r>
              <a:rPr lang="ko-KR" altLang="en-US" dirty="0"/>
              <a:t>자동화 스크립트 </a:t>
            </a:r>
            <a:r>
              <a:rPr lang="en-US" altLang="ko-KR" dirty="0"/>
              <a:t>/ CI-CD </a:t>
            </a:r>
            <a:r>
              <a:rPr lang="ko-KR" altLang="en-US" dirty="0"/>
              <a:t>연동</a:t>
            </a:r>
            <a:r>
              <a:rPr lang="en-US" altLang="ko-KR" dirty="0"/>
              <a:t>: </a:t>
            </a:r>
            <a:r>
              <a:rPr lang="ko-KR" altLang="en-US" dirty="0"/>
              <a:t>외부 서버에서 파일을 전송하거나 명령어를 원격으로 실행해야 할 때</a:t>
            </a:r>
            <a:endParaRPr lang="en-US" altLang="ko-KR" dirty="0"/>
          </a:p>
          <a:p>
            <a:pPr marL="342900" indent="-342900">
              <a:buFont typeface="+mj-lt"/>
              <a:buAutoNum type="arabicPeriod"/>
            </a:pPr>
            <a:r>
              <a:rPr lang="ko-KR" altLang="en-US" dirty="0"/>
              <a:t>보안 정책 적용 시스템</a:t>
            </a:r>
            <a:r>
              <a:rPr lang="en-US" altLang="ko-KR" dirty="0"/>
              <a:t>: SSH </a:t>
            </a:r>
            <a:r>
              <a:rPr lang="ko-KR" altLang="en-US" dirty="0"/>
              <a:t>접근 제어</a:t>
            </a:r>
            <a:r>
              <a:rPr lang="en-US" altLang="ko-KR" dirty="0"/>
              <a:t>, </a:t>
            </a:r>
            <a:r>
              <a:rPr lang="ko-KR" altLang="en-US" dirty="0"/>
              <a:t>로그 감시</a:t>
            </a:r>
            <a:r>
              <a:rPr lang="en-US" altLang="ko-KR" dirty="0"/>
              <a:t>, 2</a:t>
            </a:r>
            <a:r>
              <a:rPr lang="ko-KR" altLang="en-US" dirty="0"/>
              <a:t>단계 인증 등 고급 보안 설정 테스트 시</a:t>
            </a:r>
            <a:endParaRPr lang="en-US" altLang="ko-KR" dirty="0"/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7D8D7A84-43E6-1E4C-736C-D29D9631418E}"/>
              </a:ext>
            </a:extLst>
          </p:cNvPr>
          <p:cNvSpPr txBox="1"/>
          <p:nvPr/>
        </p:nvSpPr>
        <p:spPr>
          <a:xfrm>
            <a:off x="1028700" y="5270524"/>
            <a:ext cx="6463481" cy="24929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buNone/>
            </a:pPr>
            <a:r>
              <a:rPr lang="ko-KR" altLang="en-US" dirty="0"/>
              <a:t>설치 명령 </a:t>
            </a:r>
            <a:r>
              <a:rPr lang="en-US" altLang="ko-KR" dirty="0"/>
              <a:t>: </a:t>
            </a:r>
          </a:p>
          <a:p>
            <a:pPr>
              <a:buNone/>
            </a:pPr>
            <a:r>
              <a:rPr lang="en-US" altLang="ko-KR" dirty="0" err="1"/>
              <a:t>sudo</a:t>
            </a:r>
            <a:r>
              <a:rPr lang="en-US" altLang="ko-KR" dirty="0"/>
              <a:t> apt install </a:t>
            </a:r>
            <a:r>
              <a:rPr lang="en-US" altLang="ko-KR" dirty="0" err="1"/>
              <a:t>openssh</a:t>
            </a:r>
            <a:r>
              <a:rPr lang="en-US" altLang="ko-KR" dirty="0"/>
              <a:t>-server</a:t>
            </a:r>
          </a:p>
          <a:p>
            <a:pPr>
              <a:buNone/>
            </a:pPr>
            <a:r>
              <a:rPr lang="en-US" altLang="ko-KR" dirty="0" err="1"/>
              <a:t>sudo</a:t>
            </a:r>
            <a:r>
              <a:rPr lang="en-US" altLang="ko-KR" dirty="0"/>
              <a:t> </a:t>
            </a:r>
            <a:r>
              <a:rPr lang="en-US" altLang="ko-KR" dirty="0" err="1"/>
              <a:t>systemctl</a:t>
            </a:r>
            <a:r>
              <a:rPr lang="en-US" altLang="ko-KR" dirty="0"/>
              <a:t> enable ssh</a:t>
            </a:r>
          </a:p>
          <a:p>
            <a:pPr>
              <a:buNone/>
            </a:pPr>
            <a:r>
              <a:rPr lang="en-US" altLang="ko-KR" dirty="0" err="1"/>
              <a:t>sudo</a:t>
            </a:r>
            <a:r>
              <a:rPr lang="en-US" altLang="ko-KR" dirty="0"/>
              <a:t> </a:t>
            </a:r>
            <a:r>
              <a:rPr lang="en-US" altLang="ko-KR" dirty="0" err="1"/>
              <a:t>systemctl</a:t>
            </a:r>
            <a:r>
              <a:rPr lang="en-US" altLang="ko-KR" dirty="0"/>
              <a:t> start ssh</a:t>
            </a:r>
          </a:p>
          <a:p>
            <a:pPr>
              <a:buNone/>
            </a:pPr>
            <a:endParaRPr lang="en-US" altLang="ko-KR" dirty="0"/>
          </a:p>
          <a:p>
            <a:pPr>
              <a:buNone/>
            </a:pPr>
            <a:r>
              <a:rPr lang="ko-KR" altLang="en-US" dirty="0"/>
              <a:t>설치 후 확인</a:t>
            </a:r>
            <a:endParaRPr lang="en-US" altLang="ko-KR" dirty="0"/>
          </a:p>
          <a:p>
            <a:pPr>
              <a:buNone/>
            </a:pPr>
            <a:r>
              <a:rPr lang="en-US" altLang="ko-KR" dirty="0" err="1"/>
              <a:t>sudo</a:t>
            </a:r>
            <a:r>
              <a:rPr lang="en-US" altLang="ko-KR" dirty="0"/>
              <a:t> </a:t>
            </a:r>
            <a:r>
              <a:rPr lang="en-US" altLang="ko-KR" dirty="0" err="1"/>
              <a:t>systemctl</a:t>
            </a:r>
            <a:r>
              <a:rPr lang="en-US" altLang="ko-KR" dirty="0"/>
              <a:t> status ssh</a:t>
            </a:r>
          </a:p>
          <a:p>
            <a:pPr>
              <a:buNone/>
            </a:pPr>
            <a:r>
              <a:rPr lang="en-US" altLang="ko-KR" dirty="0"/>
              <a:t>ss -</a:t>
            </a:r>
            <a:r>
              <a:rPr lang="en-US" altLang="ko-KR" dirty="0" err="1"/>
              <a:t>tln</a:t>
            </a:r>
            <a:r>
              <a:rPr lang="en-US" altLang="ko-KR" dirty="0"/>
              <a:t> | grep :22   # </a:t>
            </a:r>
            <a:r>
              <a:rPr lang="ko-KR" altLang="en-US" dirty="0"/>
              <a:t>포트 </a:t>
            </a:r>
            <a:r>
              <a:rPr lang="ko-KR" altLang="en-US" dirty="0" err="1"/>
              <a:t>열려있는지</a:t>
            </a:r>
            <a:r>
              <a:rPr lang="ko-KR" altLang="en-US" dirty="0"/>
              <a:t> 확인</a:t>
            </a:r>
          </a:p>
          <a:p>
            <a:pPr>
              <a:buNone/>
            </a:pP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99CAF0-9EFB-7A43-6BFA-A4DA3666CCCF}"/>
              </a:ext>
            </a:extLst>
          </p:cNvPr>
          <p:cNvSpPr txBox="1"/>
          <p:nvPr/>
        </p:nvSpPr>
        <p:spPr>
          <a:xfrm>
            <a:off x="1028700" y="7899628"/>
            <a:ext cx="9144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OpenSSH </a:t>
            </a:r>
            <a:r>
              <a:rPr lang="ko-KR" altLang="en-US" dirty="0"/>
              <a:t>서버는 </a:t>
            </a:r>
            <a:r>
              <a:rPr lang="ko-KR" altLang="en-US" b="1" dirty="0"/>
              <a:t>“이 시스템에 원격으로 접속할 이유가 있을 때”</a:t>
            </a:r>
            <a:r>
              <a:rPr lang="ko-KR" altLang="en-US" dirty="0"/>
              <a:t> 설치된다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로컬 개발</a:t>
            </a:r>
            <a:r>
              <a:rPr lang="en-US" altLang="ko-KR" dirty="0"/>
              <a:t>/</a:t>
            </a:r>
            <a:r>
              <a:rPr lang="ko-KR" altLang="en-US" dirty="0"/>
              <a:t>일반 사용자 시스템에서는 </a:t>
            </a:r>
            <a:r>
              <a:rPr lang="ko-KR" altLang="en-US" b="1" dirty="0"/>
              <a:t>설치되지 않은 게 일반적</a:t>
            </a:r>
            <a:r>
              <a:rPr lang="ko-KR" altLang="en-US" dirty="0"/>
              <a:t>이고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ko-KR" altLang="en-US" dirty="0"/>
              <a:t>서버</a:t>
            </a:r>
            <a:r>
              <a:rPr lang="en-US" altLang="ko-KR" dirty="0"/>
              <a:t>/</a:t>
            </a:r>
            <a:r>
              <a:rPr lang="ko-KR" altLang="en-US" dirty="0"/>
              <a:t>원격 제어 목적의 시스템에선 </a:t>
            </a:r>
            <a:r>
              <a:rPr lang="ko-KR" altLang="en-US" b="1" dirty="0"/>
              <a:t>필수 컴포넌트</a:t>
            </a:r>
            <a:r>
              <a:rPr lang="ko-KR" altLang="en-US" dirty="0"/>
              <a:t>로 여겨진다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4620810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F82E05-F20F-C309-EE39-C661A2F428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01C80E20-675A-B0EC-B736-8B181B89CCD1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B323C96F-F230-5486-F87D-B4C8EFF44D32}"/>
              </a:ext>
            </a:extLst>
          </p:cNvPr>
          <p:cNvSpPr txBox="1"/>
          <p:nvPr/>
        </p:nvSpPr>
        <p:spPr>
          <a:xfrm>
            <a:off x="1028700" y="971550"/>
            <a:ext cx="6286500" cy="50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최적화 확인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11BF21AB-96D9-A208-C792-E6A9E23A6D03}"/>
              </a:ext>
            </a:extLst>
          </p:cNvPr>
          <p:cNvSpPr txBox="1"/>
          <p:nvPr/>
        </p:nvSpPr>
        <p:spPr>
          <a:xfrm>
            <a:off x="1662749" y="1616980"/>
            <a:ext cx="479725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보안 강화 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</a:t>
            </a:r>
            <a:r>
              <a:rPr lang="en-US" altLang="ko-KR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harden_security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)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4A061FE1-F9E8-6E7E-DBA9-79A440BD84A3}"/>
              </a:ext>
            </a:extLst>
          </p:cNvPr>
          <p:cNvSpPr txBox="1"/>
          <p:nvPr/>
        </p:nvSpPr>
        <p:spPr>
          <a:xfrm>
            <a:off x="1004119" y="4276164"/>
            <a:ext cx="5268060" cy="11079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dirty="0"/>
              <a:t>최적화 이전</a:t>
            </a:r>
            <a:endParaRPr lang="en-US" altLang="ko-KR" dirty="0"/>
          </a:p>
          <a:p>
            <a:r>
              <a:rPr lang="en-US" altLang="ko-KR" dirty="0"/>
              <a:t>UFW(Ubuntu Firewall)</a:t>
            </a:r>
            <a:r>
              <a:rPr lang="ko-KR" altLang="en-US" dirty="0"/>
              <a:t>가 </a:t>
            </a:r>
            <a:r>
              <a:rPr lang="ko-KR" altLang="en-US" b="1" dirty="0"/>
              <a:t>비활성화 상태</a:t>
            </a:r>
            <a:r>
              <a:rPr lang="ko-KR" altLang="en-US" dirty="0"/>
              <a:t>라는 뜻</a:t>
            </a:r>
            <a:endParaRPr lang="en-US" altLang="ko-KR" dirty="0"/>
          </a:p>
          <a:p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현재는 </a:t>
            </a:r>
            <a:r>
              <a:rPr lang="ko-KR" altLang="en-US" b="1" dirty="0"/>
              <a:t>어떤 방화벽 규칙도 적용되지 않고</a:t>
            </a:r>
            <a:r>
              <a:rPr lang="en-US" altLang="ko-KR" dirty="0"/>
              <a:t>, </a:t>
            </a:r>
            <a:r>
              <a:rPr lang="ko-KR" altLang="en-US" dirty="0"/>
              <a:t>모든 포트가 열려 있는 것과 </a:t>
            </a:r>
            <a:r>
              <a:rPr lang="ko-KR" altLang="en-US" dirty="0" err="1"/>
              <a:t>다르지않음</a:t>
            </a:r>
            <a:endParaRPr lang="en-US" altLang="ko-KR" dirty="0"/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C7573EBC-1647-CC22-883A-2E97DD096108}"/>
              </a:ext>
            </a:extLst>
          </p:cNvPr>
          <p:cNvSpPr txBox="1"/>
          <p:nvPr/>
        </p:nvSpPr>
        <p:spPr>
          <a:xfrm>
            <a:off x="1004119" y="2408995"/>
            <a:ext cx="6082481" cy="11079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buNone/>
            </a:pPr>
            <a:r>
              <a:rPr lang="ko-KR" altLang="en-US" b="1" dirty="0"/>
              <a:t>방화벽 설정 </a:t>
            </a:r>
            <a:r>
              <a:rPr lang="en-US" altLang="ko-KR" b="1" dirty="0"/>
              <a:t>(UFW)</a:t>
            </a:r>
          </a:p>
          <a:p>
            <a:pPr>
              <a:buNone/>
            </a:pPr>
            <a:endParaRPr lang="en-US" altLang="ko-KR" dirty="0"/>
          </a:p>
          <a:p>
            <a:pPr>
              <a:buNone/>
            </a:pPr>
            <a:r>
              <a:rPr lang="en-US" altLang="ko-KR" dirty="0" err="1"/>
              <a:t>sudo</a:t>
            </a:r>
            <a:r>
              <a:rPr lang="en-US" altLang="ko-KR" dirty="0"/>
              <a:t> </a:t>
            </a:r>
            <a:r>
              <a:rPr lang="en-US" altLang="ko-KR" dirty="0" err="1"/>
              <a:t>ufw</a:t>
            </a:r>
            <a:r>
              <a:rPr lang="en-US" altLang="ko-KR" dirty="0"/>
              <a:t> status verbose</a:t>
            </a:r>
          </a:p>
          <a:p>
            <a:pPr>
              <a:buNone/>
            </a:pP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97E8900-A7C4-4206-5E55-F23CE469BA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4119" y="5384160"/>
            <a:ext cx="5268060" cy="523948"/>
          </a:xfrm>
          <a:prstGeom prst="rect">
            <a:avLst/>
          </a:prstGeom>
        </p:spPr>
      </p:pic>
      <p:sp>
        <p:nvSpPr>
          <p:cNvPr id="12" name="TextBox 7">
            <a:extLst>
              <a:ext uri="{FF2B5EF4-FFF2-40B4-BE49-F238E27FC236}">
                <a16:creationId xmlns:a16="http://schemas.microsoft.com/office/drawing/2014/main" id="{E4A8063C-B07C-8B99-4961-F3E1019A84C1}"/>
              </a:ext>
            </a:extLst>
          </p:cNvPr>
          <p:cNvSpPr txBox="1"/>
          <p:nvPr/>
        </p:nvSpPr>
        <p:spPr>
          <a:xfrm>
            <a:off x="995234" y="6061632"/>
            <a:ext cx="5268060" cy="2769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dirty="0"/>
              <a:t>최적화 후</a:t>
            </a:r>
            <a:endParaRPr lang="en-US" altLang="ko-KR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6C02E460-3567-CDE1-387E-9B14B8F3D1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0821" y="6492156"/>
            <a:ext cx="6982799" cy="2524477"/>
          </a:xfrm>
          <a:prstGeom prst="rect">
            <a:avLst/>
          </a:prstGeom>
        </p:spPr>
      </p:pic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B992CD6-796A-A2D9-57EF-BC45D1E063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5457149"/>
              </p:ext>
            </p:extLst>
          </p:nvPr>
        </p:nvGraphicFramePr>
        <p:xfrm>
          <a:off x="8610600" y="1204828"/>
          <a:ext cx="8229600" cy="3383280"/>
        </p:xfrm>
        <a:graphic>
          <a:graphicData uri="http://schemas.openxmlformats.org/drawingml/2006/table">
            <a:tbl>
              <a:tblPr/>
              <a:tblGrid>
                <a:gridCol w="4114800">
                  <a:extLst>
                    <a:ext uri="{9D8B030D-6E8A-4147-A177-3AD203B41FA5}">
                      <a16:colId xmlns:a16="http://schemas.microsoft.com/office/drawing/2014/main" val="2061527655"/>
                    </a:ext>
                  </a:extLst>
                </a:gridCol>
                <a:gridCol w="4114800">
                  <a:extLst>
                    <a:ext uri="{9D8B030D-6E8A-4147-A177-3AD203B41FA5}">
                      <a16:colId xmlns:a16="http://schemas.microsoft.com/office/drawing/2014/main" val="182338567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ko-KR" altLang="en-US" dirty="0"/>
                        <a:t>항목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설명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6879040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1" dirty="0"/>
                        <a:t>Status: active</a:t>
                      </a:r>
                      <a:endParaRPr 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✅ </a:t>
                      </a:r>
                      <a:r>
                        <a:rPr lang="en-US" altLang="ko-KR"/>
                        <a:t>UFW(</a:t>
                      </a:r>
                      <a:r>
                        <a:rPr lang="ko-KR" altLang="en-US"/>
                        <a:t>방화벽</a:t>
                      </a:r>
                      <a:r>
                        <a:rPr lang="en-US" altLang="ko-KR"/>
                        <a:t>)</a:t>
                      </a:r>
                      <a:r>
                        <a:rPr lang="ko-KR" altLang="en-US"/>
                        <a:t>가 </a:t>
                      </a:r>
                      <a:r>
                        <a:rPr lang="ko-KR" altLang="en-US" b="1"/>
                        <a:t>활성화</a:t>
                      </a:r>
                      <a:r>
                        <a:rPr lang="ko-KR" altLang="en-US"/>
                        <a:t>됨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4343379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1" dirty="0"/>
                        <a:t>Logging: on (low)</a:t>
                      </a:r>
                      <a:endParaRPr 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로그 기록이 </a:t>
                      </a:r>
                      <a:r>
                        <a:rPr lang="ko-KR" altLang="en-US" b="1"/>
                        <a:t>낮은 수준</a:t>
                      </a:r>
                      <a:r>
                        <a:rPr lang="en-US" altLang="ko-KR" b="1"/>
                        <a:t>(low)</a:t>
                      </a:r>
                      <a:r>
                        <a:rPr lang="ko-KR" altLang="en-US"/>
                        <a:t> 으로 활성화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866657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1"/>
                        <a:t>Default: deny (incoming)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기본 설정으로 </a:t>
                      </a:r>
                      <a:r>
                        <a:rPr lang="ko-KR" altLang="en-US" b="1"/>
                        <a:t>수신 거부</a:t>
                      </a:r>
                      <a:r>
                        <a:rPr lang="en-US" altLang="ko-KR" b="1"/>
                        <a:t>(incoming deny)</a:t>
                      </a:r>
                      <a:endParaRPr lang="ko-KR" alt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640255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1" dirty="0"/>
                        <a:t>allow (outgoing)</a:t>
                      </a:r>
                      <a:endParaRPr 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기본 설정으로 </a:t>
                      </a:r>
                      <a:r>
                        <a:rPr lang="ko-KR" altLang="en-US" b="1"/>
                        <a:t>발신 허용</a:t>
                      </a:r>
                      <a:r>
                        <a:rPr lang="en-US" altLang="ko-KR" b="1"/>
                        <a:t>(outgoing allow)</a:t>
                      </a:r>
                      <a:endParaRPr lang="ko-KR" alt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863102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1" dirty="0"/>
                        <a:t>disabled (routed)</a:t>
                      </a:r>
                      <a:endParaRPr 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라우팅된 트래픽은 현재 </a:t>
                      </a:r>
                      <a:r>
                        <a:rPr lang="ko-KR" altLang="en-US" b="1"/>
                        <a:t>방화벽에서 제어하지 않음</a:t>
                      </a:r>
                      <a:endParaRPr lang="ko-KR" alt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52281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1" dirty="0"/>
                        <a:t>New profiles: skip</a:t>
                      </a:r>
                      <a:endParaRPr 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새 서비스 프로파일에 대해 기본 설정을 생략하도록 구성됨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0450361"/>
                  </a:ext>
                </a:extLst>
              </a:tr>
            </a:tbl>
          </a:graphicData>
        </a:graphic>
      </p:graphicFrame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9EC117C3-4888-A6EB-EEB9-031C0DCF43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9631559"/>
              </p:ext>
            </p:extLst>
          </p:nvPr>
        </p:nvGraphicFramePr>
        <p:xfrm>
          <a:off x="8630265" y="4993708"/>
          <a:ext cx="8229600" cy="1828800"/>
        </p:xfrm>
        <a:graphic>
          <a:graphicData uri="http://schemas.openxmlformats.org/drawingml/2006/table">
            <a:tbl>
              <a:tblPr/>
              <a:tblGrid>
                <a:gridCol w="4114800">
                  <a:extLst>
                    <a:ext uri="{9D8B030D-6E8A-4147-A177-3AD203B41FA5}">
                      <a16:colId xmlns:a16="http://schemas.microsoft.com/office/drawing/2014/main" val="675709354"/>
                    </a:ext>
                  </a:extLst>
                </a:gridCol>
                <a:gridCol w="4114800">
                  <a:extLst>
                    <a:ext uri="{9D8B030D-6E8A-4147-A177-3AD203B41FA5}">
                      <a16:colId xmlns:a16="http://schemas.microsoft.com/office/drawing/2014/main" val="346575184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ko-KR" altLang="en-US"/>
                        <a:t>포트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설명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692602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ko-KR" dirty="0"/>
                        <a:t>22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SSH </a:t>
                      </a:r>
                      <a:r>
                        <a:rPr lang="ko-KR" altLang="en-US"/>
                        <a:t>접속 허용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097582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ko-KR" dirty="0"/>
                        <a:t>80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HTTP (</a:t>
                      </a:r>
                      <a:r>
                        <a:rPr lang="ko-KR" altLang="en-US"/>
                        <a:t>웹서버</a:t>
                      </a:r>
                      <a:r>
                        <a:rPr lang="en-US" altLang="ko-KR"/>
                        <a:t>) </a:t>
                      </a:r>
                      <a:r>
                        <a:rPr lang="ko-KR" altLang="en-US"/>
                        <a:t>허용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832962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ko-KR"/>
                        <a:t>443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/>
                        <a:t>HTTPS (</a:t>
                      </a:r>
                      <a:r>
                        <a:rPr lang="ko-KR" altLang="en-US"/>
                        <a:t>보안 웹서버</a:t>
                      </a:r>
                      <a:r>
                        <a:rPr lang="en-US" altLang="ko-KR"/>
                        <a:t>) </a:t>
                      </a:r>
                      <a:r>
                        <a:rPr lang="ko-KR" altLang="en-US"/>
                        <a:t>허용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482426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(v6)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dirty="0"/>
                        <a:t>IPv6</a:t>
                      </a:r>
                      <a:r>
                        <a:rPr lang="ko-KR" altLang="en-US" dirty="0"/>
                        <a:t>용 동일 포트 허용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4366657"/>
                  </a:ext>
                </a:extLst>
              </a:tr>
            </a:tbl>
          </a:graphicData>
        </a:graphic>
      </p:graphicFrame>
      <p:sp>
        <p:nvSpPr>
          <p:cNvPr id="19" name="TextBox 7">
            <a:extLst>
              <a:ext uri="{FF2B5EF4-FFF2-40B4-BE49-F238E27FC236}">
                <a16:creationId xmlns:a16="http://schemas.microsoft.com/office/drawing/2014/main" id="{D6119F63-11A5-9D42-6DE6-FB4E62812EB3}"/>
              </a:ext>
            </a:extLst>
          </p:cNvPr>
          <p:cNvSpPr txBox="1"/>
          <p:nvPr/>
        </p:nvSpPr>
        <p:spPr>
          <a:xfrm>
            <a:off x="8610600" y="7230923"/>
            <a:ext cx="5268060" cy="2769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dirty="0"/>
              <a:t>최적화 결과</a:t>
            </a:r>
            <a:endParaRPr lang="en-US" altLang="ko-KR" dirty="0"/>
          </a:p>
        </p:txBody>
      </p:sp>
      <p:sp>
        <p:nvSpPr>
          <p:cNvPr id="20" name="TextBox 7">
            <a:extLst>
              <a:ext uri="{FF2B5EF4-FFF2-40B4-BE49-F238E27FC236}">
                <a16:creationId xmlns:a16="http://schemas.microsoft.com/office/drawing/2014/main" id="{6BA8EE66-BD8B-A230-19E0-F7B2D0865C87}"/>
              </a:ext>
            </a:extLst>
          </p:cNvPr>
          <p:cNvSpPr txBox="1"/>
          <p:nvPr/>
        </p:nvSpPr>
        <p:spPr>
          <a:xfrm>
            <a:off x="8637639" y="7731042"/>
            <a:ext cx="5268060" cy="16619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dirty="0" err="1"/>
              <a:t>ufw</a:t>
            </a:r>
            <a:r>
              <a:rPr lang="en-US" altLang="ko-KR" dirty="0"/>
              <a:t> enable </a:t>
            </a:r>
            <a:r>
              <a:rPr lang="ko-KR" altLang="en-US" dirty="0"/>
              <a:t>적용 완료됨</a:t>
            </a:r>
            <a:endParaRPr lang="en-US" altLang="ko-KR" dirty="0"/>
          </a:p>
          <a:p>
            <a:r>
              <a:rPr lang="en-US" altLang="ko-KR" dirty="0"/>
              <a:t>default deny </a:t>
            </a:r>
            <a:r>
              <a:rPr lang="ko-KR" altLang="en-US" dirty="0"/>
              <a:t>정책 적용됨 </a:t>
            </a:r>
            <a:r>
              <a:rPr lang="en-US" altLang="ko-KR" dirty="0"/>
              <a:t>(</a:t>
            </a:r>
            <a:r>
              <a:rPr lang="ko-KR" altLang="en-US" dirty="0"/>
              <a:t>수신 차단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22, 80, 443 </a:t>
            </a:r>
            <a:r>
              <a:rPr lang="ko-KR" altLang="en-US" dirty="0"/>
              <a:t>포트 허용됨</a:t>
            </a:r>
            <a:endParaRPr lang="en-US" altLang="ko-KR" dirty="0"/>
          </a:p>
          <a:p>
            <a:r>
              <a:rPr lang="en-US" altLang="ko-KR" dirty="0"/>
              <a:t>IPv4</a:t>
            </a:r>
            <a:r>
              <a:rPr lang="ko-KR" altLang="en-US" dirty="0"/>
              <a:t>와 </a:t>
            </a:r>
            <a:r>
              <a:rPr lang="en-US" altLang="ko-KR" dirty="0"/>
              <a:t>IPv6 </a:t>
            </a:r>
            <a:r>
              <a:rPr lang="ko-KR" altLang="en-US" dirty="0"/>
              <a:t>모두 적용됨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네트워크 접근 통제를 통해 외부 공격을 원천 차단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8798260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E5B373-8CCF-856C-629E-921E224B35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32E5A809-2AD8-A66A-189A-CFE464FD3571}"/>
              </a:ext>
            </a:extLst>
          </p:cNvPr>
          <p:cNvSpPr txBox="1"/>
          <p:nvPr/>
        </p:nvSpPr>
        <p:spPr>
          <a:xfrm>
            <a:off x="1028700" y="971550"/>
            <a:ext cx="46863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초기 시</a:t>
            </a: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스템 구조 설계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3" name="AutoShape 3">
            <a:extLst>
              <a:ext uri="{FF2B5EF4-FFF2-40B4-BE49-F238E27FC236}">
                <a16:creationId xmlns:a16="http://schemas.microsoft.com/office/drawing/2014/main" id="{4EB61D17-53C5-F955-D810-6195D23C8F61}"/>
              </a:ext>
            </a:extLst>
          </p:cNvPr>
          <p:cNvSpPr/>
          <p:nvPr/>
        </p:nvSpPr>
        <p:spPr>
          <a:xfrm>
            <a:off x="0" y="3335040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513A0C20-B8BA-7AF2-6579-4BF746A8D888}"/>
              </a:ext>
            </a:extLst>
          </p:cNvPr>
          <p:cNvGrpSpPr/>
          <p:nvPr/>
        </p:nvGrpSpPr>
        <p:grpSpPr>
          <a:xfrm>
            <a:off x="1635785" y="3042766"/>
            <a:ext cx="3086100" cy="565499"/>
            <a:chOff x="0" y="0"/>
            <a:chExt cx="4114800" cy="753999"/>
          </a:xfrm>
        </p:grpSpPr>
        <p:grpSp>
          <p:nvGrpSpPr>
            <p:cNvPr id="5" name="Group 5">
              <a:extLst>
                <a:ext uri="{FF2B5EF4-FFF2-40B4-BE49-F238E27FC236}">
                  <a16:creationId xmlns:a16="http://schemas.microsoft.com/office/drawing/2014/main" id="{22C12C1F-15C8-52DB-4015-BE298192E79D}"/>
                </a:ext>
              </a:extLst>
            </p:cNvPr>
            <p:cNvGrpSpPr/>
            <p:nvPr/>
          </p:nvGrpSpPr>
          <p:grpSpPr>
            <a:xfrm>
              <a:off x="0" y="0"/>
              <a:ext cx="4114800" cy="753999"/>
              <a:chOff x="0" y="0"/>
              <a:chExt cx="812800" cy="148938"/>
            </a:xfrm>
          </p:grpSpPr>
          <p:sp>
            <p:nvSpPr>
              <p:cNvPr id="6" name="Freeform 6">
                <a:extLst>
                  <a:ext uri="{FF2B5EF4-FFF2-40B4-BE49-F238E27FC236}">
                    <a16:creationId xmlns:a16="http://schemas.microsoft.com/office/drawing/2014/main" id="{87902B93-758E-5C31-C693-1979C0F35489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148938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148938">
                    <a:moveTo>
                      <a:pt x="74469" y="0"/>
                    </a:moveTo>
                    <a:lnTo>
                      <a:pt x="738331" y="0"/>
                    </a:lnTo>
                    <a:cubicBezTo>
                      <a:pt x="758081" y="0"/>
                      <a:pt x="777023" y="7846"/>
                      <a:pt x="790988" y="21811"/>
                    </a:cubicBezTo>
                    <a:cubicBezTo>
                      <a:pt x="804954" y="35777"/>
                      <a:pt x="812800" y="54719"/>
                      <a:pt x="812800" y="74469"/>
                    </a:cubicBezTo>
                    <a:lnTo>
                      <a:pt x="812800" y="74469"/>
                    </a:lnTo>
                    <a:cubicBezTo>
                      <a:pt x="812800" y="115597"/>
                      <a:pt x="779459" y="148938"/>
                      <a:pt x="738331" y="148938"/>
                    </a:cubicBezTo>
                    <a:lnTo>
                      <a:pt x="74469" y="148938"/>
                    </a:lnTo>
                    <a:cubicBezTo>
                      <a:pt x="54719" y="148938"/>
                      <a:pt x="35777" y="141092"/>
                      <a:pt x="21811" y="127127"/>
                    </a:cubicBezTo>
                    <a:cubicBezTo>
                      <a:pt x="7846" y="113161"/>
                      <a:pt x="0" y="94219"/>
                      <a:pt x="0" y="74469"/>
                    </a:cubicBezTo>
                    <a:lnTo>
                      <a:pt x="0" y="74469"/>
                    </a:lnTo>
                    <a:cubicBezTo>
                      <a:pt x="0" y="54719"/>
                      <a:pt x="7846" y="35777"/>
                      <a:pt x="21811" y="21811"/>
                    </a:cubicBezTo>
                    <a:cubicBezTo>
                      <a:pt x="35777" y="7846"/>
                      <a:pt x="54719" y="0"/>
                      <a:pt x="7446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7" name="TextBox 7">
                <a:extLst>
                  <a:ext uri="{FF2B5EF4-FFF2-40B4-BE49-F238E27FC236}">
                    <a16:creationId xmlns:a16="http://schemas.microsoft.com/office/drawing/2014/main" id="{7BA20F75-06E4-0795-CCC9-E6494CCBFCF0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12800" cy="18703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7462393B-1435-884E-E120-DF5C2B827C7D}"/>
                </a:ext>
              </a:extLst>
            </p:cNvPr>
            <p:cNvSpPr txBox="1"/>
            <p:nvPr/>
          </p:nvSpPr>
          <p:spPr>
            <a:xfrm>
              <a:off x="815291" y="153091"/>
              <a:ext cx="2484219" cy="44781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</a:pPr>
              <a:r>
                <a:rPr lang="ko-KR" altLang="en-US" sz="2000" b="1" dirty="0">
                  <a:solidFill>
                    <a:srgbClr val="EBEEF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모듈화 설계</a:t>
              </a:r>
              <a:endParaRPr lang="en-US" sz="2000" b="1" dirty="0">
                <a:solidFill>
                  <a:srgbClr val="EBEEF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endParaRPr>
            </a:p>
          </p:txBody>
        </p:sp>
      </p:grpSp>
      <p:sp>
        <p:nvSpPr>
          <p:cNvPr id="18" name="TextBox 18">
            <a:extLst>
              <a:ext uri="{FF2B5EF4-FFF2-40B4-BE49-F238E27FC236}">
                <a16:creationId xmlns:a16="http://schemas.microsoft.com/office/drawing/2014/main" id="{FDA7E294-338D-443A-1ABF-AE42D0EBEE2F}"/>
              </a:ext>
            </a:extLst>
          </p:cNvPr>
          <p:cNvSpPr txBox="1"/>
          <p:nvPr/>
        </p:nvSpPr>
        <p:spPr>
          <a:xfrm>
            <a:off x="1662824" y="4457700"/>
            <a:ext cx="8852732" cy="31857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/project-root</a:t>
            </a:r>
          </a:p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├── /modules</a:t>
            </a:r>
          </a:p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│    ├── optimizer.py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최적화 기능 모듈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│    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backup.py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백업 기능 모듈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│    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restore.py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복원 기능 모듈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│    └──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utils.py         	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공통 유틸리티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로그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,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설정 파일 관리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)</a:t>
            </a:r>
          </a:p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├── main.py                 	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메인 실행 파일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(CLI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및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GUI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연동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)</a:t>
            </a:r>
          </a:p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├── </a:t>
            </a:r>
            <a:r>
              <a:rPr lang="en-US" altLang="ko-KR" sz="18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config.json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            	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설정 파일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사용자 정의 설정 저장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)</a:t>
            </a:r>
          </a:p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├── requirements.txt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의존성 목록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└──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README.md    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프로젝트 설명 및 사용 방법</a:t>
            </a:r>
          </a:p>
        </p:txBody>
      </p:sp>
    </p:spTree>
    <p:extLst>
      <p:ext uri="{BB962C8B-B14F-4D97-AF65-F5344CB8AC3E}">
        <p14:creationId xmlns:p14="http://schemas.microsoft.com/office/powerpoint/2010/main" val="28280883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F307A6-1FB1-2B0C-BA15-6E9F8CC995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">
            <a:extLst>
              <a:ext uri="{FF2B5EF4-FFF2-40B4-BE49-F238E27FC236}">
                <a16:creationId xmlns:a16="http://schemas.microsoft.com/office/drawing/2014/main" id="{82D52F19-F128-F848-CC58-568A5EBFD4DA}"/>
              </a:ext>
            </a:extLst>
          </p:cNvPr>
          <p:cNvSpPr txBox="1"/>
          <p:nvPr/>
        </p:nvSpPr>
        <p:spPr>
          <a:xfrm>
            <a:off x="1028700" y="971550"/>
            <a:ext cx="3669209" cy="4931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개발 진행 상황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50E74842-DB2F-565D-E0CD-0B0E240A40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3825649"/>
              </p:ext>
            </p:extLst>
          </p:nvPr>
        </p:nvGraphicFramePr>
        <p:xfrm>
          <a:off x="2286000" y="2171700"/>
          <a:ext cx="13853337" cy="630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99192">
                  <a:extLst>
                    <a:ext uri="{9D8B030D-6E8A-4147-A177-3AD203B41FA5}">
                      <a16:colId xmlns:a16="http://schemas.microsoft.com/office/drawing/2014/main" val="3631643003"/>
                    </a:ext>
                  </a:extLst>
                </a:gridCol>
                <a:gridCol w="7868145">
                  <a:extLst>
                    <a:ext uri="{9D8B030D-6E8A-4147-A177-3AD203B41FA5}">
                      <a16:colId xmlns:a16="http://schemas.microsoft.com/office/drawing/2014/main" val="3231447454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17963101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개발 순서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개발 내용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개발 상태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2853615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단계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환경 설정 및 기본 구조 구성</a:t>
                      </a:r>
                    </a:p>
                  </a:txBody>
                  <a:tcPr anchor="ctr"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.</a:t>
                      </a:r>
                      <a:r>
                        <a:rPr lang="en-US" altLang="ko-KR" dirty="0" err="1"/>
                        <a:t>venv</a:t>
                      </a:r>
                      <a:r>
                        <a:rPr lang="en-US" altLang="ko-KR" dirty="0"/>
                        <a:t>/  </a:t>
                      </a:r>
                      <a:r>
                        <a:rPr lang="ko-KR" altLang="en-US" dirty="0"/>
                        <a:t>가상환경 설치</a:t>
                      </a:r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완료</a:t>
                      </a:r>
                      <a:endParaRPr lang="en-US" altLang="ko-KR" dirty="0"/>
                    </a:p>
                  </a:txBody>
                  <a:tcP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770195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패키지 추가 </a:t>
                      </a:r>
                      <a:r>
                        <a:rPr lang="en-US" altLang="ko-KR" dirty="0"/>
                        <a:t>(click, </a:t>
                      </a:r>
                      <a:r>
                        <a:rPr lang="en-US" altLang="ko-KR" dirty="0" err="1"/>
                        <a:t>jsonschema</a:t>
                      </a:r>
                      <a:r>
                        <a:rPr lang="en-US" altLang="ko-KR" dirty="0"/>
                        <a:t>, </a:t>
                      </a:r>
                      <a:r>
                        <a:rPr lang="en-US" altLang="ko-KR" dirty="0" err="1"/>
                        <a:t>psutil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완료</a:t>
                      </a:r>
                    </a:p>
                  </a:txBody>
                  <a:tcP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1194266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2</a:t>
                      </a:r>
                      <a:r>
                        <a:rPr lang="ko-KR" altLang="en-US" dirty="0"/>
                        <a:t>단계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설정 관리 기능 개발</a:t>
                      </a:r>
                    </a:p>
                  </a:txBody>
                  <a:tcPr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err="1"/>
                        <a:t>settings.json</a:t>
                      </a:r>
                      <a:r>
                        <a:rPr lang="ko-KR" altLang="en-US" dirty="0"/>
                        <a:t> → 기본 </a:t>
                      </a:r>
                      <a:r>
                        <a:rPr lang="ko-KR" altLang="en-US" dirty="0" err="1"/>
                        <a:t>설정값</a:t>
                      </a:r>
                      <a:r>
                        <a:rPr lang="ko-KR" altLang="en-US" dirty="0"/>
                        <a:t> 정의 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예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방화벽 규칙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로그 설정 등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완료</a:t>
                      </a:r>
                    </a:p>
                  </a:txBody>
                  <a:tcP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489396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config.py</a:t>
                      </a:r>
                      <a:r>
                        <a:rPr lang="ko-KR" altLang="en-US" dirty="0"/>
                        <a:t> → 설정 로드 및 </a:t>
                      </a:r>
                      <a:r>
                        <a:rPr lang="en-US" altLang="ko-KR" dirty="0" err="1"/>
                        <a:t>jsonschema</a:t>
                      </a:r>
                      <a:r>
                        <a:rPr lang="ko-KR" altLang="en-US" dirty="0"/>
                        <a:t>를 활용한 유효성 검사 기능 구현</a:t>
                      </a:r>
                    </a:p>
                  </a:txBody>
                  <a:tcP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완료</a:t>
                      </a:r>
                    </a:p>
                  </a:txBody>
                  <a:tcP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939903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test_config.py</a:t>
                      </a:r>
                      <a:r>
                        <a:rPr lang="en-US" altLang="ko-KR" dirty="0"/>
                        <a:t> → config.py </a:t>
                      </a:r>
                      <a:r>
                        <a:rPr lang="ko-KR" altLang="en-US" dirty="0"/>
                        <a:t>기능 검증</a:t>
                      </a:r>
                    </a:p>
                  </a:txBody>
                  <a:tcP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완료</a:t>
                      </a:r>
                    </a:p>
                  </a:txBody>
                  <a:tcP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8616861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3</a:t>
                      </a:r>
                      <a:r>
                        <a:rPr lang="ko-KR" altLang="en-US" dirty="0"/>
                        <a:t>단계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최적화 기능 개발</a:t>
                      </a:r>
                    </a:p>
                  </a:txBody>
                  <a:tcPr anchor="ctr"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optimizer.py</a:t>
                      </a:r>
                      <a:r>
                        <a:rPr lang="ko-KR" altLang="en-US" dirty="0"/>
                        <a:t> → 최적화 기능 구현</a:t>
                      </a:r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개발중</a:t>
                      </a:r>
                      <a:endParaRPr lang="ko-KR" altLang="en-US" dirty="0"/>
                    </a:p>
                  </a:txBody>
                  <a:tcP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803576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test_optimizer.py</a:t>
                      </a:r>
                      <a:r>
                        <a:rPr lang="ko-KR" altLang="en-US" dirty="0"/>
                        <a:t> → 최적화 로직 테스트</a:t>
                      </a:r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완료</a:t>
                      </a:r>
                    </a:p>
                  </a:txBody>
                  <a:tcP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0076427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4</a:t>
                      </a:r>
                      <a:r>
                        <a:rPr lang="ko-KR" altLang="en-US" dirty="0"/>
                        <a:t>단계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복원 기능 개발</a:t>
                      </a:r>
                    </a:p>
                  </a:txBody>
                  <a:tcPr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restore.py</a:t>
                      </a:r>
                      <a:r>
                        <a:rPr lang="ko-KR" altLang="en-US" dirty="0"/>
                        <a:t> → 복원 기능 구현</a:t>
                      </a:r>
                    </a:p>
                  </a:txBody>
                  <a:tcP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59302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test_restore.py</a:t>
                      </a:r>
                      <a:r>
                        <a:rPr lang="en-US" altLang="ko-KR" dirty="0"/>
                        <a:t> → </a:t>
                      </a:r>
                      <a:r>
                        <a:rPr lang="ko-KR" altLang="en-US" dirty="0"/>
                        <a:t>복원 로직 테스트</a:t>
                      </a:r>
                    </a:p>
                  </a:txBody>
                  <a:tcP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2560568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5</a:t>
                      </a:r>
                      <a:r>
                        <a:rPr lang="ko-KR" altLang="en-US" dirty="0"/>
                        <a:t>단계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명령어 인터페이스 개발</a:t>
                      </a:r>
                    </a:p>
                  </a:txBody>
                  <a:tcPr anchor="ctr"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main.py</a:t>
                      </a:r>
                      <a:r>
                        <a:rPr lang="ko-KR" altLang="en-US" dirty="0"/>
                        <a:t> → </a:t>
                      </a:r>
                      <a:r>
                        <a:rPr lang="en-US" altLang="ko-KR" dirty="0"/>
                        <a:t>click</a:t>
                      </a:r>
                      <a:r>
                        <a:rPr lang="ko-KR" altLang="en-US" dirty="0"/>
                        <a:t>을 사용한 명령어 인터페이스 추가</a:t>
                      </a:r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17636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python main.py optimize → </a:t>
                      </a:r>
                      <a:r>
                        <a:rPr lang="ko-KR" altLang="en-US" dirty="0"/>
                        <a:t>최적화 실행</a:t>
                      </a:r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7644596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6</a:t>
                      </a:r>
                      <a:r>
                        <a:rPr lang="ko-KR" altLang="en-US" dirty="0"/>
                        <a:t>단계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로깅 기능 추가</a:t>
                      </a:r>
                    </a:p>
                  </a:txBody>
                  <a:tcPr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python main.py restore → </a:t>
                      </a:r>
                      <a:r>
                        <a:rPr lang="ko-KR" altLang="en-US" dirty="0"/>
                        <a:t>복원 실행</a:t>
                      </a:r>
                    </a:p>
                  </a:txBody>
                  <a:tcP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638077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logger.py</a:t>
                      </a:r>
                      <a:r>
                        <a:rPr lang="ko-KR" altLang="en-US" dirty="0"/>
                        <a:t> → 로그 관리 기능 추가 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정보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경고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오류 등 구분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247772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모든 기능에서 </a:t>
                      </a:r>
                      <a:r>
                        <a:rPr lang="en-US" altLang="ko-KR" dirty="0"/>
                        <a:t>logger</a:t>
                      </a:r>
                      <a:r>
                        <a:rPr lang="ko-KR" altLang="en-US" dirty="0"/>
                        <a:t>를 활용하도록 코드 수정</a:t>
                      </a:r>
                    </a:p>
                  </a:txBody>
                  <a:tcP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1980009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7</a:t>
                      </a:r>
                      <a:r>
                        <a:rPr lang="ko-KR" altLang="en-US" dirty="0"/>
                        <a:t>단계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통합 테스트 및 문서화</a:t>
                      </a:r>
                    </a:p>
                  </a:txBody>
                  <a:tcPr anchor="ctr"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통합 테스트 진행</a:t>
                      </a:r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796048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README.md</a:t>
                      </a:r>
                      <a:r>
                        <a:rPr lang="ko-KR" altLang="en-US" dirty="0"/>
                        <a:t> 업데이트 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사용 방법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실행 예시 추가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18472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2093917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46FEE56-0711-7CE5-F281-5B3B07334D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0CFE8176-712D-4255-B717-900935180742}"/>
              </a:ext>
            </a:extLst>
          </p:cNvPr>
          <p:cNvSpPr txBox="1"/>
          <p:nvPr/>
        </p:nvSpPr>
        <p:spPr>
          <a:xfrm>
            <a:off x="1720142" y="7267726"/>
            <a:ext cx="4604458" cy="3422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943"/>
              </a:lnSpc>
              <a:spcBef>
                <a:spcPct val="0"/>
              </a:spcBef>
            </a:pPr>
            <a:r>
              <a:rPr lang="en-US" sz="2102" b="1" dirty="0">
                <a:solidFill>
                  <a:srgbClr val="EBEEF0"/>
                </a:solidFill>
                <a:latin typeface="Inter Bold"/>
                <a:ea typeface="Inter Bold"/>
                <a:cs typeface="Inter Bold"/>
                <a:sym typeface="Inter Bold"/>
              </a:rPr>
              <a:t>~5</a:t>
            </a:r>
            <a:r>
              <a:rPr lang="ko-KR" altLang="en-US" sz="2102" b="1" dirty="0">
                <a:solidFill>
                  <a:srgbClr val="EBEEF0"/>
                </a:solidFill>
                <a:latin typeface="Inter Bold"/>
                <a:ea typeface="Inter Bold"/>
                <a:cs typeface="Inter Bold"/>
                <a:sym typeface="Inter Bold"/>
              </a:rPr>
              <a:t>주차 까지의 내용</a:t>
            </a:r>
            <a:endParaRPr lang="en-US" sz="2102" b="1" dirty="0">
              <a:solidFill>
                <a:srgbClr val="EBEEF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E07A2C22-01FC-D092-1C3B-54314B783626}"/>
              </a:ext>
            </a:extLst>
          </p:cNvPr>
          <p:cNvSpPr txBox="1"/>
          <p:nvPr/>
        </p:nvSpPr>
        <p:spPr>
          <a:xfrm>
            <a:off x="1720142" y="5193258"/>
            <a:ext cx="5756400" cy="12553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481"/>
              </a:lnSpc>
              <a:spcBef>
                <a:spcPct val="0"/>
              </a:spcBef>
            </a:pPr>
            <a:r>
              <a:rPr lang="en-US" sz="7486" b="1" dirty="0">
                <a:solidFill>
                  <a:srgbClr val="EBEEF0"/>
                </a:solidFill>
                <a:latin typeface="Inter Bold"/>
                <a:ea typeface="Inter Bold"/>
                <a:cs typeface="Inter Bold"/>
                <a:sym typeface="Inter Bold"/>
              </a:rPr>
              <a:t>THANK YOU</a:t>
            </a:r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2691ABED-6DE9-44A9-9501-6926A08AE4FC}"/>
              </a:ext>
            </a:extLst>
          </p:cNvPr>
          <p:cNvGrpSpPr/>
          <p:nvPr/>
        </p:nvGrpSpPr>
        <p:grpSpPr>
          <a:xfrm>
            <a:off x="14712436" y="816258"/>
            <a:ext cx="2884832" cy="737968"/>
            <a:chOff x="0" y="0"/>
            <a:chExt cx="759791" cy="194362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D3A4FB88-085B-5344-70CE-F57C987FE533}"/>
                </a:ext>
              </a:extLst>
            </p:cNvPr>
            <p:cNvSpPr/>
            <p:nvPr/>
          </p:nvSpPr>
          <p:spPr>
            <a:xfrm>
              <a:off x="0" y="0"/>
              <a:ext cx="759791" cy="194362"/>
            </a:xfrm>
            <a:custGeom>
              <a:avLst/>
              <a:gdLst/>
              <a:ahLst/>
              <a:cxnLst/>
              <a:rect l="l" t="t" r="r" b="b"/>
              <a:pathLst>
                <a:path w="759791" h="194362">
                  <a:moveTo>
                    <a:pt x="97181" y="0"/>
                  </a:moveTo>
                  <a:lnTo>
                    <a:pt x="662610" y="0"/>
                  </a:lnTo>
                  <a:cubicBezTo>
                    <a:pt x="716282" y="0"/>
                    <a:pt x="759791" y="43509"/>
                    <a:pt x="759791" y="97181"/>
                  </a:cubicBezTo>
                  <a:lnTo>
                    <a:pt x="759791" y="97181"/>
                  </a:lnTo>
                  <a:cubicBezTo>
                    <a:pt x="759791" y="122955"/>
                    <a:pt x="749552" y="147673"/>
                    <a:pt x="731327" y="165898"/>
                  </a:cubicBezTo>
                  <a:cubicBezTo>
                    <a:pt x="713102" y="184123"/>
                    <a:pt x="688384" y="194362"/>
                    <a:pt x="662610" y="194362"/>
                  </a:cubicBezTo>
                  <a:lnTo>
                    <a:pt x="97181" y="194362"/>
                  </a:lnTo>
                  <a:cubicBezTo>
                    <a:pt x="71407" y="194362"/>
                    <a:pt x="46689" y="184123"/>
                    <a:pt x="28464" y="165898"/>
                  </a:cubicBezTo>
                  <a:cubicBezTo>
                    <a:pt x="10239" y="147673"/>
                    <a:pt x="0" y="122955"/>
                    <a:pt x="0" y="97181"/>
                  </a:cubicBezTo>
                  <a:lnTo>
                    <a:pt x="0" y="97181"/>
                  </a:lnTo>
                  <a:cubicBezTo>
                    <a:pt x="0" y="71407"/>
                    <a:pt x="10239" y="46689"/>
                    <a:pt x="28464" y="28464"/>
                  </a:cubicBezTo>
                  <a:cubicBezTo>
                    <a:pt x="46689" y="10239"/>
                    <a:pt x="71407" y="0"/>
                    <a:pt x="97181" y="0"/>
                  </a:cubicBezTo>
                  <a:close/>
                </a:path>
              </a:pathLst>
            </a:custGeom>
            <a:solidFill>
              <a:srgbClr val="EBEEF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8559E326-41B5-3DD1-6D29-B0C2BC285EBE}"/>
                </a:ext>
              </a:extLst>
            </p:cNvPr>
            <p:cNvSpPr txBox="1"/>
            <p:nvPr/>
          </p:nvSpPr>
          <p:spPr>
            <a:xfrm>
              <a:off x="0" y="-38100"/>
              <a:ext cx="759791" cy="232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9" name="TextBox 9">
            <a:extLst>
              <a:ext uri="{FF2B5EF4-FFF2-40B4-BE49-F238E27FC236}">
                <a16:creationId xmlns:a16="http://schemas.microsoft.com/office/drawing/2014/main" id="{49D6B4EE-46B4-2C6B-CF26-15BCC4781D9D}"/>
              </a:ext>
            </a:extLst>
          </p:cNvPr>
          <p:cNvSpPr txBox="1"/>
          <p:nvPr/>
        </p:nvSpPr>
        <p:spPr>
          <a:xfrm>
            <a:off x="15803952" y="988103"/>
            <a:ext cx="883848" cy="3359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3"/>
              </a:lnSpc>
              <a:spcBef>
                <a:spcPct val="0"/>
              </a:spcBef>
            </a:pPr>
            <a:r>
              <a:rPr lang="en-US" sz="2002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~5</a:t>
            </a:r>
            <a:r>
              <a:rPr lang="ko-KR" altLang="en-US" sz="2002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주차</a:t>
            </a:r>
            <a:endParaRPr lang="en-US" sz="2002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</p:spTree>
    <p:extLst>
      <p:ext uri="{BB962C8B-B14F-4D97-AF65-F5344CB8AC3E}">
        <p14:creationId xmlns:p14="http://schemas.microsoft.com/office/powerpoint/2010/main" val="305749435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3B17EF-6F12-039D-13E6-BBA3E5DFF1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>
            <a:extLst>
              <a:ext uri="{FF2B5EF4-FFF2-40B4-BE49-F238E27FC236}">
                <a16:creationId xmlns:a16="http://schemas.microsoft.com/office/drawing/2014/main" id="{1F87C576-F034-71B0-C309-C0AC5C6DF373}"/>
              </a:ext>
            </a:extLst>
          </p:cNvPr>
          <p:cNvSpPr/>
          <p:nvPr/>
        </p:nvSpPr>
        <p:spPr>
          <a:xfrm flipV="1">
            <a:off x="0" y="3314700"/>
            <a:ext cx="6934200" cy="2034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D5DB91C4-D162-80E3-3BE1-7E8E224D1ECD}"/>
              </a:ext>
            </a:extLst>
          </p:cNvPr>
          <p:cNvGrpSpPr/>
          <p:nvPr/>
        </p:nvGrpSpPr>
        <p:grpSpPr>
          <a:xfrm>
            <a:off x="1635785" y="3042766"/>
            <a:ext cx="3086100" cy="565499"/>
            <a:chOff x="0" y="0"/>
            <a:chExt cx="4114800" cy="753999"/>
          </a:xfrm>
        </p:grpSpPr>
        <p:grpSp>
          <p:nvGrpSpPr>
            <p:cNvPr id="5" name="Group 5">
              <a:extLst>
                <a:ext uri="{FF2B5EF4-FFF2-40B4-BE49-F238E27FC236}">
                  <a16:creationId xmlns:a16="http://schemas.microsoft.com/office/drawing/2014/main" id="{FCBFECFE-F129-90C0-4B52-19A8CCC8C1EC}"/>
                </a:ext>
              </a:extLst>
            </p:cNvPr>
            <p:cNvGrpSpPr/>
            <p:nvPr/>
          </p:nvGrpSpPr>
          <p:grpSpPr>
            <a:xfrm>
              <a:off x="0" y="0"/>
              <a:ext cx="4114800" cy="753999"/>
              <a:chOff x="0" y="0"/>
              <a:chExt cx="812800" cy="148938"/>
            </a:xfrm>
          </p:grpSpPr>
          <p:sp>
            <p:nvSpPr>
              <p:cNvPr id="6" name="Freeform 6">
                <a:extLst>
                  <a:ext uri="{FF2B5EF4-FFF2-40B4-BE49-F238E27FC236}">
                    <a16:creationId xmlns:a16="http://schemas.microsoft.com/office/drawing/2014/main" id="{F7F12B0D-61E3-5C14-28EC-F07808D02DE1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148938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148938">
                    <a:moveTo>
                      <a:pt x="74469" y="0"/>
                    </a:moveTo>
                    <a:lnTo>
                      <a:pt x="738331" y="0"/>
                    </a:lnTo>
                    <a:cubicBezTo>
                      <a:pt x="758081" y="0"/>
                      <a:pt x="777023" y="7846"/>
                      <a:pt x="790988" y="21811"/>
                    </a:cubicBezTo>
                    <a:cubicBezTo>
                      <a:pt x="804954" y="35777"/>
                      <a:pt x="812800" y="54719"/>
                      <a:pt x="812800" y="74469"/>
                    </a:cubicBezTo>
                    <a:lnTo>
                      <a:pt x="812800" y="74469"/>
                    </a:lnTo>
                    <a:cubicBezTo>
                      <a:pt x="812800" y="115597"/>
                      <a:pt x="779459" y="148938"/>
                      <a:pt x="738331" y="148938"/>
                    </a:cubicBezTo>
                    <a:lnTo>
                      <a:pt x="74469" y="148938"/>
                    </a:lnTo>
                    <a:cubicBezTo>
                      <a:pt x="54719" y="148938"/>
                      <a:pt x="35777" y="141092"/>
                      <a:pt x="21811" y="127127"/>
                    </a:cubicBezTo>
                    <a:cubicBezTo>
                      <a:pt x="7846" y="113161"/>
                      <a:pt x="0" y="94219"/>
                      <a:pt x="0" y="74469"/>
                    </a:cubicBezTo>
                    <a:lnTo>
                      <a:pt x="0" y="74469"/>
                    </a:lnTo>
                    <a:cubicBezTo>
                      <a:pt x="0" y="54719"/>
                      <a:pt x="7846" y="35777"/>
                      <a:pt x="21811" y="21811"/>
                    </a:cubicBezTo>
                    <a:cubicBezTo>
                      <a:pt x="35777" y="7846"/>
                      <a:pt x="54719" y="0"/>
                      <a:pt x="7446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7" name="TextBox 7">
                <a:extLst>
                  <a:ext uri="{FF2B5EF4-FFF2-40B4-BE49-F238E27FC236}">
                    <a16:creationId xmlns:a16="http://schemas.microsoft.com/office/drawing/2014/main" id="{F394C13E-C5F7-A399-DCBD-8136C6214A54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12800" cy="18703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ECC690F3-B313-6EF1-34C9-0395D535CF39}"/>
                </a:ext>
              </a:extLst>
            </p:cNvPr>
            <p:cNvSpPr txBox="1"/>
            <p:nvPr/>
          </p:nvSpPr>
          <p:spPr>
            <a:xfrm>
              <a:off x="815291" y="153091"/>
              <a:ext cx="2484219" cy="44781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</a:pPr>
              <a:r>
                <a:rPr lang="ko-KR" altLang="en-US" sz="2000" b="1" dirty="0">
                  <a:solidFill>
                    <a:srgbClr val="EBEEF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모듈화 설계</a:t>
              </a:r>
              <a:endParaRPr lang="en-US" sz="2000" b="1" dirty="0">
                <a:solidFill>
                  <a:srgbClr val="EBEEF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endParaRPr>
            </a:p>
          </p:txBody>
        </p:sp>
      </p:grpSp>
      <p:sp>
        <p:nvSpPr>
          <p:cNvPr id="18" name="TextBox 18">
            <a:extLst>
              <a:ext uri="{FF2B5EF4-FFF2-40B4-BE49-F238E27FC236}">
                <a16:creationId xmlns:a16="http://schemas.microsoft.com/office/drawing/2014/main" id="{951A3C1E-8836-8E9A-FB87-F9B62501D2BF}"/>
              </a:ext>
            </a:extLst>
          </p:cNvPr>
          <p:cNvSpPr txBox="1"/>
          <p:nvPr/>
        </p:nvSpPr>
        <p:spPr>
          <a:xfrm>
            <a:off x="7587107" y="1928714"/>
            <a:ext cx="9767176" cy="76741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project-root/</a:t>
            </a:r>
          </a:p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├── .</a:t>
            </a:r>
            <a:r>
              <a:rPr lang="en-US" altLang="ko-KR" sz="1800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venv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/          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가상환경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├── </a:t>
            </a:r>
            <a:r>
              <a:rPr lang="en-US" altLang="ko-KR" sz="1800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src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/            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소스코드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__init__.py</a:t>
            </a:r>
          </a:p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├── main.py     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메인 실행 파일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optimizer.py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최적화 기능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restore.py  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복원 기능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└──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utils/      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유틸리티 모듈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    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__init__.py</a:t>
            </a:r>
          </a:p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    ├── logger.py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로깅 기능</a:t>
            </a:r>
            <a:endParaRPr lang="en-US" altLang="ko-KR" sz="1800" b="1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  <a:p>
            <a:pPr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    ├── system.py       #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가상환경 탐지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*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추가</a:t>
            </a:r>
            <a:r>
              <a:rPr lang="en-US" altLang="ko-KR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*</a:t>
            </a:r>
            <a:endParaRPr lang="en-US" altLang="ko-KR" sz="1800" b="1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  <a:p>
            <a:pPr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    └──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config.py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설정 불러오기 클래스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config/         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설정 관련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├── </a:t>
            </a:r>
            <a:r>
              <a:rPr lang="en-US" altLang="ko-KR" sz="1800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optimizer_settings.json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최적화 설정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├── </a:t>
            </a:r>
            <a:r>
              <a:rPr lang="en-US" altLang="ko-KR" sz="1800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restore_settings.json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복원 설정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├── </a:t>
            </a:r>
            <a:r>
              <a:rPr lang="en-US" altLang="ko-KR" sz="1800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system_info.json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수집된 시스템 정보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└──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config_builder.py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설정 파일 생성 스크립트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tests/          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테스트 코드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__init__.py</a:t>
            </a:r>
          </a:p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├── test_optimizer.py</a:t>
            </a:r>
          </a:p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├── test_restore.py</a:t>
            </a:r>
          </a:p>
          <a:p>
            <a:pPr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└──</a:t>
            </a:r>
            <a:r>
              <a:rPr lang="en-US" altLang="ko-KR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 test_config.py</a:t>
            </a:r>
            <a:endParaRPr lang="en-US" altLang="ko-KR" sz="1800" b="1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├── requirements.txt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필수 패키지 목록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└──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README.md       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프로젝트 설명</a:t>
            </a: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FEB62DC4-897A-A3F3-FD8B-57AF3D48383C}"/>
              </a:ext>
            </a:extLst>
          </p:cNvPr>
          <p:cNvSpPr txBox="1"/>
          <p:nvPr/>
        </p:nvSpPr>
        <p:spPr>
          <a:xfrm>
            <a:off x="1028700" y="971550"/>
            <a:ext cx="11163300" cy="10317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변경된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시</a:t>
            </a: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스템 구조 설계</a:t>
            </a:r>
            <a:r>
              <a:rPr lang="en-US" altLang="ko-KR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6- </a:t>
            </a: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가상환경에서 </a:t>
            </a:r>
            <a:r>
              <a:rPr lang="ko-KR" altLang="en-US" sz="3000" b="1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동작하지않는</a:t>
            </a: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최적화는 구분하기 위한 </a:t>
            </a:r>
            <a:r>
              <a:rPr lang="en-US" altLang="ko-KR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system.py </a:t>
            </a: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추가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11" name="TextBox 18">
            <a:extLst>
              <a:ext uri="{FF2B5EF4-FFF2-40B4-BE49-F238E27FC236}">
                <a16:creationId xmlns:a16="http://schemas.microsoft.com/office/drawing/2014/main" id="{7F104D92-32B7-3B0A-96CF-7B6561A3FAFA}"/>
              </a:ext>
            </a:extLst>
          </p:cNvPr>
          <p:cNvSpPr txBox="1"/>
          <p:nvPr/>
        </p:nvSpPr>
        <p:spPr>
          <a:xfrm>
            <a:off x="685800" y="4352893"/>
            <a:ext cx="5715000" cy="3003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altLang="ko-KR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GUI</a:t>
            </a:r>
            <a:r>
              <a:rPr lang="ko-KR" altLang="en-US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 실행을 위한 </a:t>
            </a:r>
            <a:r>
              <a:rPr lang="en-US" altLang="ko-KR" sz="1800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sudo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 apt install python3-tk</a:t>
            </a:r>
            <a:endParaRPr lang="ko-KR" altLang="en-US" sz="1800" b="1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</p:txBody>
      </p:sp>
    </p:spTree>
    <p:extLst>
      <p:ext uri="{BB962C8B-B14F-4D97-AF65-F5344CB8AC3E}">
        <p14:creationId xmlns:p14="http://schemas.microsoft.com/office/powerpoint/2010/main" val="189113792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1EC5B4-453D-6226-45A0-94420430DB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30E060F6-1A8A-B0CD-A65D-EBA1A0E2C024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296FEC7E-8040-AFE7-C3AE-2E48D3075AE1}"/>
              </a:ext>
            </a:extLst>
          </p:cNvPr>
          <p:cNvSpPr txBox="1"/>
          <p:nvPr/>
        </p:nvSpPr>
        <p:spPr>
          <a:xfrm>
            <a:off x="1028700" y="971550"/>
            <a:ext cx="6286500" cy="50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System.py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5829C1E9-9445-AC42-8FCE-FF621636B0AD}"/>
              </a:ext>
            </a:extLst>
          </p:cNvPr>
          <p:cNvSpPr txBox="1"/>
          <p:nvPr/>
        </p:nvSpPr>
        <p:spPr>
          <a:xfrm>
            <a:off x="1662749" y="1616980"/>
            <a:ext cx="479725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가상환경 탐지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6CDE724C-AE25-041A-9C3A-1ACD6361E9EA}"/>
              </a:ext>
            </a:extLst>
          </p:cNvPr>
          <p:cNvSpPr txBox="1"/>
          <p:nvPr/>
        </p:nvSpPr>
        <p:spPr>
          <a:xfrm>
            <a:off x="1028700" y="3578304"/>
            <a:ext cx="7250222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b="1" dirty="0"/>
              <a:t>주요 설정</a:t>
            </a:r>
            <a:r>
              <a:rPr lang="en-US" altLang="ko-KR" b="1" dirty="0"/>
              <a:t>: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/>
              <a:t>/sys/class/</a:t>
            </a:r>
            <a:r>
              <a:rPr lang="en-US" altLang="ko-KR" dirty="0" err="1"/>
              <a:t>dmi</a:t>
            </a:r>
            <a:r>
              <a:rPr lang="en-US" altLang="ko-KR" dirty="0"/>
              <a:t>/id/</a:t>
            </a:r>
            <a:r>
              <a:rPr lang="en-US" altLang="ko-KR" dirty="0" err="1"/>
              <a:t>product_name</a:t>
            </a:r>
            <a:r>
              <a:rPr lang="en-US" altLang="ko-KR" dirty="0"/>
              <a:t> : </a:t>
            </a:r>
            <a:r>
              <a:rPr lang="ko-KR" altLang="en-US" dirty="0"/>
              <a:t>시스템 제조 정보</a:t>
            </a:r>
            <a:r>
              <a:rPr lang="en-US" altLang="ko-KR" dirty="0"/>
              <a:t>(DMI) </a:t>
            </a:r>
            <a:r>
              <a:rPr lang="ko-KR" altLang="en-US" dirty="0"/>
              <a:t>읽기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 err="1"/>
              <a:t>f.read</a:t>
            </a:r>
            <a:r>
              <a:rPr lang="en-US" altLang="ko-KR" dirty="0"/>
              <a:t>().lower() : </a:t>
            </a:r>
            <a:r>
              <a:rPr lang="ko-KR" altLang="en-US" dirty="0"/>
              <a:t>전부 소문자로 변환 후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/>
              <a:t>return any(kw in name for kw in ["</a:t>
            </a:r>
            <a:r>
              <a:rPr lang="en-US" altLang="ko-KR" dirty="0" err="1"/>
              <a:t>vmware</a:t>
            </a:r>
            <a:r>
              <a:rPr lang="en-US" altLang="ko-KR" dirty="0"/>
              <a:t>", "</a:t>
            </a:r>
            <a:r>
              <a:rPr lang="en-US" altLang="ko-KR" dirty="0" err="1"/>
              <a:t>virtualbox</a:t>
            </a:r>
            <a:r>
              <a:rPr lang="en-US" altLang="ko-KR" dirty="0"/>
              <a:t>", "</a:t>
            </a:r>
            <a:r>
              <a:rPr lang="en-US" altLang="ko-KR" dirty="0" err="1"/>
              <a:t>qemu</a:t>
            </a:r>
            <a:r>
              <a:rPr lang="en-US" altLang="ko-KR" dirty="0"/>
              <a:t>", "</a:t>
            </a:r>
            <a:r>
              <a:rPr lang="en-US" altLang="ko-KR" dirty="0" err="1"/>
              <a:t>kvm</a:t>
            </a:r>
            <a:r>
              <a:rPr lang="en-US" altLang="ko-KR" dirty="0"/>
              <a:t>", "</a:t>
            </a:r>
            <a:r>
              <a:rPr lang="en-US" altLang="ko-KR" dirty="0" err="1"/>
              <a:t>hyper-v</a:t>
            </a:r>
            <a:r>
              <a:rPr lang="en-US" altLang="ko-KR" dirty="0"/>
              <a:t>"]) : </a:t>
            </a:r>
            <a:r>
              <a:rPr lang="ko-KR" altLang="en-US" dirty="0"/>
              <a:t>가상머신 키워드 확인 후</a:t>
            </a:r>
            <a:r>
              <a:rPr lang="en-US" altLang="ko-KR" dirty="0"/>
              <a:t>, </a:t>
            </a:r>
            <a:r>
              <a:rPr lang="ko-KR" altLang="en-US" dirty="0"/>
              <a:t>포함 시 </a:t>
            </a:r>
            <a:r>
              <a:rPr lang="en-US" altLang="ko-KR" dirty="0"/>
              <a:t>True</a:t>
            </a:r>
            <a:r>
              <a:rPr lang="ko-KR" altLang="en-US" dirty="0"/>
              <a:t>반환</a:t>
            </a:r>
            <a:endParaRPr lang="en-US" altLang="ko-KR" dirty="0"/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0B1C2BEE-E2B1-12DE-9156-0893C3551DD6}"/>
              </a:ext>
            </a:extLst>
          </p:cNvPr>
          <p:cNvSpPr txBox="1"/>
          <p:nvPr/>
        </p:nvSpPr>
        <p:spPr>
          <a:xfrm>
            <a:off x="997223" y="2717423"/>
            <a:ext cx="6082481" cy="2991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b="1" dirty="0">
                <a:latin typeface="+mj-ea"/>
                <a:ea typeface="+mj-ea"/>
              </a:rPr>
              <a:t>기능</a:t>
            </a:r>
            <a:r>
              <a:rPr lang="en-US" altLang="ko-KR" dirty="0">
                <a:latin typeface="+mj-ea"/>
                <a:ea typeface="+mj-ea"/>
              </a:rPr>
              <a:t>: </a:t>
            </a:r>
            <a:r>
              <a:rPr lang="ko-KR" altLang="en-US" dirty="0">
                <a:latin typeface="+mj-ea"/>
                <a:ea typeface="+mj-ea"/>
              </a:rPr>
              <a:t>가상 환경에서 실행 중인지 확인하여 </a:t>
            </a:r>
            <a:r>
              <a:rPr lang="en-US" altLang="ko-KR" dirty="0">
                <a:latin typeface="+mj-ea"/>
                <a:ea typeface="+mj-ea"/>
              </a:rPr>
              <a:t>name</a:t>
            </a:r>
            <a:r>
              <a:rPr lang="ko-KR" altLang="en-US" dirty="0">
                <a:latin typeface="+mj-ea"/>
                <a:ea typeface="+mj-ea"/>
              </a:rPr>
              <a:t>을 반환</a:t>
            </a:r>
            <a:endParaRPr lang="en-US" sz="1800" b="1" dirty="0">
              <a:solidFill>
                <a:srgbClr val="000000"/>
              </a:solidFill>
              <a:latin typeface="+mj-ea"/>
              <a:ea typeface="+mj-ea"/>
              <a:cs typeface="Source Han Sans KR Bold"/>
              <a:sym typeface="Source Han Sans KR Bold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1242D31-5DD8-A1AE-D725-96C5B658C09B}"/>
              </a:ext>
            </a:extLst>
          </p:cNvPr>
          <p:cNvSpPr txBox="1"/>
          <p:nvPr/>
        </p:nvSpPr>
        <p:spPr>
          <a:xfrm>
            <a:off x="8839200" y="3393638"/>
            <a:ext cx="7582332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/>
              <a:t>def </a:t>
            </a:r>
            <a:r>
              <a:rPr lang="en-US" altLang="ko-KR" dirty="0" err="1"/>
              <a:t>is_virtual_machine</a:t>
            </a:r>
            <a:r>
              <a:rPr lang="en-US" altLang="ko-KR" dirty="0"/>
              <a:t>():</a:t>
            </a:r>
          </a:p>
          <a:p>
            <a:r>
              <a:rPr lang="en-US" altLang="ko-KR" dirty="0"/>
              <a:t>    try:</a:t>
            </a:r>
          </a:p>
          <a:p>
            <a:r>
              <a:rPr lang="en-US" altLang="ko-KR" dirty="0"/>
              <a:t>        with open("/sys/class/</a:t>
            </a:r>
            <a:r>
              <a:rPr lang="en-US" altLang="ko-KR" dirty="0" err="1"/>
              <a:t>dmi</a:t>
            </a:r>
            <a:r>
              <a:rPr lang="en-US" altLang="ko-KR" dirty="0"/>
              <a:t>/id/</a:t>
            </a:r>
            <a:r>
              <a:rPr lang="en-US" altLang="ko-KR" dirty="0" err="1"/>
              <a:t>product_name</a:t>
            </a:r>
            <a:r>
              <a:rPr lang="en-US" altLang="ko-KR" dirty="0"/>
              <a:t>", "r") as f:</a:t>
            </a:r>
          </a:p>
          <a:p>
            <a:r>
              <a:rPr lang="en-US" altLang="ko-KR" dirty="0"/>
              <a:t>            name = </a:t>
            </a:r>
            <a:r>
              <a:rPr lang="en-US" altLang="ko-KR" dirty="0" err="1"/>
              <a:t>f.read</a:t>
            </a:r>
            <a:r>
              <a:rPr lang="en-US" altLang="ko-KR" dirty="0"/>
              <a:t>().lower()</a:t>
            </a:r>
          </a:p>
          <a:p>
            <a:r>
              <a:rPr lang="en-US" altLang="ko-KR" dirty="0"/>
              <a:t>            return any(kw in name for kw in ["</a:t>
            </a:r>
            <a:r>
              <a:rPr lang="en-US" altLang="ko-KR" dirty="0" err="1"/>
              <a:t>vmware</a:t>
            </a:r>
            <a:r>
              <a:rPr lang="en-US" altLang="ko-KR" dirty="0"/>
              <a:t>", "</a:t>
            </a:r>
            <a:r>
              <a:rPr lang="en-US" altLang="ko-KR" dirty="0" err="1"/>
              <a:t>virtualbox</a:t>
            </a:r>
            <a:r>
              <a:rPr lang="en-US" altLang="ko-KR" dirty="0"/>
              <a:t>", "</a:t>
            </a:r>
            <a:r>
              <a:rPr lang="en-US" altLang="ko-KR" dirty="0" err="1"/>
              <a:t>qemu</a:t>
            </a:r>
            <a:r>
              <a:rPr lang="en-US" altLang="ko-KR" dirty="0"/>
              <a:t>", "</a:t>
            </a:r>
            <a:r>
              <a:rPr lang="en-US" altLang="ko-KR" dirty="0" err="1"/>
              <a:t>kvm</a:t>
            </a:r>
            <a:r>
              <a:rPr lang="en-US" altLang="ko-KR" dirty="0"/>
              <a:t>", "</a:t>
            </a:r>
            <a:r>
              <a:rPr lang="en-US" altLang="ko-KR" dirty="0" err="1"/>
              <a:t>hyper-v</a:t>
            </a:r>
            <a:r>
              <a:rPr lang="en-US" altLang="ko-KR" dirty="0"/>
              <a:t>"])</a:t>
            </a:r>
          </a:p>
          <a:p>
            <a:r>
              <a:rPr lang="en-US" altLang="ko-KR" dirty="0"/>
              <a:t>    except Exception:</a:t>
            </a:r>
          </a:p>
          <a:p>
            <a:r>
              <a:rPr lang="en-US" altLang="ko-KR" dirty="0"/>
              <a:t>        return False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3463034-A914-A115-C827-B49DD4F806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7223" y="5905500"/>
            <a:ext cx="6973273" cy="533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85298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B5F399-75E8-403D-BBA9-376CF7E85C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209FB565-3E12-A3E7-9168-F87EC945396F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862C2D9B-5857-FBE8-3180-ED301B36C0B3}"/>
              </a:ext>
            </a:extLst>
          </p:cNvPr>
          <p:cNvSpPr txBox="1"/>
          <p:nvPr/>
        </p:nvSpPr>
        <p:spPr>
          <a:xfrm>
            <a:off x="1028700" y="971550"/>
            <a:ext cx="6286500" cy="50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Optimizer.py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E27673BD-C45E-B0A7-44CC-AF0CE2C4561C}"/>
              </a:ext>
            </a:extLst>
          </p:cNvPr>
          <p:cNvSpPr txBox="1"/>
          <p:nvPr/>
        </p:nvSpPr>
        <p:spPr>
          <a:xfrm>
            <a:off x="1662749" y="1616980"/>
            <a:ext cx="7024051" cy="3358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가상환경 탐지 함수 사용하여 사용하지 않는 기능 실행 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X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C0EBD0B3-A292-2F19-B79E-59461E5027A7}"/>
              </a:ext>
            </a:extLst>
          </p:cNvPr>
          <p:cNvSpPr txBox="1"/>
          <p:nvPr/>
        </p:nvSpPr>
        <p:spPr>
          <a:xfrm>
            <a:off x="1028700" y="3578304"/>
            <a:ext cx="7250222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b="1" dirty="0">
                <a:latin typeface="Source Han Sans KR Medium" panose="020B0600000101010101" charset="-127"/>
                <a:ea typeface="Source Han Sans KR Medium" panose="020B0600000101010101" charset="-127"/>
              </a:rPr>
              <a:t>주요 설정</a:t>
            </a:r>
            <a:r>
              <a:rPr lang="en-US" altLang="ko-KR" b="1" dirty="0">
                <a:latin typeface="Source Han Sans KR Medium" panose="020B0600000101010101" charset="-127"/>
                <a:ea typeface="Source Han Sans KR Medium" panose="020B0600000101010101" charset="-127"/>
              </a:rPr>
              <a:t>: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>
                <a:latin typeface="Source Han Sans KR Medium" panose="020B0600000101010101" charset="-127"/>
                <a:ea typeface="Source Han Sans KR Medium" panose="020B0600000101010101" charset="-127"/>
              </a:rPr>
              <a:t>System.py</a:t>
            </a:r>
            <a:r>
              <a:rPr lang="ko-KR" altLang="en-US" dirty="0">
                <a:latin typeface="Source Han Sans KR Medium" panose="020B0600000101010101" charset="-127"/>
                <a:ea typeface="Source Han Sans KR Medium" panose="020B0600000101010101" charset="-127"/>
              </a:rPr>
              <a:t>에서 선언한 함수 </a:t>
            </a:r>
            <a:r>
              <a:rPr lang="en-US" altLang="ko-KR" dirty="0" err="1">
                <a:latin typeface="Source Han Sans KR Medium" panose="020B0600000101010101" charset="-127"/>
                <a:ea typeface="Source Han Sans KR Medium" panose="020B0600000101010101" charset="-127"/>
              </a:rPr>
              <a:t>virtual_machine</a:t>
            </a:r>
            <a:r>
              <a:rPr lang="en-US" altLang="ko-KR" dirty="0">
                <a:latin typeface="Source Han Sans KR Medium" panose="020B0600000101010101" charset="-127"/>
                <a:ea typeface="Source Han Sans KR Medium" panose="020B0600000101010101" charset="-127"/>
              </a:rPr>
              <a:t>()</a:t>
            </a:r>
            <a:r>
              <a:rPr lang="ko-KR" altLang="en-US" dirty="0">
                <a:latin typeface="Source Han Sans KR Medium" panose="020B0600000101010101" charset="-127"/>
                <a:ea typeface="Source Han Sans KR Medium" panose="020B0600000101010101" charset="-127"/>
              </a:rPr>
              <a:t>을 사용해 </a:t>
            </a:r>
            <a:r>
              <a:rPr lang="en-US" altLang="ko-KR" dirty="0">
                <a:latin typeface="Source Han Sans KR Medium" panose="020B0600000101010101" charset="-127"/>
                <a:ea typeface="Source Han Sans KR Medium" panose="020B0600000101010101" charset="-127"/>
              </a:rPr>
              <a:t>True</a:t>
            </a:r>
            <a:r>
              <a:rPr lang="ko-KR" altLang="en-US" dirty="0">
                <a:latin typeface="Source Han Sans KR Medium" panose="020B0600000101010101" charset="-127"/>
                <a:ea typeface="Source Han Sans KR Medium" panose="020B0600000101010101" charset="-127"/>
              </a:rPr>
              <a:t>반환 시 해당 최적화 건너뜀</a:t>
            </a:r>
            <a:endParaRPr lang="en-US" altLang="ko-KR" dirty="0">
              <a:latin typeface="Source Han Sans KR Medium" panose="020B0600000101010101" charset="-127"/>
              <a:ea typeface="Source Han Sans KR Medium" panose="020B0600000101010101" charset="-127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A338824E-8922-5D4C-466D-550B62C35BB0}"/>
              </a:ext>
            </a:extLst>
          </p:cNvPr>
          <p:cNvSpPr txBox="1"/>
          <p:nvPr/>
        </p:nvSpPr>
        <p:spPr>
          <a:xfrm>
            <a:off x="997223" y="2717423"/>
            <a:ext cx="6082481" cy="2991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b="1" dirty="0">
                <a:latin typeface="+mj-ea"/>
                <a:ea typeface="+mj-ea"/>
              </a:rPr>
              <a:t>기능</a:t>
            </a:r>
            <a:r>
              <a:rPr lang="en-US" altLang="ko-KR" dirty="0">
                <a:latin typeface="+mj-ea"/>
                <a:ea typeface="+mj-ea"/>
              </a:rPr>
              <a:t>: </a:t>
            </a:r>
            <a:r>
              <a:rPr lang="ko-KR" altLang="en-US" dirty="0">
                <a:latin typeface="+mj-ea"/>
                <a:ea typeface="+mj-ea"/>
              </a:rPr>
              <a:t>가상 환경에서 실행 중인지 확인하여 </a:t>
            </a:r>
            <a:r>
              <a:rPr lang="en-US" altLang="ko-KR" dirty="0">
                <a:latin typeface="+mj-ea"/>
                <a:ea typeface="+mj-ea"/>
              </a:rPr>
              <a:t>name</a:t>
            </a:r>
            <a:r>
              <a:rPr lang="ko-KR" altLang="en-US" dirty="0">
                <a:latin typeface="+mj-ea"/>
                <a:ea typeface="+mj-ea"/>
              </a:rPr>
              <a:t>을 반환</a:t>
            </a:r>
            <a:endParaRPr lang="en-US" sz="1800" b="1" dirty="0">
              <a:solidFill>
                <a:srgbClr val="000000"/>
              </a:solidFill>
              <a:latin typeface="+mj-ea"/>
              <a:ea typeface="+mj-ea"/>
              <a:cs typeface="Source Han Sans KR Bold"/>
              <a:sym typeface="Source Han Sans KR Bold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7F2EF93-D173-9FEF-A972-E49A6BA3210D}"/>
              </a:ext>
            </a:extLst>
          </p:cNvPr>
          <p:cNvSpPr txBox="1"/>
          <p:nvPr/>
        </p:nvSpPr>
        <p:spPr>
          <a:xfrm>
            <a:off x="8839200" y="3393638"/>
            <a:ext cx="7582332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>
                <a:latin typeface="Source Han Sans KR Medium" panose="020B0600000101010101" charset="-127"/>
                <a:ea typeface="Source Han Sans KR Medium" panose="020B0600000101010101" charset="-127"/>
              </a:rPr>
              <a:t>from </a:t>
            </a:r>
            <a:r>
              <a:rPr lang="en-US" altLang="ko-KR" dirty="0" err="1">
                <a:latin typeface="Source Han Sans KR Medium" panose="020B0600000101010101" charset="-127"/>
                <a:ea typeface="Source Han Sans KR Medium" panose="020B0600000101010101" charset="-127"/>
              </a:rPr>
              <a:t>src.utils.system</a:t>
            </a:r>
            <a:r>
              <a:rPr lang="en-US" altLang="ko-KR" dirty="0">
                <a:latin typeface="Source Han Sans KR Medium" panose="020B0600000101010101" charset="-127"/>
                <a:ea typeface="Source Han Sans KR Medium" panose="020B0600000101010101" charset="-127"/>
              </a:rPr>
              <a:t> import </a:t>
            </a:r>
            <a:r>
              <a:rPr lang="en-US" altLang="ko-KR" dirty="0" err="1">
                <a:latin typeface="Source Han Sans KR Medium" panose="020B0600000101010101" charset="-127"/>
                <a:ea typeface="Source Han Sans KR Medium" panose="020B0600000101010101" charset="-127"/>
              </a:rPr>
              <a:t>is_virtual_machine</a:t>
            </a:r>
            <a:endParaRPr lang="en-US" altLang="ko-KR" dirty="0">
              <a:latin typeface="Source Han Sans KR Medium" panose="020B0600000101010101" charset="-127"/>
              <a:ea typeface="Source Han Sans KR Medium" panose="020B0600000101010101" charset="-127"/>
            </a:endParaRPr>
          </a:p>
          <a:p>
            <a:endParaRPr lang="en-US" altLang="ko-KR" dirty="0">
              <a:latin typeface="Source Han Sans KR Medium" panose="020B0600000101010101" charset="-127"/>
              <a:ea typeface="Source Han Sans KR Medium" panose="020B0600000101010101" charset="-127"/>
            </a:endParaRPr>
          </a:p>
          <a:p>
            <a:r>
              <a:rPr lang="en-US" altLang="ko-KR" dirty="0">
                <a:latin typeface="Source Han Sans KR Medium" panose="020B0600000101010101" charset="-127"/>
                <a:ea typeface="Source Han Sans KR Medium" panose="020B0600000101010101" charset="-127"/>
              </a:rPr>
              <a:t>~</a:t>
            </a:r>
          </a:p>
          <a:p>
            <a:r>
              <a:rPr lang="en-US" altLang="ko-KR" dirty="0">
                <a:latin typeface="Source Han Sans KR Medium" panose="020B0600000101010101" charset="-127"/>
                <a:ea typeface="Source Han Sans KR Medium" panose="020B0600000101010101" charset="-127"/>
              </a:rPr>
              <a:t>~</a:t>
            </a:r>
          </a:p>
          <a:p>
            <a:endParaRPr lang="en-US" altLang="ko-KR" dirty="0">
              <a:latin typeface="Source Han Sans KR Medium" panose="020B0600000101010101" charset="-127"/>
              <a:ea typeface="Source Han Sans KR Medium" panose="020B0600000101010101" charset="-127"/>
            </a:endParaRPr>
          </a:p>
          <a:p>
            <a:r>
              <a:rPr lang="en-US" altLang="ko-KR" dirty="0">
                <a:latin typeface="Source Han Sans KR Medium" panose="020B0600000101010101" charset="-127"/>
                <a:ea typeface="Source Han Sans KR Medium" panose="020B0600000101010101" charset="-127"/>
              </a:rPr>
              <a:t>if </a:t>
            </a:r>
            <a:r>
              <a:rPr lang="en-US" altLang="ko-KR" dirty="0" err="1">
                <a:latin typeface="Source Han Sans KR Medium" panose="020B0600000101010101" charset="-127"/>
                <a:ea typeface="Source Han Sans KR Medium" panose="020B0600000101010101" charset="-127"/>
              </a:rPr>
              <a:t>is_virtual_machine</a:t>
            </a:r>
            <a:r>
              <a:rPr lang="en-US" altLang="ko-KR" dirty="0">
                <a:latin typeface="Source Han Sans KR Medium" panose="020B0600000101010101" charset="-127"/>
                <a:ea typeface="Source Han Sans KR Medium" panose="020B0600000101010101" charset="-127"/>
              </a:rPr>
              <a:t>():</a:t>
            </a:r>
          </a:p>
          <a:p>
            <a:r>
              <a:rPr lang="en-US" altLang="ko-KR" dirty="0">
                <a:latin typeface="Source Han Sans KR Medium" panose="020B0600000101010101" charset="-127"/>
                <a:ea typeface="Source Han Sans KR Medium" panose="020B0600000101010101" charset="-127"/>
              </a:rPr>
              <a:t>        </a:t>
            </a:r>
            <a:r>
              <a:rPr lang="en-US" altLang="ko-KR" dirty="0" err="1">
                <a:latin typeface="Source Han Sans KR Medium" panose="020B0600000101010101" charset="-127"/>
                <a:ea typeface="Source Han Sans KR Medium" panose="020B0600000101010101" charset="-127"/>
              </a:rPr>
              <a:t>logger.warning</a:t>
            </a:r>
            <a:r>
              <a:rPr lang="en-US" altLang="ko-KR" dirty="0">
                <a:latin typeface="Source Han Sans KR Medium" panose="020B0600000101010101" charset="-127"/>
                <a:ea typeface="Source Han Sans KR Medium" panose="020B0600000101010101" charset="-127"/>
              </a:rPr>
              <a:t>("⚠️ </a:t>
            </a:r>
            <a:r>
              <a:rPr lang="ko-KR" altLang="en-US" dirty="0">
                <a:latin typeface="Source Han Sans KR Medium" panose="020B0600000101010101" charset="-127"/>
                <a:ea typeface="Source Han Sans KR Medium" panose="020B0600000101010101" charset="-127"/>
              </a:rPr>
              <a:t>가상 환경에서는 </a:t>
            </a:r>
            <a:r>
              <a:rPr lang="en-US" altLang="ko-KR" dirty="0">
                <a:latin typeface="Source Han Sans KR Medium" panose="020B0600000101010101" charset="-127"/>
                <a:ea typeface="Source Han Sans KR Medium" panose="020B0600000101010101" charset="-127"/>
              </a:rPr>
              <a:t>CPU governor </a:t>
            </a:r>
            <a:r>
              <a:rPr lang="ko-KR" altLang="en-US" dirty="0">
                <a:latin typeface="Source Han Sans KR Medium" panose="020B0600000101010101" charset="-127"/>
                <a:ea typeface="Source Han Sans KR Medium" panose="020B0600000101010101" charset="-127"/>
              </a:rPr>
              <a:t>설정을 건너뜁니다</a:t>
            </a:r>
            <a:r>
              <a:rPr lang="en-US" altLang="ko-KR" dirty="0">
                <a:latin typeface="Source Han Sans KR Medium" panose="020B0600000101010101" charset="-127"/>
                <a:ea typeface="Source Han Sans KR Medium" panose="020B0600000101010101" charset="-127"/>
              </a:rPr>
              <a:t>.")</a:t>
            </a:r>
          </a:p>
        </p:txBody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723CAD15-5845-BE47-A07C-07CF56834D6D}"/>
              </a:ext>
            </a:extLst>
          </p:cNvPr>
          <p:cNvSpPr txBox="1"/>
          <p:nvPr/>
        </p:nvSpPr>
        <p:spPr>
          <a:xfrm>
            <a:off x="997223" y="5046703"/>
            <a:ext cx="7250222" cy="2769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b="1" dirty="0">
                <a:latin typeface="Source Han Sans KR Medium" panose="020B0600000101010101" charset="-127"/>
                <a:ea typeface="Source Han Sans KR Medium" panose="020B0600000101010101" charset="-127"/>
              </a:rPr>
              <a:t>건너뛰는 최적화 </a:t>
            </a:r>
            <a:r>
              <a:rPr lang="en-US" altLang="ko-KR" b="1" dirty="0">
                <a:latin typeface="Source Han Sans KR Medium" panose="020B0600000101010101" charset="-127"/>
                <a:ea typeface="Source Han Sans KR Medium" panose="020B0600000101010101" charset="-127"/>
              </a:rPr>
              <a:t>: CPU, I/O, DISK</a:t>
            </a:r>
            <a:endParaRPr lang="en-US" altLang="ko-KR" dirty="0">
              <a:latin typeface="Source Han Sans KR Medium" panose="020B0600000101010101" charset="-127"/>
              <a:ea typeface="Source Han Sans KR Medium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558700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7297E5-1A92-BEF9-DD6D-68DBCD531D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1739473E-52CA-DC96-E6B7-2CC08DB20559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FE145DC9-4B2C-C348-FF73-77AAF63526D7}"/>
              </a:ext>
            </a:extLst>
          </p:cNvPr>
          <p:cNvSpPr txBox="1"/>
          <p:nvPr/>
        </p:nvSpPr>
        <p:spPr>
          <a:xfrm>
            <a:off x="1028700" y="934868"/>
            <a:ext cx="6286500" cy="50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최적화 확인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019C8D87-0E9E-7090-993E-E3173FCAB372}"/>
              </a:ext>
            </a:extLst>
          </p:cNvPr>
          <p:cNvSpPr txBox="1"/>
          <p:nvPr/>
        </p:nvSpPr>
        <p:spPr>
          <a:xfrm>
            <a:off x="1662749" y="1616980"/>
            <a:ext cx="479725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보안 강화 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</a:t>
            </a:r>
            <a:r>
              <a:rPr lang="en-US" altLang="ko-KR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harden_security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)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E0D38A76-0E7E-E71B-D90F-FA2D9459BBB5}"/>
              </a:ext>
            </a:extLst>
          </p:cNvPr>
          <p:cNvSpPr txBox="1"/>
          <p:nvPr/>
        </p:nvSpPr>
        <p:spPr>
          <a:xfrm>
            <a:off x="1004119" y="2408995"/>
            <a:ext cx="6692081" cy="22159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buNone/>
            </a:pPr>
            <a:r>
              <a:rPr lang="en-US" altLang="ko-KR" b="1" dirty="0"/>
              <a:t>SSH </a:t>
            </a:r>
            <a:r>
              <a:rPr lang="ko-KR" altLang="en-US" b="1" dirty="0"/>
              <a:t>설정 강화</a:t>
            </a:r>
            <a:endParaRPr lang="en-US" altLang="ko-KR" b="1" dirty="0"/>
          </a:p>
          <a:p>
            <a:pPr>
              <a:buNone/>
            </a:pPr>
            <a:r>
              <a:rPr lang="en-US" altLang="ko-KR" dirty="0" err="1"/>
              <a:t>PermitRootLogin</a:t>
            </a:r>
            <a:r>
              <a:rPr lang="en-US" altLang="ko-KR" dirty="0"/>
              <a:t>, </a:t>
            </a:r>
            <a:r>
              <a:rPr lang="en-US" altLang="ko-KR" dirty="0" err="1"/>
              <a:t>PasswordAuthentication</a:t>
            </a:r>
            <a:r>
              <a:rPr lang="en-US" altLang="ko-KR" dirty="0"/>
              <a:t> </a:t>
            </a:r>
            <a:r>
              <a:rPr lang="ko-KR" altLang="en-US" dirty="0"/>
              <a:t>등 </a:t>
            </a:r>
            <a:r>
              <a:rPr lang="en-US" altLang="ko-KR" dirty="0" err="1"/>
              <a:t>sshd_config</a:t>
            </a:r>
            <a:r>
              <a:rPr lang="en-US" altLang="ko-KR" dirty="0"/>
              <a:t> </a:t>
            </a:r>
            <a:r>
              <a:rPr lang="ko-KR" altLang="en-US" dirty="0"/>
              <a:t>수정 후</a:t>
            </a:r>
            <a:endParaRPr lang="en-US" altLang="ko-KR" dirty="0"/>
          </a:p>
          <a:p>
            <a:pPr>
              <a:buNone/>
            </a:pPr>
            <a:endParaRPr lang="en-US" altLang="ko-KR" dirty="0"/>
          </a:p>
          <a:p>
            <a:pPr>
              <a:buNone/>
            </a:pPr>
            <a:r>
              <a:rPr lang="ko-KR" altLang="en-US" dirty="0"/>
              <a:t>명령어 </a:t>
            </a:r>
            <a:r>
              <a:rPr lang="en-US" altLang="ko-KR" dirty="0"/>
              <a:t>: grep -Ei '</a:t>
            </a:r>
            <a:r>
              <a:rPr lang="en-US" altLang="ko-KR" dirty="0" err="1"/>
              <a:t>PermitRootLogin|PasswordAuthentication|MaxAuthTries</a:t>
            </a:r>
            <a:r>
              <a:rPr lang="en-US" altLang="ko-KR" dirty="0"/>
              <a:t>' /</a:t>
            </a:r>
            <a:r>
              <a:rPr lang="en-US" altLang="ko-KR" dirty="0" err="1"/>
              <a:t>etc</a:t>
            </a:r>
            <a:r>
              <a:rPr lang="en-US" altLang="ko-KR" dirty="0"/>
              <a:t>/ssh/</a:t>
            </a:r>
            <a:r>
              <a:rPr lang="en-US" altLang="ko-KR" dirty="0" err="1"/>
              <a:t>sshd_config</a:t>
            </a:r>
            <a:endParaRPr lang="en-US" altLang="ko-KR" dirty="0"/>
          </a:p>
          <a:p>
            <a:pPr>
              <a:buNone/>
            </a:pPr>
            <a:endParaRPr lang="en-US" altLang="ko-KR" dirty="0"/>
          </a:p>
          <a:p>
            <a:pPr>
              <a:buNone/>
            </a:pPr>
            <a:endParaRPr lang="ko-KR" altLang="en-US" dirty="0"/>
          </a:p>
        </p:txBody>
      </p:sp>
      <p:sp>
        <p:nvSpPr>
          <p:cNvPr id="17" name="TextBox 7">
            <a:extLst>
              <a:ext uri="{FF2B5EF4-FFF2-40B4-BE49-F238E27FC236}">
                <a16:creationId xmlns:a16="http://schemas.microsoft.com/office/drawing/2014/main" id="{31CAB1E8-BBD8-7031-3EAD-5C2D4A606129}"/>
              </a:ext>
            </a:extLst>
          </p:cNvPr>
          <p:cNvSpPr txBox="1"/>
          <p:nvPr/>
        </p:nvSpPr>
        <p:spPr>
          <a:xfrm>
            <a:off x="8915400" y="1341394"/>
            <a:ext cx="7250222" cy="2769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dirty="0"/>
              <a:t>최적화 후 </a:t>
            </a:r>
            <a:r>
              <a:rPr lang="en-US" altLang="ko-KR" dirty="0"/>
              <a:t>– </a:t>
            </a:r>
            <a:r>
              <a:rPr lang="ko-KR" altLang="en-US" dirty="0"/>
              <a:t>성공</a:t>
            </a:r>
            <a:endParaRPr lang="en-US" altLang="ko-K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E5A11B0-66FB-3E0B-81CE-FA8D70A7620E}"/>
              </a:ext>
            </a:extLst>
          </p:cNvPr>
          <p:cNvSpPr txBox="1"/>
          <p:nvPr/>
        </p:nvSpPr>
        <p:spPr>
          <a:xfrm>
            <a:off x="880601" y="4391024"/>
            <a:ext cx="6315997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err="1"/>
              <a:t>PermitRootLogin</a:t>
            </a:r>
            <a:r>
              <a:rPr lang="en-US" altLang="ko-KR" dirty="0"/>
              <a:t> </a:t>
            </a:r>
            <a:r>
              <a:rPr lang="ko-KR" altLang="en-US" dirty="0"/>
              <a:t>은 </a:t>
            </a:r>
            <a:r>
              <a:rPr lang="en-US" altLang="ko-KR" b="1" dirty="0"/>
              <a:t>SSH</a:t>
            </a:r>
            <a:r>
              <a:rPr lang="ko-KR" altLang="en-US" b="1" dirty="0"/>
              <a:t>를 통해 </a:t>
            </a:r>
            <a:r>
              <a:rPr lang="en-US" altLang="ko-KR" b="1" dirty="0"/>
              <a:t>root </a:t>
            </a:r>
            <a:r>
              <a:rPr lang="ko-KR" altLang="en-US" b="1" dirty="0"/>
              <a:t>사용자로 직접 로그인하는 것을 허용할지 여부</a:t>
            </a:r>
            <a:r>
              <a:rPr lang="ko-KR" altLang="en-US" dirty="0"/>
              <a:t>를 제어함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PermitRootLogin</a:t>
            </a:r>
            <a:r>
              <a:rPr lang="en-US" altLang="ko-KR" dirty="0"/>
              <a:t> yes        # root </a:t>
            </a:r>
            <a:r>
              <a:rPr lang="ko-KR" altLang="en-US" dirty="0"/>
              <a:t>로그인 허용 </a:t>
            </a:r>
            <a:r>
              <a:rPr lang="en-US" altLang="ko-KR" dirty="0"/>
              <a:t>(</a:t>
            </a:r>
            <a:r>
              <a:rPr lang="ko-KR" altLang="en-US" dirty="0"/>
              <a:t>위험</a:t>
            </a:r>
            <a:r>
              <a:rPr lang="en-US" altLang="ko-KR" dirty="0"/>
              <a:t>)</a:t>
            </a:r>
          </a:p>
          <a:p>
            <a:r>
              <a:rPr lang="en-US" altLang="ko-KR" dirty="0" err="1"/>
              <a:t>PermitRootLogin</a:t>
            </a:r>
            <a:r>
              <a:rPr lang="en-US" altLang="ko-KR" dirty="0"/>
              <a:t> no         # root </a:t>
            </a:r>
            <a:r>
              <a:rPr lang="ko-KR" altLang="en-US" dirty="0"/>
              <a:t>로그인 차단 </a:t>
            </a:r>
            <a:r>
              <a:rPr lang="en-US" altLang="ko-KR" dirty="0"/>
              <a:t>(</a:t>
            </a:r>
            <a:r>
              <a:rPr lang="ko-KR" altLang="en-US" dirty="0"/>
              <a:t>권장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en-US" altLang="ko-KR" dirty="0"/>
              <a:t> </a:t>
            </a:r>
            <a:endParaRPr lang="ko-KR" altLang="en-US" dirty="0"/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8604DA27-E3D1-27CC-E984-CB029329C2C8}"/>
              </a:ext>
            </a:extLst>
          </p:cNvPr>
          <p:cNvGraphicFramePr>
            <a:graphicFrameLocks noGrp="1"/>
          </p:cNvGraphicFramePr>
          <p:nvPr/>
        </p:nvGraphicFramePr>
        <p:xfrm>
          <a:off x="914400" y="6459236"/>
          <a:ext cx="11277600" cy="2103120"/>
        </p:xfrm>
        <a:graphic>
          <a:graphicData uri="http://schemas.openxmlformats.org/drawingml/2006/table">
            <a:tbl>
              <a:tblPr/>
              <a:tblGrid>
                <a:gridCol w="2107963">
                  <a:extLst>
                    <a:ext uri="{9D8B030D-6E8A-4147-A177-3AD203B41FA5}">
                      <a16:colId xmlns:a16="http://schemas.microsoft.com/office/drawing/2014/main" val="2310783607"/>
                    </a:ext>
                  </a:extLst>
                </a:gridCol>
                <a:gridCol w="9169637">
                  <a:extLst>
                    <a:ext uri="{9D8B030D-6E8A-4147-A177-3AD203B41FA5}">
                      <a16:colId xmlns:a16="http://schemas.microsoft.com/office/drawing/2014/main" val="138138751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ko-KR" altLang="en-US"/>
                        <a:t>설정 항목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적용 효과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274521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1"/>
                        <a:t>PermitRootLogin no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루트 계정으로 직접 로그인 차단 → 해커가 루트 계정부터 </a:t>
                      </a:r>
                      <a:r>
                        <a:rPr lang="ko-KR" altLang="en-US" dirty="0" err="1"/>
                        <a:t>크랙하는</a:t>
                      </a:r>
                      <a:r>
                        <a:rPr lang="ko-KR" altLang="en-US" dirty="0"/>
                        <a:t> 걸 방지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729662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1"/>
                        <a:t>PasswordAuthentication no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패스워드 로그인 비활성화 → 무차별 대입 공격</a:t>
                      </a:r>
                      <a:r>
                        <a:rPr lang="en-US" altLang="ko-KR" dirty="0"/>
                        <a:t>(Brute-force) </a:t>
                      </a:r>
                      <a:r>
                        <a:rPr lang="ko-KR" altLang="en-US" dirty="0"/>
                        <a:t>방지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0074808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1"/>
                        <a:t>Protocol 2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안전한 </a:t>
                      </a:r>
                      <a:r>
                        <a:rPr lang="en-US" altLang="ko-KR"/>
                        <a:t>SSH </a:t>
                      </a:r>
                      <a:r>
                        <a:rPr lang="ko-KR" altLang="en-US"/>
                        <a:t>프로토콜 사용 </a:t>
                      </a:r>
                      <a:r>
                        <a:rPr lang="en-US" altLang="ko-KR"/>
                        <a:t>(1</a:t>
                      </a:r>
                      <a:r>
                        <a:rPr lang="ko-KR" altLang="en-US"/>
                        <a:t>은 취약점 많음</a:t>
                      </a:r>
                      <a:r>
                        <a:rPr lang="en-US" altLang="ko-KR"/>
                        <a:t>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989896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1"/>
                        <a:t>MaxAuthTries 3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로그인 실패 횟수 제한 → 무한 시도 방지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7181722"/>
                  </a:ext>
                </a:extLst>
              </a:tr>
            </a:tbl>
          </a:graphicData>
        </a:graphic>
      </p:graphicFrame>
      <p:sp>
        <p:nvSpPr>
          <p:cNvPr id="21" name="TextBox 7">
            <a:extLst>
              <a:ext uri="{FF2B5EF4-FFF2-40B4-BE49-F238E27FC236}">
                <a16:creationId xmlns:a16="http://schemas.microsoft.com/office/drawing/2014/main" id="{5C361C76-5383-7040-C842-59776A8C259C}"/>
              </a:ext>
            </a:extLst>
          </p:cNvPr>
          <p:cNvSpPr txBox="1"/>
          <p:nvPr/>
        </p:nvSpPr>
        <p:spPr>
          <a:xfrm>
            <a:off x="1256868" y="6014632"/>
            <a:ext cx="7250222" cy="2769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dirty="0"/>
              <a:t>최적화 시 긍정적 효과</a:t>
            </a:r>
            <a:endParaRPr lang="en-US" altLang="ko-KR" dirty="0"/>
          </a:p>
        </p:txBody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57987989-38AA-4A15-6450-6F2625296C8C}"/>
              </a:ext>
            </a:extLst>
          </p:cNvPr>
          <p:cNvSpPr txBox="1"/>
          <p:nvPr/>
        </p:nvSpPr>
        <p:spPr>
          <a:xfrm>
            <a:off x="10624289" y="7761936"/>
            <a:ext cx="4768111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dirty="0"/>
              <a:t>OpenSSH </a:t>
            </a:r>
            <a:r>
              <a:rPr lang="ko-KR" altLang="en-US" dirty="0"/>
              <a:t>최신버전 부터는 </a:t>
            </a:r>
            <a:r>
              <a:rPr lang="en-US" altLang="ko-KR" dirty="0"/>
              <a:t>SSH 1</a:t>
            </a:r>
            <a:r>
              <a:rPr lang="ko-KR" altLang="en-US" dirty="0"/>
              <a:t>은 제거되었고 </a:t>
            </a:r>
            <a:r>
              <a:rPr lang="en-US" altLang="ko-KR" dirty="0"/>
              <a:t>SSH 2</a:t>
            </a:r>
            <a:r>
              <a:rPr lang="ko-KR" altLang="en-US" dirty="0"/>
              <a:t>만 사용</a:t>
            </a:r>
            <a:r>
              <a:rPr lang="en-US" altLang="ko-KR" dirty="0"/>
              <a:t>(protocol</a:t>
            </a:r>
            <a:r>
              <a:rPr lang="ko-KR" altLang="en-US" dirty="0"/>
              <a:t> 항목 제거됨</a:t>
            </a:r>
            <a:r>
              <a:rPr lang="en-US" altLang="ko-KR" dirty="0"/>
              <a:t>)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A6FB44A-E832-6FB1-D73B-65A50BB0E9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15400" y="1819226"/>
            <a:ext cx="6906589" cy="132416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EC9E9FB-E09D-4898-D664-B5EABD323C7F}"/>
              </a:ext>
            </a:extLst>
          </p:cNvPr>
          <p:cNvSpPr txBox="1"/>
          <p:nvPr/>
        </p:nvSpPr>
        <p:spPr>
          <a:xfrm>
            <a:off x="8883357" y="3598864"/>
            <a:ext cx="91440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기존 코드</a:t>
            </a:r>
            <a:endParaRPr lang="en-US" altLang="ko-KR" dirty="0"/>
          </a:p>
          <a:p>
            <a:r>
              <a:rPr lang="ko-KR" altLang="en-US" dirty="0" err="1"/>
              <a:t>sed</a:t>
            </a:r>
            <a:r>
              <a:rPr lang="ko-KR" altLang="en-US" dirty="0"/>
              <a:t> -</a:t>
            </a:r>
            <a:r>
              <a:rPr lang="ko-KR" altLang="en-US" dirty="0" err="1"/>
              <a:t>i</a:t>
            </a:r>
            <a:r>
              <a:rPr lang="ko-KR" altLang="en-US" dirty="0"/>
              <a:t> '</a:t>
            </a:r>
            <a:r>
              <a:rPr lang="ko-KR" altLang="en-US" dirty="0" err="1"/>
              <a:t>s</a:t>
            </a:r>
            <a:r>
              <a:rPr lang="ko-KR" altLang="en-US" dirty="0"/>
              <a:t>/^#?{</a:t>
            </a:r>
            <a:r>
              <a:rPr lang="ko-KR" altLang="en-US" dirty="0" err="1"/>
              <a:t>key</a:t>
            </a:r>
            <a:r>
              <a:rPr lang="ko-KR" altLang="en-US" dirty="0"/>
              <a:t>}.*/{</a:t>
            </a:r>
            <a:r>
              <a:rPr lang="ko-KR" altLang="en-US" dirty="0" err="1"/>
              <a:t>key</a:t>
            </a:r>
            <a:r>
              <a:rPr lang="ko-KR" altLang="en-US" dirty="0"/>
              <a:t>} {</a:t>
            </a:r>
            <a:r>
              <a:rPr lang="ko-KR" altLang="en-US" dirty="0" err="1"/>
              <a:t>val</a:t>
            </a:r>
            <a:r>
              <a:rPr lang="ko-KR" altLang="en-US" dirty="0"/>
              <a:t>}/' /</a:t>
            </a:r>
            <a:r>
              <a:rPr lang="ko-KR" altLang="en-US" dirty="0" err="1"/>
              <a:t>etc</a:t>
            </a:r>
            <a:r>
              <a:rPr lang="ko-KR" altLang="en-US" dirty="0"/>
              <a:t>/</a:t>
            </a:r>
            <a:r>
              <a:rPr lang="ko-KR" altLang="en-US" dirty="0" err="1"/>
              <a:t>ssh</a:t>
            </a:r>
            <a:r>
              <a:rPr lang="ko-KR" altLang="en-US" dirty="0"/>
              <a:t>/</a:t>
            </a:r>
            <a:r>
              <a:rPr lang="ko-KR" altLang="en-US" dirty="0" err="1"/>
              <a:t>sshd_config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원인분석</a:t>
            </a:r>
            <a:endParaRPr lang="en-US" altLang="ko-KR" dirty="0"/>
          </a:p>
          <a:p>
            <a:r>
              <a:rPr lang="en-US" altLang="ko-KR" dirty="0"/>
              <a:t>^#?{key} </a:t>
            </a:r>
            <a:r>
              <a:rPr lang="ko-KR" altLang="en-US" dirty="0"/>
              <a:t>는 실제로 </a:t>
            </a:r>
            <a:r>
              <a:rPr lang="en-US" altLang="ko-KR" dirty="0"/>
              <a:t>{key} </a:t>
            </a:r>
            <a:r>
              <a:rPr lang="ko-KR" altLang="en-US" dirty="0"/>
              <a:t>앞에 </a:t>
            </a:r>
            <a:r>
              <a:rPr lang="en-US" altLang="ko-KR" dirty="0"/>
              <a:t>#</a:t>
            </a:r>
            <a:r>
              <a:rPr lang="ko-KR" altLang="en-US" dirty="0"/>
              <a:t>이 있거나 없거나 한 줄만 매칭</a:t>
            </a:r>
            <a:endParaRPr lang="en-US" altLang="ko-KR" dirty="0"/>
          </a:p>
          <a:p>
            <a:r>
              <a:rPr lang="ko-KR" altLang="en-US" dirty="0"/>
              <a:t>그러나 실제 파일에는 중간에 공백이 있을 수도 있고</a:t>
            </a:r>
            <a:r>
              <a:rPr lang="en-US" altLang="ko-KR" dirty="0"/>
              <a:t>, </a:t>
            </a:r>
            <a:r>
              <a:rPr lang="ko-KR" altLang="en-US" dirty="0"/>
              <a:t>여러 라인이 존재하기 때문에 제대로 매칭되지 않음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26400174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C55F3D-6893-9DE7-F0FC-33CD8D6D5C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78FA7EC0-27B2-EA7D-8015-234BB8B432B7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1079E1D6-19C3-646D-F478-A9590D2EC96D}"/>
              </a:ext>
            </a:extLst>
          </p:cNvPr>
          <p:cNvSpPr txBox="1"/>
          <p:nvPr/>
        </p:nvSpPr>
        <p:spPr>
          <a:xfrm>
            <a:off x="1028700" y="934868"/>
            <a:ext cx="6286500" cy="50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최적화 확인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8396360F-A39C-0E69-D2FD-D92D653F4D0C}"/>
              </a:ext>
            </a:extLst>
          </p:cNvPr>
          <p:cNvSpPr txBox="1"/>
          <p:nvPr/>
        </p:nvSpPr>
        <p:spPr>
          <a:xfrm>
            <a:off x="1662749" y="1616980"/>
            <a:ext cx="479725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보안 강화 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</a:t>
            </a:r>
            <a:r>
              <a:rPr lang="en-US" altLang="ko-KR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harden_security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)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2D18253E-3D25-EF48-AE61-F347FCD6DD0B}"/>
              </a:ext>
            </a:extLst>
          </p:cNvPr>
          <p:cNvSpPr txBox="1"/>
          <p:nvPr/>
        </p:nvSpPr>
        <p:spPr>
          <a:xfrm>
            <a:off x="1004119" y="2408995"/>
            <a:ext cx="6692081" cy="22159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buNone/>
            </a:pPr>
            <a:r>
              <a:rPr lang="en-US" altLang="ko-KR" b="1" dirty="0"/>
              <a:t>SSH </a:t>
            </a:r>
            <a:r>
              <a:rPr lang="ko-KR" altLang="en-US" b="1" dirty="0"/>
              <a:t>설정 강화</a:t>
            </a:r>
            <a:endParaRPr lang="en-US" altLang="ko-KR" b="1" dirty="0"/>
          </a:p>
          <a:p>
            <a:pPr>
              <a:buNone/>
            </a:pPr>
            <a:r>
              <a:rPr lang="en-US" altLang="ko-KR" dirty="0" err="1"/>
              <a:t>PermitRootLogin</a:t>
            </a:r>
            <a:r>
              <a:rPr lang="en-US" altLang="ko-KR" dirty="0"/>
              <a:t>, </a:t>
            </a:r>
            <a:r>
              <a:rPr lang="en-US" altLang="ko-KR" dirty="0" err="1"/>
              <a:t>PasswordAuthentication</a:t>
            </a:r>
            <a:r>
              <a:rPr lang="en-US" altLang="ko-KR" dirty="0"/>
              <a:t> </a:t>
            </a:r>
            <a:r>
              <a:rPr lang="ko-KR" altLang="en-US" dirty="0"/>
              <a:t>등 </a:t>
            </a:r>
            <a:r>
              <a:rPr lang="en-US" altLang="ko-KR" dirty="0" err="1"/>
              <a:t>sshd_config</a:t>
            </a:r>
            <a:r>
              <a:rPr lang="en-US" altLang="ko-KR" dirty="0"/>
              <a:t> </a:t>
            </a:r>
            <a:r>
              <a:rPr lang="ko-KR" altLang="en-US" dirty="0"/>
              <a:t>수정 후</a:t>
            </a:r>
            <a:endParaRPr lang="en-US" altLang="ko-KR" dirty="0"/>
          </a:p>
          <a:p>
            <a:pPr>
              <a:buNone/>
            </a:pPr>
            <a:endParaRPr lang="en-US" altLang="ko-KR" dirty="0"/>
          </a:p>
          <a:p>
            <a:pPr>
              <a:buNone/>
            </a:pPr>
            <a:r>
              <a:rPr lang="ko-KR" altLang="en-US" dirty="0"/>
              <a:t>명령어 </a:t>
            </a:r>
            <a:r>
              <a:rPr lang="en-US" altLang="ko-KR" dirty="0"/>
              <a:t>: grep -Ei '</a:t>
            </a:r>
            <a:r>
              <a:rPr lang="en-US" altLang="ko-KR" dirty="0" err="1"/>
              <a:t>PermitRootLogin|PasswordAuthentication|MaxAuthTries</a:t>
            </a:r>
            <a:r>
              <a:rPr lang="en-US" altLang="ko-KR" dirty="0"/>
              <a:t>' /</a:t>
            </a:r>
            <a:r>
              <a:rPr lang="en-US" altLang="ko-KR" dirty="0" err="1"/>
              <a:t>etc</a:t>
            </a:r>
            <a:r>
              <a:rPr lang="en-US" altLang="ko-KR" dirty="0"/>
              <a:t>/ssh/</a:t>
            </a:r>
            <a:r>
              <a:rPr lang="en-US" altLang="ko-KR" dirty="0" err="1"/>
              <a:t>sshd_config</a:t>
            </a:r>
            <a:endParaRPr lang="en-US" altLang="ko-KR" dirty="0"/>
          </a:p>
          <a:p>
            <a:pPr>
              <a:buNone/>
            </a:pPr>
            <a:endParaRPr lang="en-US" altLang="ko-KR" dirty="0"/>
          </a:p>
          <a:p>
            <a:pPr>
              <a:buNone/>
            </a:pPr>
            <a:endParaRPr lang="ko-KR" altLang="en-US" dirty="0"/>
          </a:p>
        </p:txBody>
      </p:sp>
      <p:sp>
        <p:nvSpPr>
          <p:cNvPr id="17" name="TextBox 7">
            <a:extLst>
              <a:ext uri="{FF2B5EF4-FFF2-40B4-BE49-F238E27FC236}">
                <a16:creationId xmlns:a16="http://schemas.microsoft.com/office/drawing/2014/main" id="{4355F4F0-713A-ABA4-C80D-192E9DB902A0}"/>
              </a:ext>
            </a:extLst>
          </p:cNvPr>
          <p:cNvSpPr txBox="1"/>
          <p:nvPr/>
        </p:nvSpPr>
        <p:spPr>
          <a:xfrm>
            <a:off x="8915400" y="1341394"/>
            <a:ext cx="7250222" cy="2769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dirty="0"/>
              <a:t>최적화 후 </a:t>
            </a:r>
            <a:r>
              <a:rPr lang="en-US" altLang="ko-KR" dirty="0"/>
              <a:t>– </a:t>
            </a:r>
            <a:r>
              <a:rPr lang="ko-KR" altLang="en-US" dirty="0"/>
              <a:t>성공</a:t>
            </a:r>
            <a:endParaRPr lang="en-US" altLang="ko-K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4667783-D7AD-6149-63C5-88B8BD0ABB7E}"/>
              </a:ext>
            </a:extLst>
          </p:cNvPr>
          <p:cNvSpPr txBox="1"/>
          <p:nvPr/>
        </p:nvSpPr>
        <p:spPr>
          <a:xfrm>
            <a:off x="880601" y="4391024"/>
            <a:ext cx="6315997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err="1"/>
              <a:t>PermitRootLogin</a:t>
            </a:r>
            <a:r>
              <a:rPr lang="en-US" altLang="ko-KR" dirty="0"/>
              <a:t> </a:t>
            </a:r>
            <a:r>
              <a:rPr lang="ko-KR" altLang="en-US" dirty="0"/>
              <a:t>은 </a:t>
            </a:r>
            <a:r>
              <a:rPr lang="en-US" altLang="ko-KR" b="1" dirty="0"/>
              <a:t>SSH</a:t>
            </a:r>
            <a:r>
              <a:rPr lang="ko-KR" altLang="en-US" b="1" dirty="0"/>
              <a:t>를 통해 </a:t>
            </a:r>
            <a:r>
              <a:rPr lang="en-US" altLang="ko-KR" b="1" dirty="0"/>
              <a:t>root </a:t>
            </a:r>
            <a:r>
              <a:rPr lang="ko-KR" altLang="en-US" b="1" dirty="0"/>
              <a:t>사용자로 직접 로그인하는 것을 허용할지 여부</a:t>
            </a:r>
            <a:r>
              <a:rPr lang="ko-KR" altLang="en-US" dirty="0"/>
              <a:t>를 제어함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PermitRootLogin</a:t>
            </a:r>
            <a:r>
              <a:rPr lang="en-US" altLang="ko-KR" dirty="0"/>
              <a:t> yes        # root </a:t>
            </a:r>
            <a:r>
              <a:rPr lang="ko-KR" altLang="en-US" dirty="0"/>
              <a:t>로그인 허용 </a:t>
            </a:r>
            <a:r>
              <a:rPr lang="en-US" altLang="ko-KR" dirty="0"/>
              <a:t>(</a:t>
            </a:r>
            <a:r>
              <a:rPr lang="ko-KR" altLang="en-US" dirty="0"/>
              <a:t>위험</a:t>
            </a:r>
            <a:r>
              <a:rPr lang="en-US" altLang="ko-KR" dirty="0"/>
              <a:t>)</a:t>
            </a:r>
          </a:p>
          <a:p>
            <a:r>
              <a:rPr lang="en-US" altLang="ko-KR" dirty="0" err="1"/>
              <a:t>PermitRootLogin</a:t>
            </a:r>
            <a:r>
              <a:rPr lang="en-US" altLang="ko-KR" dirty="0"/>
              <a:t> no         # root </a:t>
            </a:r>
            <a:r>
              <a:rPr lang="ko-KR" altLang="en-US" dirty="0"/>
              <a:t>로그인 차단 </a:t>
            </a:r>
            <a:r>
              <a:rPr lang="en-US" altLang="ko-KR" dirty="0"/>
              <a:t>(</a:t>
            </a:r>
            <a:r>
              <a:rPr lang="ko-KR" altLang="en-US" dirty="0"/>
              <a:t>권장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en-US" altLang="ko-KR" dirty="0"/>
              <a:t> </a:t>
            </a:r>
            <a:endParaRPr lang="ko-KR" altLang="en-US" dirty="0"/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68888810-F392-0C52-1A16-465205D6A728}"/>
              </a:ext>
            </a:extLst>
          </p:cNvPr>
          <p:cNvGraphicFramePr>
            <a:graphicFrameLocks noGrp="1"/>
          </p:cNvGraphicFramePr>
          <p:nvPr/>
        </p:nvGraphicFramePr>
        <p:xfrm>
          <a:off x="914400" y="6459236"/>
          <a:ext cx="11277600" cy="2103120"/>
        </p:xfrm>
        <a:graphic>
          <a:graphicData uri="http://schemas.openxmlformats.org/drawingml/2006/table">
            <a:tbl>
              <a:tblPr/>
              <a:tblGrid>
                <a:gridCol w="2107963">
                  <a:extLst>
                    <a:ext uri="{9D8B030D-6E8A-4147-A177-3AD203B41FA5}">
                      <a16:colId xmlns:a16="http://schemas.microsoft.com/office/drawing/2014/main" val="2310783607"/>
                    </a:ext>
                  </a:extLst>
                </a:gridCol>
                <a:gridCol w="9169637">
                  <a:extLst>
                    <a:ext uri="{9D8B030D-6E8A-4147-A177-3AD203B41FA5}">
                      <a16:colId xmlns:a16="http://schemas.microsoft.com/office/drawing/2014/main" val="138138751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ko-KR" altLang="en-US"/>
                        <a:t>설정 항목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적용 효과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274521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1"/>
                        <a:t>PermitRootLogin no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루트 계정으로 직접 로그인 차단 → 해커가 루트 계정부터 </a:t>
                      </a:r>
                      <a:r>
                        <a:rPr lang="ko-KR" altLang="en-US" dirty="0" err="1"/>
                        <a:t>크랙하는</a:t>
                      </a:r>
                      <a:r>
                        <a:rPr lang="ko-KR" altLang="en-US" dirty="0"/>
                        <a:t> 걸 방지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729662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1"/>
                        <a:t>PasswordAuthentication no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패스워드 로그인 비활성화 → 무차별 대입 공격</a:t>
                      </a:r>
                      <a:r>
                        <a:rPr lang="en-US" altLang="ko-KR" dirty="0"/>
                        <a:t>(Brute-force) </a:t>
                      </a:r>
                      <a:r>
                        <a:rPr lang="ko-KR" altLang="en-US" dirty="0"/>
                        <a:t>방지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0074808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1"/>
                        <a:t>Protocol 2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안전한 </a:t>
                      </a:r>
                      <a:r>
                        <a:rPr lang="en-US" altLang="ko-KR"/>
                        <a:t>SSH </a:t>
                      </a:r>
                      <a:r>
                        <a:rPr lang="ko-KR" altLang="en-US"/>
                        <a:t>프로토콜 사용 </a:t>
                      </a:r>
                      <a:r>
                        <a:rPr lang="en-US" altLang="ko-KR"/>
                        <a:t>(1</a:t>
                      </a:r>
                      <a:r>
                        <a:rPr lang="ko-KR" altLang="en-US"/>
                        <a:t>은 취약점 많음</a:t>
                      </a:r>
                      <a:r>
                        <a:rPr lang="en-US" altLang="ko-KR"/>
                        <a:t>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989896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1"/>
                        <a:t>MaxAuthTries 3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로그인 실패 횟수 제한 → 무한 시도 방지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7181722"/>
                  </a:ext>
                </a:extLst>
              </a:tr>
            </a:tbl>
          </a:graphicData>
        </a:graphic>
      </p:graphicFrame>
      <p:sp>
        <p:nvSpPr>
          <p:cNvPr id="21" name="TextBox 7">
            <a:extLst>
              <a:ext uri="{FF2B5EF4-FFF2-40B4-BE49-F238E27FC236}">
                <a16:creationId xmlns:a16="http://schemas.microsoft.com/office/drawing/2014/main" id="{247888F8-105C-B430-9E6D-129E915F290F}"/>
              </a:ext>
            </a:extLst>
          </p:cNvPr>
          <p:cNvSpPr txBox="1"/>
          <p:nvPr/>
        </p:nvSpPr>
        <p:spPr>
          <a:xfrm>
            <a:off x="1256868" y="6014632"/>
            <a:ext cx="7250222" cy="2769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dirty="0"/>
              <a:t>최적화 시 긍정적 효과</a:t>
            </a:r>
            <a:endParaRPr lang="en-US" altLang="ko-KR" dirty="0"/>
          </a:p>
        </p:txBody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E38BB3E8-B336-2528-15D1-FDA93AE7F809}"/>
              </a:ext>
            </a:extLst>
          </p:cNvPr>
          <p:cNvSpPr txBox="1"/>
          <p:nvPr/>
        </p:nvSpPr>
        <p:spPr>
          <a:xfrm>
            <a:off x="10624289" y="7761936"/>
            <a:ext cx="4768111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dirty="0"/>
              <a:t>OpenSSH </a:t>
            </a:r>
            <a:r>
              <a:rPr lang="ko-KR" altLang="en-US" dirty="0"/>
              <a:t>최신버전 부터는 </a:t>
            </a:r>
            <a:r>
              <a:rPr lang="en-US" altLang="ko-KR" dirty="0"/>
              <a:t>SSH 1</a:t>
            </a:r>
            <a:r>
              <a:rPr lang="ko-KR" altLang="en-US" dirty="0"/>
              <a:t>은 제거되었고 </a:t>
            </a:r>
            <a:r>
              <a:rPr lang="en-US" altLang="ko-KR" dirty="0"/>
              <a:t>SSH 2</a:t>
            </a:r>
            <a:r>
              <a:rPr lang="ko-KR" altLang="en-US" dirty="0"/>
              <a:t>만 사용</a:t>
            </a:r>
            <a:r>
              <a:rPr lang="en-US" altLang="ko-KR" dirty="0"/>
              <a:t>(protocol</a:t>
            </a:r>
            <a:r>
              <a:rPr lang="ko-KR" altLang="en-US" dirty="0"/>
              <a:t> 항목 제거됨</a:t>
            </a:r>
            <a:r>
              <a:rPr lang="en-US" altLang="ko-KR" dirty="0"/>
              <a:t>)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3B006EC-B59B-BD50-4CF0-97249E5F6C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15400" y="1819226"/>
            <a:ext cx="6906589" cy="132416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DED6166-41E4-A0E4-58B3-F0D9EC54090F}"/>
              </a:ext>
            </a:extLst>
          </p:cNvPr>
          <p:cNvSpPr txBox="1"/>
          <p:nvPr/>
        </p:nvSpPr>
        <p:spPr>
          <a:xfrm>
            <a:off x="8883357" y="3598864"/>
            <a:ext cx="914400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기존 코드</a:t>
            </a:r>
            <a:endParaRPr lang="en-US" altLang="ko-KR" dirty="0"/>
          </a:p>
          <a:p>
            <a:r>
              <a:rPr lang="ko-KR" altLang="en-US" dirty="0" err="1"/>
              <a:t>sed</a:t>
            </a:r>
            <a:r>
              <a:rPr lang="ko-KR" altLang="en-US" dirty="0"/>
              <a:t> -</a:t>
            </a:r>
            <a:r>
              <a:rPr lang="ko-KR" altLang="en-US" dirty="0" err="1"/>
              <a:t>i</a:t>
            </a:r>
            <a:r>
              <a:rPr lang="ko-KR" altLang="en-US" dirty="0"/>
              <a:t> '</a:t>
            </a:r>
            <a:r>
              <a:rPr lang="ko-KR" altLang="en-US" dirty="0" err="1"/>
              <a:t>s</a:t>
            </a:r>
            <a:r>
              <a:rPr lang="ko-KR" altLang="en-US" dirty="0"/>
              <a:t>/^#?{</a:t>
            </a:r>
            <a:r>
              <a:rPr lang="ko-KR" altLang="en-US" dirty="0" err="1"/>
              <a:t>key</a:t>
            </a:r>
            <a:r>
              <a:rPr lang="ko-KR" altLang="en-US" dirty="0"/>
              <a:t>}.*/{</a:t>
            </a:r>
            <a:r>
              <a:rPr lang="ko-KR" altLang="en-US" dirty="0" err="1"/>
              <a:t>key</a:t>
            </a:r>
            <a:r>
              <a:rPr lang="ko-KR" altLang="en-US" dirty="0"/>
              <a:t>} {</a:t>
            </a:r>
            <a:r>
              <a:rPr lang="ko-KR" altLang="en-US" dirty="0" err="1"/>
              <a:t>val</a:t>
            </a:r>
            <a:r>
              <a:rPr lang="ko-KR" altLang="en-US" dirty="0"/>
              <a:t>}/' /</a:t>
            </a:r>
            <a:r>
              <a:rPr lang="ko-KR" altLang="en-US" dirty="0" err="1"/>
              <a:t>etc</a:t>
            </a:r>
            <a:r>
              <a:rPr lang="ko-KR" altLang="en-US" dirty="0"/>
              <a:t>/</a:t>
            </a:r>
            <a:r>
              <a:rPr lang="ko-KR" altLang="en-US" dirty="0" err="1"/>
              <a:t>ssh</a:t>
            </a:r>
            <a:r>
              <a:rPr lang="ko-KR" altLang="en-US" dirty="0"/>
              <a:t>/</a:t>
            </a:r>
            <a:r>
              <a:rPr lang="ko-KR" altLang="en-US" dirty="0" err="1"/>
              <a:t>sshd_config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변경된 코드</a:t>
            </a:r>
            <a:endParaRPr lang="en-US" altLang="ko-KR" dirty="0"/>
          </a:p>
          <a:p>
            <a:r>
              <a:rPr lang="en-US" altLang="ko-KR" dirty="0"/>
              <a:t>sed -</a:t>
            </a:r>
            <a:r>
              <a:rPr lang="en-US" altLang="ko-KR" dirty="0" err="1"/>
              <a:t>i</a:t>
            </a:r>
            <a:r>
              <a:rPr lang="en-US" altLang="ko-KR" dirty="0"/>
              <a:t> -E 's|^[#\\s]*{key}\\s+.*|{key} {</a:t>
            </a:r>
            <a:r>
              <a:rPr lang="en-US" altLang="ko-KR" dirty="0" err="1"/>
              <a:t>val</a:t>
            </a:r>
            <a:r>
              <a:rPr lang="en-US" altLang="ko-KR" dirty="0"/>
              <a:t>}|' {</a:t>
            </a:r>
            <a:r>
              <a:rPr lang="en-US" altLang="ko-KR" dirty="0" err="1"/>
              <a:t>sshd_config_path</a:t>
            </a:r>
            <a:r>
              <a:rPr lang="en-US" altLang="ko-KR" dirty="0"/>
              <a:t>}</a:t>
            </a:r>
          </a:p>
          <a:p>
            <a:endParaRPr lang="en-US" altLang="ko-KR" dirty="0"/>
          </a:p>
          <a:p>
            <a:r>
              <a:rPr lang="en-US" altLang="ko-KR" dirty="0"/>
              <a:t>-E: </a:t>
            </a:r>
            <a:r>
              <a:rPr lang="ko-KR" altLang="en-US" dirty="0"/>
              <a:t>확장 정규 표현식 사용</a:t>
            </a:r>
            <a:endParaRPr lang="en-US" altLang="ko-KR" dirty="0"/>
          </a:p>
          <a:p>
            <a:r>
              <a:rPr lang="en-US" altLang="ko-KR" dirty="0"/>
              <a:t>^[#\\s]*{key}: # </a:t>
            </a:r>
            <a:r>
              <a:rPr lang="ko-KR" altLang="en-US" dirty="0"/>
              <a:t>또는 공백이 반복된 후 </a:t>
            </a:r>
            <a:r>
              <a:rPr lang="en-US" altLang="ko-KR" dirty="0"/>
              <a:t>{key}</a:t>
            </a:r>
            <a:r>
              <a:rPr lang="ko-KR" altLang="en-US" dirty="0"/>
              <a:t>가 나오는 모든 경우 매칭</a:t>
            </a:r>
            <a:endParaRPr lang="en-US" altLang="ko-KR" dirty="0"/>
          </a:p>
          <a:p>
            <a:r>
              <a:rPr lang="en-US" altLang="ko-KR" dirty="0"/>
              <a:t>\\s+.*: </a:t>
            </a:r>
            <a:r>
              <a:rPr lang="ko-KR" altLang="en-US" dirty="0"/>
              <a:t>그 뒤로 아무 값이든 매칭</a:t>
            </a:r>
            <a:endParaRPr lang="en-US" altLang="ko-KR" dirty="0"/>
          </a:p>
          <a:p>
            <a:r>
              <a:rPr lang="en-US" altLang="ko-KR" dirty="0"/>
              <a:t>|: / </a:t>
            </a:r>
            <a:r>
              <a:rPr lang="ko-KR" altLang="en-US" dirty="0"/>
              <a:t>대신 파이프</a:t>
            </a:r>
            <a:r>
              <a:rPr lang="en-US" altLang="ko-KR" dirty="0"/>
              <a:t>(|)</a:t>
            </a:r>
            <a:r>
              <a:rPr lang="ko-KR" altLang="en-US" dirty="0"/>
              <a:t>를 구분자로 사용해 값에 슬래시</a:t>
            </a:r>
            <a:r>
              <a:rPr lang="en-US" altLang="ko-KR" dirty="0"/>
              <a:t>(/)</a:t>
            </a:r>
            <a:r>
              <a:rPr lang="ko-KR" altLang="en-US" dirty="0"/>
              <a:t>가 있어도 문제 없도록 처리</a:t>
            </a:r>
          </a:p>
        </p:txBody>
      </p:sp>
    </p:spTree>
    <p:extLst>
      <p:ext uri="{BB962C8B-B14F-4D97-AF65-F5344CB8AC3E}">
        <p14:creationId xmlns:p14="http://schemas.microsoft.com/office/powerpoint/2010/main" val="21777204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EDD98F-2CAD-3D4E-B6DB-19646B223F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05B06997-9339-DF44-4FE2-BC27FFF461A3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33E7B182-61BA-115F-898B-95462D0F0D41}"/>
              </a:ext>
            </a:extLst>
          </p:cNvPr>
          <p:cNvSpPr txBox="1"/>
          <p:nvPr/>
        </p:nvSpPr>
        <p:spPr>
          <a:xfrm>
            <a:off x="1028700" y="971550"/>
            <a:ext cx="6286500" cy="50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가상환경에서 건너뛰는 최적화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4363B352-44D6-31DE-99C1-4312C38E1C4B}"/>
              </a:ext>
            </a:extLst>
          </p:cNvPr>
          <p:cNvSpPr txBox="1"/>
          <p:nvPr/>
        </p:nvSpPr>
        <p:spPr>
          <a:xfrm>
            <a:off x="1662749" y="1616980"/>
            <a:ext cx="7024051" cy="3358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가상환경도 실제환경과 같은 파일로 존재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43C8116D-FF7C-5E53-5B16-21B712E8C982}"/>
              </a:ext>
            </a:extLst>
          </p:cNvPr>
          <p:cNvSpPr txBox="1"/>
          <p:nvPr/>
        </p:nvSpPr>
        <p:spPr>
          <a:xfrm>
            <a:off x="997223" y="2717423"/>
            <a:ext cx="6082481" cy="18955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+mj-ea"/>
                <a:ea typeface="+mj-ea"/>
                <a:cs typeface="Source Han Sans KR Bold"/>
                <a:sym typeface="Source Han Sans KR Bold"/>
              </a:rPr>
              <a:t>가상환경에서 파일이 변경되면 실제 환경에서도 변경됨</a:t>
            </a:r>
            <a:r>
              <a:rPr lang="en-US" altLang="ko-KR" sz="1800" b="1" dirty="0">
                <a:solidFill>
                  <a:srgbClr val="000000"/>
                </a:solidFill>
                <a:latin typeface="+mj-ea"/>
                <a:ea typeface="+mj-ea"/>
                <a:cs typeface="Source Han Sans KR Bold"/>
                <a:sym typeface="Source Han Sans KR Bold"/>
              </a:rPr>
              <a:t>.</a:t>
            </a:r>
          </a:p>
          <a:p>
            <a:pPr algn="l">
              <a:lnSpc>
                <a:spcPts val="2520"/>
              </a:lnSpc>
            </a:pPr>
            <a:r>
              <a:rPr lang="ko-KR" altLang="en-US" b="1" dirty="0">
                <a:solidFill>
                  <a:srgbClr val="000000"/>
                </a:solidFill>
                <a:latin typeface="+mj-ea"/>
                <a:ea typeface="+mj-ea"/>
                <a:cs typeface="Source Han Sans KR Bold"/>
                <a:sym typeface="Source Han Sans KR Bold"/>
              </a:rPr>
              <a:t>파일이 정해진 옵션대로 변경 시 실제환경에서도 적용됨</a:t>
            </a:r>
            <a:endParaRPr lang="en-US" altLang="ko-KR" b="1" dirty="0">
              <a:solidFill>
                <a:srgbClr val="000000"/>
              </a:solidFill>
              <a:latin typeface="+mj-ea"/>
              <a:ea typeface="+mj-ea"/>
              <a:cs typeface="Source Han Sans KR Bold"/>
              <a:sym typeface="Source Han Sans KR Bold"/>
            </a:endParaRPr>
          </a:p>
          <a:p>
            <a:pPr algn="l">
              <a:lnSpc>
                <a:spcPts val="2520"/>
              </a:lnSpc>
            </a:pPr>
            <a:endParaRPr lang="en-US" sz="1800" b="1" dirty="0">
              <a:solidFill>
                <a:srgbClr val="000000"/>
              </a:solidFill>
              <a:latin typeface="+mj-ea"/>
              <a:ea typeface="+mj-ea"/>
              <a:cs typeface="Source Han Sans KR Bold"/>
              <a:sym typeface="Source Han Sans KR Bold"/>
            </a:endParaRPr>
          </a:p>
          <a:p>
            <a:pPr algn="l">
              <a:lnSpc>
                <a:spcPts val="2520"/>
              </a:lnSpc>
            </a:pPr>
            <a:r>
              <a:rPr lang="en-US" sz="1800" b="1" dirty="0">
                <a:solidFill>
                  <a:srgbClr val="000000"/>
                </a:solidFill>
                <a:latin typeface="+mj-ea"/>
                <a:ea typeface="+mj-ea"/>
                <a:cs typeface="Source Han Sans KR Bold"/>
                <a:sym typeface="Source Han Sans KR Bold"/>
              </a:rPr>
              <a:t>IO</a:t>
            </a:r>
            <a:r>
              <a:rPr lang="ko-KR" altLang="en-US" sz="1800" b="1" dirty="0">
                <a:solidFill>
                  <a:srgbClr val="000000"/>
                </a:solidFill>
                <a:latin typeface="+mj-ea"/>
                <a:ea typeface="+mj-ea"/>
                <a:cs typeface="Source Han Sans KR Bold"/>
                <a:sym typeface="Source Han Sans KR Bold"/>
              </a:rPr>
              <a:t>최적화의 스케줄러 부분인데 실제 물리 디바이스가 아니 여서 실효가 없지만 파일에는 정상적으로 변경되는 것을 확인</a:t>
            </a:r>
            <a:endParaRPr lang="en-US" sz="1800" b="1" dirty="0">
              <a:solidFill>
                <a:srgbClr val="000000"/>
              </a:solidFill>
              <a:latin typeface="+mj-ea"/>
              <a:ea typeface="+mj-ea"/>
              <a:cs typeface="Source Han Sans KR Bold"/>
              <a:sym typeface="Source Han Sans KR Bold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44131C9-385B-6C79-5FF2-6149039A29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6800" y="2740775"/>
            <a:ext cx="6096851" cy="89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34171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D454BEC-827F-EA60-5FE2-56BF1579D7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73E7B74C-FA76-EC30-1C33-727805B76C09}"/>
              </a:ext>
            </a:extLst>
          </p:cNvPr>
          <p:cNvSpPr txBox="1"/>
          <p:nvPr/>
        </p:nvSpPr>
        <p:spPr>
          <a:xfrm>
            <a:off x="1720142" y="7267726"/>
            <a:ext cx="4604458" cy="3422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943"/>
              </a:lnSpc>
              <a:spcBef>
                <a:spcPct val="0"/>
              </a:spcBef>
            </a:pPr>
            <a:r>
              <a:rPr lang="en-US" sz="2102" b="1" dirty="0">
                <a:solidFill>
                  <a:srgbClr val="EBEEF0"/>
                </a:solidFill>
                <a:latin typeface="Inter Bold"/>
                <a:ea typeface="Inter Bold"/>
                <a:cs typeface="Inter Bold"/>
                <a:sym typeface="Inter Bold"/>
              </a:rPr>
              <a:t>~6</a:t>
            </a:r>
            <a:r>
              <a:rPr lang="ko-KR" altLang="en-US" sz="2102" b="1" dirty="0">
                <a:solidFill>
                  <a:srgbClr val="EBEEF0"/>
                </a:solidFill>
                <a:latin typeface="Inter Bold"/>
                <a:ea typeface="Inter Bold"/>
                <a:cs typeface="Inter Bold"/>
                <a:sym typeface="Inter Bold"/>
              </a:rPr>
              <a:t>주차 까지의 내용</a:t>
            </a:r>
            <a:endParaRPr lang="en-US" sz="2102" b="1" dirty="0">
              <a:solidFill>
                <a:srgbClr val="EBEEF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EAED4E4B-D473-3147-8BB3-6B1CE98CCD8C}"/>
              </a:ext>
            </a:extLst>
          </p:cNvPr>
          <p:cNvSpPr txBox="1"/>
          <p:nvPr/>
        </p:nvSpPr>
        <p:spPr>
          <a:xfrm>
            <a:off x="1720142" y="5193258"/>
            <a:ext cx="5756400" cy="12553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481"/>
              </a:lnSpc>
              <a:spcBef>
                <a:spcPct val="0"/>
              </a:spcBef>
            </a:pPr>
            <a:r>
              <a:rPr lang="en-US" sz="7486" b="1" dirty="0">
                <a:solidFill>
                  <a:srgbClr val="EBEEF0"/>
                </a:solidFill>
                <a:latin typeface="Inter Bold"/>
                <a:ea typeface="Inter Bold"/>
                <a:cs typeface="Inter Bold"/>
                <a:sym typeface="Inter Bold"/>
              </a:rPr>
              <a:t>THANK YOU</a:t>
            </a:r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A76F4C66-C429-FDC5-C039-771790F29001}"/>
              </a:ext>
            </a:extLst>
          </p:cNvPr>
          <p:cNvGrpSpPr/>
          <p:nvPr/>
        </p:nvGrpSpPr>
        <p:grpSpPr>
          <a:xfrm>
            <a:off x="14712436" y="816258"/>
            <a:ext cx="2884832" cy="737968"/>
            <a:chOff x="0" y="0"/>
            <a:chExt cx="759791" cy="194362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451256F9-CF45-4D86-59B4-3557EC454FEF}"/>
                </a:ext>
              </a:extLst>
            </p:cNvPr>
            <p:cNvSpPr/>
            <p:nvPr/>
          </p:nvSpPr>
          <p:spPr>
            <a:xfrm>
              <a:off x="0" y="0"/>
              <a:ext cx="759791" cy="194362"/>
            </a:xfrm>
            <a:custGeom>
              <a:avLst/>
              <a:gdLst/>
              <a:ahLst/>
              <a:cxnLst/>
              <a:rect l="l" t="t" r="r" b="b"/>
              <a:pathLst>
                <a:path w="759791" h="194362">
                  <a:moveTo>
                    <a:pt x="97181" y="0"/>
                  </a:moveTo>
                  <a:lnTo>
                    <a:pt x="662610" y="0"/>
                  </a:lnTo>
                  <a:cubicBezTo>
                    <a:pt x="716282" y="0"/>
                    <a:pt x="759791" y="43509"/>
                    <a:pt x="759791" y="97181"/>
                  </a:cubicBezTo>
                  <a:lnTo>
                    <a:pt x="759791" y="97181"/>
                  </a:lnTo>
                  <a:cubicBezTo>
                    <a:pt x="759791" y="122955"/>
                    <a:pt x="749552" y="147673"/>
                    <a:pt x="731327" y="165898"/>
                  </a:cubicBezTo>
                  <a:cubicBezTo>
                    <a:pt x="713102" y="184123"/>
                    <a:pt x="688384" y="194362"/>
                    <a:pt x="662610" y="194362"/>
                  </a:cubicBezTo>
                  <a:lnTo>
                    <a:pt x="97181" y="194362"/>
                  </a:lnTo>
                  <a:cubicBezTo>
                    <a:pt x="71407" y="194362"/>
                    <a:pt x="46689" y="184123"/>
                    <a:pt x="28464" y="165898"/>
                  </a:cubicBezTo>
                  <a:cubicBezTo>
                    <a:pt x="10239" y="147673"/>
                    <a:pt x="0" y="122955"/>
                    <a:pt x="0" y="97181"/>
                  </a:cubicBezTo>
                  <a:lnTo>
                    <a:pt x="0" y="97181"/>
                  </a:lnTo>
                  <a:cubicBezTo>
                    <a:pt x="0" y="71407"/>
                    <a:pt x="10239" y="46689"/>
                    <a:pt x="28464" y="28464"/>
                  </a:cubicBezTo>
                  <a:cubicBezTo>
                    <a:pt x="46689" y="10239"/>
                    <a:pt x="71407" y="0"/>
                    <a:pt x="97181" y="0"/>
                  </a:cubicBezTo>
                  <a:close/>
                </a:path>
              </a:pathLst>
            </a:custGeom>
            <a:solidFill>
              <a:srgbClr val="EBEEF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55E86E0F-1E06-E972-ABF8-ACF50F4BA804}"/>
                </a:ext>
              </a:extLst>
            </p:cNvPr>
            <p:cNvSpPr txBox="1"/>
            <p:nvPr/>
          </p:nvSpPr>
          <p:spPr>
            <a:xfrm>
              <a:off x="0" y="-38100"/>
              <a:ext cx="759791" cy="232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9" name="TextBox 9">
            <a:extLst>
              <a:ext uri="{FF2B5EF4-FFF2-40B4-BE49-F238E27FC236}">
                <a16:creationId xmlns:a16="http://schemas.microsoft.com/office/drawing/2014/main" id="{E4583ED4-ACAC-57F1-00E0-783C27475B92}"/>
              </a:ext>
            </a:extLst>
          </p:cNvPr>
          <p:cNvSpPr txBox="1"/>
          <p:nvPr/>
        </p:nvSpPr>
        <p:spPr>
          <a:xfrm>
            <a:off x="15803952" y="988103"/>
            <a:ext cx="883848" cy="3359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3"/>
              </a:lnSpc>
              <a:spcBef>
                <a:spcPct val="0"/>
              </a:spcBef>
            </a:pPr>
            <a:r>
              <a:rPr lang="en-US" sz="2002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~6</a:t>
            </a:r>
            <a:r>
              <a:rPr lang="ko-KR" altLang="en-US" sz="2002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주차</a:t>
            </a:r>
            <a:endParaRPr lang="en-US" sz="2002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</p:spTree>
    <p:extLst>
      <p:ext uri="{BB962C8B-B14F-4D97-AF65-F5344CB8AC3E}">
        <p14:creationId xmlns:p14="http://schemas.microsoft.com/office/powerpoint/2010/main" val="162219995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BF31E4-12B4-94F5-AB2A-48CA11A4A1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">
            <a:extLst>
              <a:ext uri="{FF2B5EF4-FFF2-40B4-BE49-F238E27FC236}">
                <a16:creationId xmlns:a16="http://schemas.microsoft.com/office/drawing/2014/main" id="{84A0E76E-F03D-87C2-8E50-49DC165AA6BA}"/>
              </a:ext>
            </a:extLst>
          </p:cNvPr>
          <p:cNvSpPr txBox="1"/>
          <p:nvPr/>
        </p:nvSpPr>
        <p:spPr>
          <a:xfrm>
            <a:off x="1028700" y="971550"/>
            <a:ext cx="74295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altLang="ko-KR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Optimizer.py </a:t>
            </a:r>
            <a:r>
              <a:rPr lang="ko-KR" altLang="en-US" sz="3000" b="1" u="none" strike="noStrike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미구현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목록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A7F29D-7E12-D5E4-32D2-971169DF8069}"/>
              </a:ext>
            </a:extLst>
          </p:cNvPr>
          <p:cNvSpPr txBox="1"/>
          <p:nvPr/>
        </p:nvSpPr>
        <p:spPr>
          <a:xfrm>
            <a:off x="762000" y="1866900"/>
            <a:ext cx="16154400" cy="78483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 err="1"/>
              <a:t>performance_optimization.cpu.enable_scheduler_tuning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ko-KR" altLang="en-US" dirty="0"/>
              <a:t>이유</a:t>
            </a:r>
            <a:r>
              <a:rPr lang="en-US" altLang="ko-KR" dirty="0"/>
              <a:t>:</a:t>
            </a:r>
          </a:p>
          <a:p>
            <a:pPr marL="1257300" lvl="2" indent="-342900">
              <a:buAutoNum type="arabicPeriod"/>
            </a:pPr>
            <a:r>
              <a:rPr lang="en-US" altLang="ko-KR" dirty="0"/>
              <a:t>CPU </a:t>
            </a:r>
            <a:r>
              <a:rPr lang="ko-KR" altLang="en-US" dirty="0"/>
              <a:t>스케줄러는 작업 분배 정책을 제어하는 핵심 요소로</a:t>
            </a:r>
            <a:r>
              <a:rPr lang="en-US" altLang="ko-KR" dirty="0"/>
              <a:t>, SCHED_FIFO, SCHED_RR, SCHED_BATCH </a:t>
            </a:r>
            <a:r>
              <a:rPr lang="ko-KR" altLang="en-US" dirty="0"/>
              <a:t>등 다양한 정책이 존재</a:t>
            </a:r>
            <a:r>
              <a:rPr lang="en-US" altLang="ko-KR" dirty="0"/>
              <a:t>.</a:t>
            </a:r>
          </a:p>
          <a:p>
            <a:pPr marL="1257300" lvl="2" indent="-342900">
              <a:buAutoNum type="arabicPeriod"/>
            </a:pPr>
            <a:r>
              <a:rPr lang="ko-KR" altLang="en-US" dirty="0"/>
              <a:t>특정 서비스나 서버 애플리케이션은 실시간 응답성을 요구할 수 있음</a:t>
            </a:r>
            <a:r>
              <a:rPr lang="en-US" altLang="ko-KR" dirty="0"/>
              <a:t>.</a:t>
            </a:r>
          </a:p>
          <a:p>
            <a:pPr marL="800100" lvl="1" indent="-342900">
              <a:buAutoNum type="arabicPeriod"/>
            </a:pPr>
            <a:r>
              <a:rPr lang="ko-KR" altLang="en-US" dirty="0"/>
              <a:t>장점</a:t>
            </a:r>
            <a:r>
              <a:rPr lang="en-US" altLang="ko-KR" dirty="0"/>
              <a:t>:</a:t>
            </a:r>
          </a:p>
          <a:p>
            <a:pPr marL="1257300" lvl="2" indent="-342900">
              <a:buAutoNum type="arabicPeriod"/>
            </a:pPr>
            <a:r>
              <a:rPr lang="ko-KR" altLang="en-US" dirty="0"/>
              <a:t>고성능 연산 또는 지연 민감한 작업에 맞춘 맞춤형 </a:t>
            </a:r>
            <a:r>
              <a:rPr lang="en-US" altLang="ko-KR" dirty="0"/>
              <a:t>CPU </a:t>
            </a:r>
            <a:r>
              <a:rPr lang="ko-KR" altLang="en-US" dirty="0"/>
              <a:t>처리 방식 적용 가능</a:t>
            </a:r>
            <a:r>
              <a:rPr lang="en-US" altLang="ko-KR" dirty="0"/>
              <a:t>.</a:t>
            </a:r>
          </a:p>
          <a:p>
            <a:pPr marL="1257300" lvl="2" indent="-342900">
              <a:buAutoNum type="arabicPeriod"/>
            </a:pPr>
            <a:r>
              <a:rPr lang="ko-KR" altLang="en-US" dirty="0"/>
              <a:t>멀티태스킹 환경에서 성능 안정성 향상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en-US" altLang="ko-KR" dirty="0" err="1"/>
              <a:t>memory_optimization.low_memory_threshold_percent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ko-KR" altLang="en-US" dirty="0"/>
              <a:t>이유</a:t>
            </a:r>
            <a:r>
              <a:rPr lang="en-US" altLang="ko-KR" dirty="0"/>
              <a:t>:</a:t>
            </a:r>
          </a:p>
          <a:p>
            <a:pPr marL="1257300" lvl="2" indent="-342900">
              <a:buAutoNum type="arabicPeriod"/>
            </a:pPr>
            <a:r>
              <a:rPr lang="ko-KR" altLang="en-US" dirty="0"/>
              <a:t>현재는 메모리 캐시를 무조건 주기적으로 삭제함</a:t>
            </a:r>
            <a:r>
              <a:rPr lang="en-US" altLang="ko-KR" dirty="0"/>
              <a:t>. </a:t>
            </a:r>
            <a:r>
              <a:rPr lang="ko-KR" altLang="en-US" dirty="0"/>
              <a:t>그러나 시스템이 여유 메모리를 많이 갖고 있는 경우에도 캐시를 비워서 오히려 성능 저하 가능</a:t>
            </a:r>
            <a:r>
              <a:rPr lang="en-US" altLang="ko-KR" dirty="0"/>
              <a:t>.</a:t>
            </a:r>
          </a:p>
          <a:p>
            <a:pPr marL="1257300" lvl="2" indent="-342900">
              <a:buAutoNum type="arabicPeriod"/>
            </a:pPr>
            <a:r>
              <a:rPr lang="ko-KR" altLang="en-US" dirty="0"/>
              <a:t>동적 메모리 상황 감지 기반으로 행동할 수 있어야 함</a:t>
            </a:r>
            <a:r>
              <a:rPr lang="en-US" altLang="ko-KR" dirty="0"/>
              <a:t>.</a:t>
            </a:r>
          </a:p>
          <a:p>
            <a:pPr marL="800100" lvl="1" indent="-342900">
              <a:buAutoNum type="arabicPeriod"/>
            </a:pPr>
            <a:r>
              <a:rPr lang="ko-KR" altLang="en-US" dirty="0"/>
              <a:t>장점</a:t>
            </a:r>
            <a:r>
              <a:rPr lang="en-US" altLang="ko-KR" dirty="0"/>
              <a:t>:</a:t>
            </a:r>
          </a:p>
          <a:p>
            <a:pPr marL="1257300" lvl="2" indent="-342900">
              <a:buAutoNum type="arabicPeriod"/>
            </a:pPr>
            <a:r>
              <a:rPr lang="ko-KR" altLang="en-US" dirty="0"/>
              <a:t>메모리 상황에 따라 유연하게 동작하여 불필요한 캐시 삭제를 줄임</a:t>
            </a:r>
            <a:r>
              <a:rPr lang="en-US" altLang="ko-KR" dirty="0"/>
              <a:t>.</a:t>
            </a:r>
          </a:p>
          <a:p>
            <a:pPr marL="1257300" lvl="2" indent="-342900">
              <a:buAutoNum type="arabicPeriod"/>
            </a:pPr>
            <a:r>
              <a:rPr lang="ko-KR" altLang="en-US" dirty="0"/>
              <a:t>디스크 접근 최소화</a:t>
            </a:r>
            <a:r>
              <a:rPr lang="en-US" altLang="ko-KR" dirty="0"/>
              <a:t>, </a:t>
            </a:r>
            <a:r>
              <a:rPr lang="ko-KR" altLang="en-US" dirty="0"/>
              <a:t>즉 </a:t>
            </a:r>
            <a:r>
              <a:rPr lang="en-US" altLang="ko-KR" dirty="0"/>
              <a:t>I/O </a:t>
            </a:r>
            <a:r>
              <a:rPr lang="ko-KR" altLang="en-US" dirty="0"/>
              <a:t>병목 줄임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en-US" altLang="ko-KR" dirty="0" err="1"/>
              <a:t>service_management.zombie_cleanup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ko-KR" altLang="en-US" dirty="0"/>
              <a:t>이유</a:t>
            </a:r>
            <a:r>
              <a:rPr lang="en-US" altLang="ko-KR" dirty="0"/>
              <a:t>:</a:t>
            </a:r>
          </a:p>
          <a:p>
            <a:pPr marL="1257300" lvl="2" indent="-342900">
              <a:buAutoNum type="arabicPeriod"/>
            </a:pPr>
            <a:r>
              <a:rPr lang="ko-KR" altLang="en-US" dirty="0"/>
              <a:t>좀비 프로세스는 부모 프로세스가 죽지 않는 한 시스템 자원을 점유한 채로 남아 있음</a:t>
            </a:r>
            <a:r>
              <a:rPr lang="en-US" altLang="ko-KR" dirty="0"/>
              <a:t>.</a:t>
            </a:r>
          </a:p>
          <a:p>
            <a:pPr marL="1257300" lvl="2" indent="-342900">
              <a:buAutoNum type="arabicPeriod"/>
            </a:pPr>
            <a:r>
              <a:rPr lang="ko-KR" altLang="en-US" dirty="0"/>
              <a:t>특히 서버 환경에서는 장기 실행 시 시스템 부하의 원인이 됨</a:t>
            </a:r>
            <a:r>
              <a:rPr lang="en-US" altLang="ko-KR" dirty="0"/>
              <a:t>.</a:t>
            </a:r>
          </a:p>
          <a:p>
            <a:pPr marL="800100" lvl="1" indent="-342900">
              <a:buAutoNum type="arabicPeriod"/>
            </a:pPr>
            <a:r>
              <a:rPr lang="ko-KR" altLang="en-US" dirty="0"/>
              <a:t>장점</a:t>
            </a:r>
            <a:r>
              <a:rPr lang="en-US" altLang="ko-KR" dirty="0"/>
              <a:t>:</a:t>
            </a:r>
          </a:p>
          <a:p>
            <a:pPr marL="1257300" lvl="2" indent="-342900">
              <a:buAutoNum type="arabicPeriod"/>
            </a:pPr>
            <a:r>
              <a:rPr lang="ko-KR" altLang="en-US" dirty="0"/>
              <a:t>메모리 및 </a:t>
            </a:r>
            <a:r>
              <a:rPr lang="en-US" altLang="ko-KR" dirty="0"/>
              <a:t>PID </a:t>
            </a:r>
            <a:r>
              <a:rPr lang="ko-KR" altLang="en-US" dirty="0"/>
              <a:t>공간 회수</a:t>
            </a:r>
            <a:r>
              <a:rPr lang="en-US" altLang="ko-KR" dirty="0"/>
              <a:t>, </a:t>
            </a:r>
            <a:r>
              <a:rPr lang="ko-KR" altLang="en-US" dirty="0"/>
              <a:t>시스템 안정성 확보</a:t>
            </a:r>
            <a:r>
              <a:rPr lang="en-US" altLang="ko-KR" dirty="0"/>
              <a:t>.</a:t>
            </a:r>
          </a:p>
          <a:p>
            <a:pPr marL="1257300" lvl="2" indent="-342900">
              <a:buAutoNum type="arabicPeriod"/>
            </a:pPr>
            <a:r>
              <a:rPr lang="ko-KR" altLang="en-US" dirty="0"/>
              <a:t>자동화된 자가 회복 기능의 일환이 됨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en-US" altLang="ko-KR" dirty="0" err="1"/>
              <a:t>disk_optimization.inode_cleanup.log_deleted_files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ko-KR" altLang="en-US" dirty="0"/>
              <a:t>이유</a:t>
            </a:r>
            <a:r>
              <a:rPr lang="en-US" altLang="ko-KR" dirty="0"/>
              <a:t>:</a:t>
            </a:r>
          </a:p>
          <a:p>
            <a:pPr marL="1257300" lvl="2" indent="-342900">
              <a:buAutoNum type="arabicPeriod"/>
            </a:pPr>
            <a:r>
              <a:rPr lang="ko-KR" altLang="en-US" dirty="0"/>
              <a:t>현재는 단순히 비어 있는 파일</a:t>
            </a:r>
            <a:r>
              <a:rPr lang="en-US" altLang="ko-KR" dirty="0"/>
              <a:t>/</a:t>
            </a:r>
            <a:r>
              <a:rPr lang="ko-KR" altLang="en-US" dirty="0"/>
              <a:t>디렉토리를 삭제만 하고 기록은 남기지 않음</a:t>
            </a:r>
            <a:r>
              <a:rPr lang="en-US" altLang="ko-KR" dirty="0"/>
              <a:t>.</a:t>
            </a:r>
          </a:p>
          <a:p>
            <a:pPr marL="1257300" lvl="2" indent="-342900">
              <a:buAutoNum type="arabicPeriod"/>
            </a:pPr>
            <a:r>
              <a:rPr lang="ko-KR" altLang="en-US" dirty="0"/>
              <a:t>시스템 유지보수 시 원인 분석을 어렵게 만듦</a:t>
            </a:r>
            <a:r>
              <a:rPr lang="en-US" altLang="ko-KR" dirty="0"/>
              <a:t>.</a:t>
            </a:r>
          </a:p>
          <a:p>
            <a:pPr marL="800100" lvl="1" indent="-342900">
              <a:buAutoNum type="arabicPeriod"/>
            </a:pPr>
            <a:r>
              <a:rPr lang="ko-KR" altLang="en-US" dirty="0"/>
              <a:t>장점</a:t>
            </a:r>
            <a:r>
              <a:rPr lang="en-US" altLang="ko-KR" dirty="0"/>
              <a:t>:</a:t>
            </a:r>
          </a:p>
          <a:p>
            <a:pPr marL="1257300" lvl="2" indent="-342900">
              <a:buAutoNum type="arabicPeriod"/>
            </a:pPr>
            <a:r>
              <a:rPr lang="ko-KR" altLang="en-US" dirty="0"/>
              <a:t>삭제 이력 로깅으로 추적 가능성 확보</a:t>
            </a:r>
            <a:r>
              <a:rPr lang="en-US" altLang="ko-KR" dirty="0"/>
              <a:t>.</a:t>
            </a:r>
          </a:p>
          <a:p>
            <a:pPr marL="1257300" lvl="2" indent="-342900">
              <a:buAutoNum type="arabicPeriod"/>
            </a:pPr>
            <a:r>
              <a:rPr lang="ko-KR" altLang="en-US" dirty="0"/>
              <a:t>실수로 삭제된 경우 복구 기준 제공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579767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107482" y="2482220"/>
            <a:ext cx="5742118" cy="8211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500"/>
              </a:lnSpc>
            </a:pPr>
            <a:r>
              <a:rPr lang="ko-KR" altLang="en-US" sz="30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주요 기능 개발</a:t>
            </a:r>
            <a:endParaRPr lang="en-US" sz="30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0107482" y="3443819"/>
            <a:ext cx="4599118" cy="8211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500"/>
              </a:lnSpc>
            </a:pPr>
            <a:r>
              <a:rPr lang="ko-KR" altLang="en-US" sz="30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백업 및 복원 로직</a:t>
            </a:r>
            <a:endParaRPr lang="en-US" sz="30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4257699" y="2491745"/>
            <a:ext cx="2970609" cy="828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500"/>
              </a:lnSpc>
            </a:pPr>
            <a:r>
              <a:rPr 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Python 3.10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257699" y="3453344"/>
            <a:ext cx="3669209" cy="828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500"/>
              </a:lnSpc>
            </a:pPr>
            <a:r>
              <a:rPr lang="en-US" sz="3000" b="1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Rsync</a:t>
            </a:r>
            <a:r>
              <a:rPr 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, tar, dd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701185" y="2491745"/>
            <a:ext cx="406450" cy="828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500"/>
              </a:lnSpc>
            </a:pPr>
            <a:r>
              <a:rPr lang="en-US" sz="30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01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701185" y="3453344"/>
            <a:ext cx="468734" cy="828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500"/>
              </a:lnSpc>
            </a:pPr>
            <a:r>
              <a:rPr lang="en-US" sz="30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02</a:t>
            </a:r>
          </a:p>
        </p:txBody>
      </p:sp>
      <p:sp>
        <p:nvSpPr>
          <p:cNvPr id="8" name="AutoShape 8"/>
          <p:cNvSpPr/>
          <p:nvPr/>
        </p:nvSpPr>
        <p:spPr>
          <a:xfrm flipV="1">
            <a:off x="1485744" y="3572620"/>
            <a:ext cx="1680225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9" name="AutoShape 9"/>
          <p:cNvSpPr/>
          <p:nvPr/>
        </p:nvSpPr>
        <p:spPr>
          <a:xfrm flipV="1">
            <a:off x="1485744" y="4534219"/>
            <a:ext cx="1680225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0" name="AutoShape 10"/>
          <p:cNvSpPr/>
          <p:nvPr/>
        </p:nvSpPr>
        <p:spPr>
          <a:xfrm flipV="1">
            <a:off x="1485744" y="5495819"/>
            <a:ext cx="1680225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3" name="TextBox 13"/>
          <p:cNvSpPr txBox="1"/>
          <p:nvPr/>
        </p:nvSpPr>
        <p:spPr>
          <a:xfrm>
            <a:off x="1701184" y="4414944"/>
            <a:ext cx="1499215" cy="8286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500"/>
              </a:lnSpc>
            </a:pPr>
            <a:r>
              <a:rPr lang="en-US" sz="30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03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257699" y="4414944"/>
            <a:ext cx="2896493" cy="828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500"/>
              </a:lnSpc>
            </a:pPr>
            <a:r>
              <a:rPr 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VMware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107482" y="4405419"/>
            <a:ext cx="5132518" cy="8211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500"/>
              </a:lnSpc>
            </a:pPr>
            <a:r>
              <a:rPr lang="ko-KR" altLang="en-US" sz="30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개발 및 테스트 환경</a:t>
            </a:r>
            <a:endParaRPr lang="en-US" sz="30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22" name="TextBox 2">
            <a:extLst>
              <a:ext uri="{FF2B5EF4-FFF2-40B4-BE49-F238E27FC236}">
                <a16:creationId xmlns:a16="http://schemas.microsoft.com/office/drawing/2014/main" id="{5B85998A-09E1-7A8A-1A01-0306C512D099}"/>
              </a:ext>
            </a:extLst>
          </p:cNvPr>
          <p:cNvSpPr txBox="1"/>
          <p:nvPr/>
        </p:nvSpPr>
        <p:spPr>
          <a:xfrm>
            <a:off x="1028700" y="971550"/>
            <a:ext cx="3669209" cy="4931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 u="none" strike="noStrik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기술 스택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81C3DC-1BFA-CA4E-AC0B-11E0DE0587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">
            <a:extLst>
              <a:ext uri="{FF2B5EF4-FFF2-40B4-BE49-F238E27FC236}">
                <a16:creationId xmlns:a16="http://schemas.microsoft.com/office/drawing/2014/main" id="{51086F46-4D46-18E7-C618-814E70DA0BBF}"/>
              </a:ext>
            </a:extLst>
          </p:cNvPr>
          <p:cNvSpPr txBox="1"/>
          <p:nvPr/>
        </p:nvSpPr>
        <p:spPr>
          <a:xfrm>
            <a:off x="1028700" y="971550"/>
            <a:ext cx="74295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altLang="ko-KR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Optimizer.py </a:t>
            </a:r>
            <a:r>
              <a:rPr lang="ko-KR" altLang="en-US" sz="3000" b="1" u="none" strike="noStrike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미구현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기능 구현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2FB4A5D-73EA-D7DA-B84B-8EF99A32225E}"/>
              </a:ext>
            </a:extLst>
          </p:cNvPr>
          <p:cNvSpPr txBox="1"/>
          <p:nvPr/>
        </p:nvSpPr>
        <p:spPr>
          <a:xfrm>
            <a:off x="838200" y="1866900"/>
            <a:ext cx="16154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 err="1"/>
              <a:t>performance_optimization.cpu.enable_scheduler_tuning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800100" lvl="1" indent="-342900">
              <a:buAutoNum type="arabicPeriod"/>
            </a:pPr>
            <a:r>
              <a:rPr lang="en-US" altLang="ko-KR" dirty="0"/>
              <a:t>Config_builder.py</a:t>
            </a:r>
            <a:r>
              <a:rPr lang="ko-KR" altLang="en-US" dirty="0"/>
              <a:t>의 </a:t>
            </a:r>
            <a:r>
              <a:rPr lang="en-US" altLang="ko-KR" dirty="0" err="1"/>
              <a:t>performance_optimization</a:t>
            </a:r>
            <a:r>
              <a:rPr lang="ko-KR" altLang="en-US" dirty="0"/>
              <a:t>에 내용추가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en-US" altLang="ko-KR" dirty="0"/>
              <a:t>Optimizer.py</a:t>
            </a:r>
            <a:r>
              <a:rPr lang="ko-KR" altLang="en-US" dirty="0"/>
              <a:t>의 </a:t>
            </a:r>
            <a:r>
              <a:rPr lang="en-US" altLang="ko-KR" dirty="0" err="1"/>
              <a:t>optimize_cpu</a:t>
            </a:r>
            <a:r>
              <a:rPr lang="en-US" altLang="ko-KR" dirty="0"/>
              <a:t>() </a:t>
            </a:r>
            <a:r>
              <a:rPr lang="ko-KR" altLang="en-US" dirty="0"/>
              <a:t>함수에 스케줄러 정책 적용</a:t>
            </a: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7311334-5A24-AD99-8BA1-52482284D0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3553744"/>
            <a:ext cx="4534533" cy="140037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C3F4ED5-6B95-71F6-9645-7E9950DBD93C}"/>
              </a:ext>
            </a:extLst>
          </p:cNvPr>
          <p:cNvSpPr txBox="1"/>
          <p:nvPr/>
        </p:nvSpPr>
        <p:spPr>
          <a:xfrm>
            <a:off x="9129252" y="3803559"/>
            <a:ext cx="7162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기본 옵션은 </a:t>
            </a:r>
            <a:r>
              <a:rPr lang="en-US" altLang="ko-KR" dirty="0"/>
              <a:t>SCHED_FIFO(</a:t>
            </a:r>
            <a:r>
              <a:rPr lang="ko-KR" altLang="en-US" dirty="0"/>
              <a:t>실시간 스케줄링</a:t>
            </a:r>
            <a:r>
              <a:rPr lang="en-US" altLang="ko-KR" dirty="0"/>
              <a:t>)</a:t>
            </a:r>
            <a:r>
              <a:rPr lang="ko-KR" altLang="en-US" dirty="0"/>
              <a:t>으로 </a:t>
            </a:r>
            <a:r>
              <a:rPr lang="ko-KR" altLang="en-US" dirty="0" err="1"/>
              <a:t>설정해뒀으며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나중에 옵션으로 바꿀 수 있도록 설정할 예정</a:t>
            </a:r>
            <a:endParaRPr lang="en-US" altLang="ko-KR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E4C4FA7-5EE7-A550-92DA-2D0B3C4ED5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2550" y="5143500"/>
            <a:ext cx="6781800" cy="432396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D4EAE2E-6BB1-EB0E-E8F0-499324E4E131}"/>
              </a:ext>
            </a:extLst>
          </p:cNvPr>
          <p:cNvSpPr txBox="1"/>
          <p:nvPr/>
        </p:nvSpPr>
        <p:spPr>
          <a:xfrm>
            <a:off x="8915400" y="9098134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https://www.kernel.org/doc/html/latest/scheduler/sched-design-CFS.html</a:t>
            </a:r>
          </a:p>
        </p:txBody>
      </p:sp>
    </p:spTree>
    <p:extLst>
      <p:ext uri="{BB962C8B-B14F-4D97-AF65-F5344CB8AC3E}">
        <p14:creationId xmlns:p14="http://schemas.microsoft.com/office/powerpoint/2010/main" val="246131611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20F92A-8251-6AD0-24E1-009C081B24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">
            <a:extLst>
              <a:ext uri="{FF2B5EF4-FFF2-40B4-BE49-F238E27FC236}">
                <a16:creationId xmlns:a16="http://schemas.microsoft.com/office/drawing/2014/main" id="{0961FE01-9D54-67E1-D1A4-2886D04F9945}"/>
              </a:ext>
            </a:extLst>
          </p:cNvPr>
          <p:cNvSpPr txBox="1"/>
          <p:nvPr/>
        </p:nvSpPr>
        <p:spPr>
          <a:xfrm>
            <a:off x="1028700" y="971550"/>
            <a:ext cx="3669209" cy="4931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복원기능 정리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F95FF1AF-93EA-B402-7E1E-B5433ADC7B7C}"/>
              </a:ext>
            </a:extLst>
          </p:cNvPr>
          <p:cNvGraphicFramePr>
            <a:graphicFrameLocks noGrp="1"/>
          </p:cNvGraphicFramePr>
          <p:nvPr/>
        </p:nvGraphicFramePr>
        <p:xfrm>
          <a:off x="3657600" y="2059940"/>
          <a:ext cx="9144000" cy="6167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1190780529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4210842714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16324756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기능 유형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세부 기능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가상환경 테스트 여부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99108703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시스템 복원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GRUB </a:t>
                      </a:r>
                      <a:r>
                        <a:rPr lang="ko-KR" altLang="en-US" dirty="0"/>
                        <a:t>복원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X(</a:t>
                      </a:r>
                      <a:r>
                        <a:rPr lang="ko-KR" altLang="en-US" dirty="0" err="1"/>
                        <a:t>부트로더</a:t>
                      </a:r>
                      <a:r>
                        <a:rPr lang="ko-KR" altLang="en-US" dirty="0"/>
                        <a:t> 직접 테스트 불가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9348713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시스템 스냅샷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en-US" altLang="ko-KR" dirty="0"/>
                        <a:t>(</a:t>
                      </a:r>
                      <a:r>
                        <a:rPr lang="en-US" altLang="ko-KR" dirty="0" err="1"/>
                        <a:t>Timeshift</a:t>
                      </a:r>
                      <a:r>
                        <a:rPr lang="en-US" altLang="ko-KR" dirty="0"/>
                        <a:t>, Snapper)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O(</a:t>
                      </a:r>
                      <a:r>
                        <a:rPr lang="ko-KR" altLang="en-US" dirty="0"/>
                        <a:t>일부 제한 있음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8218536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파일 및 데이터 복원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Rsync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기반 백업 복원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3602903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Btrfs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복원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en-US" altLang="ko-KR" dirty="0"/>
                        <a:t>(snapshot)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O(</a:t>
                      </a:r>
                      <a:r>
                        <a:rPr lang="en-US" altLang="ko-KR" dirty="0" err="1"/>
                        <a:t>Btrfs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환경 필요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88966052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설정 복원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/</a:t>
                      </a:r>
                      <a:r>
                        <a:rPr lang="en-US" altLang="ko-KR" dirty="0" err="1"/>
                        <a:t>etc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설정 백업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7832086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UFW </a:t>
                      </a:r>
                      <a:r>
                        <a:rPr lang="ko-KR" altLang="en-US" dirty="0"/>
                        <a:t>설정 백업</a:t>
                      </a:r>
                      <a:r>
                        <a:rPr lang="en-US" altLang="ko-KR" dirty="0"/>
                        <a:t>/</a:t>
                      </a:r>
                      <a:r>
                        <a:rPr lang="ko-KR" altLang="en-US" dirty="0"/>
                        <a:t>복원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088462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사용자 환경 복원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Hone </a:t>
                      </a:r>
                      <a:r>
                        <a:rPr lang="ko-KR" altLang="en-US" dirty="0"/>
                        <a:t>디렉토리 백업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1975671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Dotfiles </a:t>
                      </a:r>
                      <a:r>
                        <a:rPr lang="ko-KR" altLang="en-US" dirty="0"/>
                        <a:t>관리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en-US" altLang="ko-KR" dirty="0"/>
                        <a:t>(</a:t>
                      </a:r>
                      <a:r>
                        <a:rPr lang="en-US" altLang="ko-KR" dirty="0" err="1"/>
                        <a:t>chezmoi</a:t>
                      </a:r>
                      <a:r>
                        <a:rPr lang="en-US" altLang="ko-KR" dirty="0"/>
                        <a:t>, git)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01052830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소프트웨어 복원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APT </a:t>
                      </a:r>
                      <a:r>
                        <a:rPr lang="ko-KR" altLang="en-US" dirty="0"/>
                        <a:t>캐시 복원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en-US" altLang="ko-KR" dirty="0"/>
                        <a:t>(Debian)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6003217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RPM </a:t>
                      </a:r>
                      <a:r>
                        <a:rPr lang="ko-KR" altLang="en-US" dirty="0"/>
                        <a:t>패키지 복원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en-US" altLang="ko-KR" dirty="0"/>
                        <a:t>(RHEL)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14801911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자동화 및 복구 계획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Cron </a:t>
                      </a:r>
                      <a:r>
                        <a:rPr lang="ko-KR" altLang="en-US" dirty="0"/>
                        <a:t>기반 스케줄링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6078931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복원 스크립트화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35689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2584805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F0F5BB-24CE-430D-FAC4-F5935CC0D4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">
            <a:extLst>
              <a:ext uri="{FF2B5EF4-FFF2-40B4-BE49-F238E27FC236}">
                <a16:creationId xmlns:a16="http://schemas.microsoft.com/office/drawing/2014/main" id="{A01998EE-11B9-12DB-379C-074732690284}"/>
              </a:ext>
            </a:extLst>
          </p:cNvPr>
          <p:cNvSpPr txBox="1"/>
          <p:nvPr/>
        </p:nvSpPr>
        <p:spPr>
          <a:xfrm>
            <a:off x="1028700" y="971550"/>
            <a:ext cx="3669209" cy="4931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복원기능 정리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AD78E3-1687-7E51-7FE2-0F0735AF598C}"/>
              </a:ext>
            </a:extLst>
          </p:cNvPr>
          <p:cNvSpPr txBox="1"/>
          <p:nvPr/>
        </p:nvSpPr>
        <p:spPr>
          <a:xfrm>
            <a:off x="1447800" y="1943100"/>
            <a:ext cx="13792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시스템 복원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en-US" altLang="ko-KR" dirty="0"/>
              <a:t>GRUB </a:t>
            </a:r>
            <a:r>
              <a:rPr lang="ko-KR" altLang="en-US" dirty="0"/>
              <a:t>복원	</a:t>
            </a:r>
            <a:r>
              <a:rPr lang="en-US" altLang="ko-KR" dirty="0"/>
              <a:t>	: </a:t>
            </a:r>
            <a:r>
              <a:rPr lang="ko-KR" altLang="en-US" dirty="0"/>
              <a:t>부팅 장애 복구 핵심 기능</a:t>
            </a:r>
            <a:r>
              <a:rPr lang="en-US" altLang="ko-KR" dirty="0"/>
              <a:t>. </a:t>
            </a:r>
            <a:r>
              <a:rPr lang="ko-KR" altLang="en-US" dirty="0"/>
              <a:t>물리 환경에서 중요시스템 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ko-KR" altLang="en-US" dirty="0"/>
              <a:t>스냅샷 </a:t>
            </a:r>
            <a:r>
              <a:rPr lang="en-US" altLang="ko-KR" dirty="0"/>
              <a:t>(</a:t>
            </a:r>
            <a:r>
              <a:rPr lang="en-US" altLang="ko-KR" dirty="0" err="1"/>
              <a:t>Timeshift</a:t>
            </a:r>
            <a:r>
              <a:rPr lang="en-US" altLang="ko-KR" dirty="0"/>
              <a:t>, Snapper)	: </a:t>
            </a:r>
            <a:r>
              <a:rPr lang="ko-KR" altLang="en-US" dirty="0"/>
              <a:t>설정 복구 및 롤백에 효과적</a:t>
            </a:r>
            <a:r>
              <a:rPr lang="en-US" altLang="ko-KR" dirty="0"/>
              <a:t>. GUI </a:t>
            </a:r>
            <a:r>
              <a:rPr lang="ko-KR" altLang="en-US" dirty="0"/>
              <a:t>도구는 제한적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9F13BB-B01B-2DB6-DA8B-E27B4DA5222E}"/>
              </a:ext>
            </a:extLst>
          </p:cNvPr>
          <p:cNvSpPr txBox="1"/>
          <p:nvPr/>
        </p:nvSpPr>
        <p:spPr>
          <a:xfrm>
            <a:off x="1447800" y="2884865"/>
            <a:ext cx="13792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파일 및 데이터 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en-US" altLang="ko-KR" dirty="0" err="1"/>
              <a:t>rsync</a:t>
            </a:r>
            <a:r>
              <a:rPr lang="en-US" altLang="ko-KR" dirty="0"/>
              <a:t> </a:t>
            </a:r>
            <a:r>
              <a:rPr lang="ko-KR" altLang="en-US" dirty="0"/>
              <a:t>기반 백업 복원	</a:t>
            </a:r>
            <a:r>
              <a:rPr lang="en-US" altLang="ko-KR" dirty="0"/>
              <a:t>: </a:t>
            </a:r>
            <a:r>
              <a:rPr lang="ko-KR" altLang="en-US" dirty="0"/>
              <a:t>안정적인 디렉터리</a:t>
            </a:r>
            <a:r>
              <a:rPr lang="en-US" altLang="ko-KR" dirty="0"/>
              <a:t>/</a:t>
            </a:r>
            <a:r>
              <a:rPr lang="ko-KR" altLang="en-US" dirty="0"/>
              <a:t>파일 복제</a:t>
            </a:r>
            <a:r>
              <a:rPr lang="en-US" altLang="ko-KR" dirty="0"/>
              <a:t>. </a:t>
            </a:r>
            <a:r>
              <a:rPr lang="ko-KR" altLang="en-US" dirty="0"/>
              <a:t>자동화 연계 용이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en-US" altLang="ko-KR" dirty="0" err="1"/>
              <a:t>Btrfs</a:t>
            </a:r>
            <a:r>
              <a:rPr lang="en-US" altLang="ko-KR" dirty="0"/>
              <a:t> </a:t>
            </a:r>
            <a:r>
              <a:rPr lang="ko-KR" altLang="en-US" dirty="0"/>
              <a:t>복원 </a:t>
            </a:r>
            <a:r>
              <a:rPr lang="en-US" altLang="ko-KR" dirty="0"/>
              <a:t>(snapshot)	: </a:t>
            </a:r>
            <a:r>
              <a:rPr lang="ko-KR" altLang="en-US" dirty="0"/>
              <a:t>고급 사용자에게 적합</a:t>
            </a:r>
            <a:r>
              <a:rPr lang="en-US" altLang="ko-KR" dirty="0"/>
              <a:t>, </a:t>
            </a:r>
            <a:r>
              <a:rPr lang="ko-KR" altLang="en-US" dirty="0"/>
              <a:t>복구 속도 및 무결성 우수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364F592-D92F-57D8-CA93-06030BD925BF}"/>
              </a:ext>
            </a:extLst>
          </p:cNvPr>
          <p:cNvSpPr txBox="1"/>
          <p:nvPr/>
        </p:nvSpPr>
        <p:spPr>
          <a:xfrm>
            <a:off x="1447800" y="3826630"/>
            <a:ext cx="13792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설정 복원</a:t>
            </a:r>
          </a:p>
          <a:p>
            <a:pPr marL="800100" lvl="1" indent="-342900">
              <a:buAutoNum type="arabicPeriod"/>
            </a:pPr>
            <a:r>
              <a:rPr lang="en-US" altLang="ko-KR" dirty="0"/>
              <a:t>/</a:t>
            </a:r>
            <a:r>
              <a:rPr lang="en-US" altLang="ko-KR" dirty="0" err="1"/>
              <a:t>etc</a:t>
            </a:r>
            <a:r>
              <a:rPr lang="en-US" altLang="ko-KR" dirty="0"/>
              <a:t> </a:t>
            </a:r>
            <a:r>
              <a:rPr lang="ko-KR" altLang="en-US" dirty="0"/>
              <a:t>설정 백업	</a:t>
            </a:r>
            <a:r>
              <a:rPr lang="en-US" altLang="ko-KR" dirty="0"/>
              <a:t>	: </a:t>
            </a:r>
            <a:r>
              <a:rPr lang="ko-KR" altLang="en-US" dirty="0"/>
              <a:t>중요 설정 파일 자동 백업</a:t>
            </a:r>
            <a:r>
              <a:rPr lang="en-US" altLang="ko-KR" dirty="0"/>
              <a:t>. </a:t>
            </a:r>
            <a:r>
              <a:rPr lang="ko-KR" altLang="en-US" dirty="0"/>
              <a:t>설정 손상 대비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en-US" altLang="ko-KR" dirty="0"/>
              <a:t>UFW </a:t>
            </a:r>
            <a:r>
              <a:rPr lang="ko-KR" altLang="en-US" dirty="0"/>
              <a:t>설정 백업</a:t>
            </a:r>
            <a:r>
              <a:rPr lang="en-US" altLang="ko-KR" dirty="0"/>
              <a:t>/</a:t>
            </a:r>
            <a:r>
              <a:rPr lang="ko-KR" altLang="en-US" dirty="0"/>
              <a:t>복원	</a:t>
            </a:r>
            <a:r>
              <a:rPr lang="en-US" altLang="ko-KR" dirty="0"/>
              <a:t>: </a:t>
            </a:r>
            <a:r>
              <a:rPr lang="ko-KR" altLang="en-US" dirty="0"/>
              <a:t>방화벽 복원</a:t>
            </a:r>
            <a:r>
              <a:rPr lang="en-US" altLang="ko-KR" dirty="0"/>
              <a:t>. </a:t>
            </a:r>
            <a:r>
              <a:rPr lang="ko-KR" altLang="en-US" dirty="0"/>
              <a:t>보안 환경의 일관성 유지</a:t>
            </a:r>
            <a:endParaRPr lang="en-US" altLang="ko-K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67E9C3-677A-FECF-4BDB-B734A26FBB6F}"/>
              </a:ext>
            </a:extLst>
          </p:cNvPr>
          <p:cNvSpPr txBox="1"/>
          <p:nvPr/>
        </p:nvSpPr>
        <p:spPr>
          <a:xfrm>
            <a:off x="1447800" y="4772820"/>
            <a:ext cx="14706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사용자 환경 복원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en-US" altLang="ko-KR" dirty="0"/>
              <a:t>Home </a:t>
            </a:r>
            <a:r>
              <a:rPr lang="ko-KR" altLang="en-US" dirty="0"/>
              <a:t>디렉토리 백업	</a:t>
            </a:r>
            <a:r>
              <a:rPr lang="en-US" altLang="ko-KR" dirty="0"/>
              <a:t>: </a:t>
            </a:r>
            <a:r>
              <a:rPr lang="ko-KR" altLang="en-US" dirty="0"/>
              <a:t>사용자 설정 및 데이터 복구에 매우 유용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en-US" altLang="ko-KR" dirty="0"/>
              <a:t>Dotfiles </a:t>
            </a:r>
            <a:r>
              <a:rPr lang="ko-KR" altLang="en-US" dirty="0"/>
              <a:t>관리 </a:t>
            </a:r>
            <a:r>
              <a:rPr lang="en-US" altLang="ko-KR" dirty="0"/>
              <a:t>(</a:t>
            </a:r>
            <a:r>
              <a:rPr lang="en-US" altLang="ko-KR" dirty="0" err="1"/>
              <a:t>chezmoi</a:t>
            </a:r>
            <a:r>
              <a:rPr lang="en-US" altLang="ko-KR" dirty="0"/>
              <a:t>, git)	: </a:t>
            </a:r>
            <a:r>
              <a:rPr lang="ko-KR" altLang="en-US" dirty="0"/>
              <a:t>개발환경 일관성 유지에 탁월</a:t>
            </a:r>
            <a:r>
              <a:rPr lang="en-US" altLang="ko-KR" dirty="0"/>
              <a:t>. CLI </a:t>
            </a:r>
            <a:r>
              <a:rPr lang="ko-KR" altLang="en-US" dirty="0"/>
              <a:t>환경이라 가상에서도 무리 없음</a:t>
            </a:r>
            <a:endParaRPr lang="en-US" altLang="ko-K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D1F0F3-623D-371D-88D1-1314BDB3CBBE}"/>
              </a:ext>
            </a:extLst>
          </p:cNvPr>
          <p:cNvSpPr txBox="1"/>
          <p:nvPr/>
        </p:nvSpPr>
        <p:spPr>
          <a:xfrm>
            <a:off x="1447800" y="5714585"/>
            <a:ext cx="1584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소프트웨어 복원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en-US" altLang="ko-KR" dirty="0"/>
              <a:t>APT </a:t>
            </a:r>
            <a:r>
              <a:rPr lang="ko-KR" altLang="en-US" dirty="0"/>
              <a:t>캐시 복원 </a:t>
            </a:r>
            <a:r>
              <a:rPr lang="en-US" altLang="ko-KR" dirty="0"/>
              <a:t>(Debian)	: </a:t>
            </a:r>
            <a:r>
              <a:rPr lang="ko-KR" altLang="en-US" dirty="0"/>
              <a:t>설치된 패키지 복원 자동화</a:t>
            </a:r>
            <a:r>
              <a:rPr lang="en-US" altLang="ko-KR" dirty="0"/>
              <a:t>. </a:t>
            </a:r>
            <a:r>
              <a:rPr lang="ko-KR" altLang="en-US" dirty="0"/>
              <a:t>우분투 기반에 유리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en-US" altLang="ko-KR" dirty="0"/>
              <a:t>RPM </a:t>
            </a:r>
            <a:r>
              <a:rPr lang="ko-KR" altLang="en-US" dirty="0"/>
              <a:t>패키지 복원 </a:t>
            </a:r>
            <a:r>
              <a:rPr lang="en-US" altLang="ko-KR" dirty="0"/>
              <a:t>(RHEL)	: RHEL </a:t>
            </a:r>
            <a:r>
              <a:rPr lang="ko-KR" altLang="en-US" dirty="0"/>
              <a:t>계열만 해당</a:t>
            </a:r>
            <a:r>
              <a:rPr lang="en-US" altLang="ko-KR" dirty="0"/>
              <a:t>. </a:t>
            </a:r>
            <a:r>
              <a:rPr lang="ko-KR" altLang="en-US" dirty="0"/>
              <a:t>의존성 유지에 도움됨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80ED23-0A40-7158-1E33-8496F8FDEB3F}"/>
              </a:ext>
            </a:extLst>
          </p:cNvPr>
          <p:cNvSpPr txBox="1"/>
          <p:nvPr/>
        </p:nvSpPr>
        <p:spPr>
          <a:xfrm>
            <a:off x="1463040" y="6656350"/>
            <a:ext cx="13792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자동화 및 복구 계획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en-US" altLang="ko-KR" dirty="0"/>
              <a:t>Cron </a:t>
            </a:r>
            <a:r>
              <a:rPr lang="ko-KR" altLang="en-US" dirty="0"/>
              <a:t>기반 스케줄링	</a:t>
            </a:r>
            <a:r>
              <a:rPr lang="en-US" altLang="ko-KR" dirty="0"/>
              <a:t>	: </a:t>
            </a:r>
            <a:r>
              <a:rPr lang="ko-KR" altLang="en-US" dirty="0"/>
              <a:t>백업 및 복원 자동화 핵심</a:t>
            </a:r>
            <a:r>
              <a:rPr lang="en-US" altLang="ko-KR" dirty="0"/>
              <a:t>. </a:t>
            </a:r>
            <a:r>
              <a:rPr lang="ko-KR" altLang="en-US" dirty="0"/>
              <a:t>안정적 동작 가능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ko-KR" altLang="en-US" dirty="0"/>
              <a:t>복원 스크립트화	</a:t>
            </a:r>
            <a:r>
              <a:rPr lang="en-US" altLang="ko-KR" dirty="0"/>
              <a:t>	: </a:t>
            </a:r>
            <a:r>
              <a:rPr lang="ko-KR" altLang="en-US" dirty="0"/>
              <a:t>모든 항목을 자동화할 수 있는 기반 기능</a:t>
            </a:r>
          </a:p>
        </p:txBody>
      </p:sp>
    </p:spTree>
    <p:extLst>
      <p:ext uri="{BB962C8B-B14F-4D97-AF65-F5344CB8AC3E}">
        <p14:creationId xmlns:p14="http://schemas.microsoft.com/office/powerpoint/2010/main" val="10267634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34295B-7B6F-E9F2-E0EF-7B50DB0F63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">
            <a:extLst>
              <a:ext uri="{FF2B5EF4-FFF2-40B4-BE49-F238E27FC236}">
                <a16:creationId xmlns:a16="http://schemas.microsoft.com/office/drawing/2014/main" id="{EFE71B6B-4F75-30CB-5FEB-893647B65F41}"/>
              </a:ext>
            </a:extLst>
          </p:cNvPr>
          <p:cNvSpPr txBox="1"/>
          <p:nvPr/>
        </p:nvSpPr>
        <p:spPr>
          <a:xfrm>
            <a:off x="1028700" y="971550"/>
            <a:ext cx="3669209" cy="4931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복원기능 </a:t>
            </a: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개발 순서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659CADC9-18FE-FC2C-2049-B636B47657BD}"/>
              </a:ext>
            </a:extLst>
          </p:cNvPr>
          <p:cNvGraphicFramePr>
            <a:graphicFrameLocks noGrp="1"/>
          </p:cNvGraphicFramePr>
          <p:nvPr/>
        </p:nvGraphicFramePr>
        <p:xfrm>
          <a:off x="2057400" y="3238500"/>
          <a:ext cx="121920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911909078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476270772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19690409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복원 기능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목적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개발 진행 상황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75329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설정 백업</a:t>
                      </a:r>
                      <a:r>
                        <a:rPr lang="en-US" altLang="ko-KR" dirty="0"/>
                        <a:t>(/</a:t>
                      </a:r>
                      <a:r>
                        <a:rPr lang="en-US" altLang="ko-KR" dirty="0" err="1"/>
                        <a:t>etc</a:t>
                      </a:r>
                      <a:r>
                        <a:rPr lang="en-US" altLang="ko-KR" dirty="0"/>
                        <a:t>, UFW)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설정 오류 대비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시작 예정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52961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사용자 환경</a:t>
                      </a:r>
                      <a:r>
                        <a:rPr lang="en-US" altLang="ko-KR" dirty="0"/>
                        <a:t>(Hone, Dotfiles)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개인 설정 복구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33691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패키지 목록 복원</a:t>
                      </a:r>
                      <a:r>
                        <a:rPr lang="en-US" altLang="ko-KR" dirty="0"/>
                        <a:t>(APT,RPM)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설치 환경 재현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6653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파일</a:t>
                      </a:r>
                      <a:r>
                        <a:rPr lang="en-US" altLang="ko-KR" dirty="0"/>
                        <a:t>/</a:t>
                      </a:r>
                      <a:r>
                        <a:rPr lang="ko-KR" altLang="en-US" dirty="0"/>
                        <a:t>데이터 복원</a:t>
                      </a:r>
                      <a:r>
                        <a:rPr lang="en-US" altLang="ko-KR" dirty="0"/>
                        <a:t>(</a:t>
                      </a:r>
                      <a:r>
                        <a:rPr lang="en-US" altLang="ko-KR" dirty="0" err="1"/>
                        <a:t>rsync</a:t>
                      </a:r>
                      <a:r>
                        <a:rPr lang="en-US" altLang="ko-KR" dirty="0"/>
                        <a:t>, </a:t>
                      </a:r>
                      <a:r>
                        <a:rPr lang="en-US" altLang="ko-KR" dirty="0" err="1"/>
                        <a:t>Btrfs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업무 데이터 복구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62508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시스템 복원</a:t>
                      </a:r>
                      <a:r>
                        <a:rPr lang="en-US" altLang="ko-KR" dirty="0"/>
                        <a:t>(GRUB, Snapshot)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부팅 문제나 설정 실패 복구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10369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1955214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ADB2B7A-F663-8457-8411-AAA868D1E6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4C905458-94E2-B179-0D67-7FA284F58C0A}"/>
              </a:ext>
            </a:extLst>
          </p:cNvPr>
          <p:cNvSpPr txBox="1"/>
          <p:nvPr/>
        </p:nvSpPr>
        <p:spPr>
          <a:xfrm>
            <a:off x="1720142" y="7267726"/>
            <a:ext cx="4604458" cy="3422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943"/>
              </a:lnSpc>
              <a:spcBef>
                <a:spcPct val="0"/>
              </a:spcBef>
            </a:pPr>
            <a:r>
              <a:rPr lang="en-US" sz="2102" b="1" dirty="0">
                <a:solidFill>
                  <a:srgbClr val="EBEEF0"/>
                </a:solidFill>
                <a:latin typeface="Inter Bold"/>
                <a:ea typeface="Inter Bold"/>
                <a:cs typeface="Inter Bold"/>
                <a:sym typeface="Inter Bold"/>
              </a:rPr>
              <a:t>~8</a:t>
            </a:r>
            <a:r>
              <a:rPr lang="ko-KR" altLang="en-US" sz="2102" b="1" dirty="0">
                <a:solidFill>
                  <a:srgbClr val="EBEEF0"/>
                </a:solidFill>
                <a:latin typeface="Inter Bold"/>
                <a:ea typeface="Inter Bold"/>
                <a:cs typeface="Inter Bold"/>
                <a:sym typeface="Inter Bold"/>
              </a:rPr>
              <a:t>주차 까지의 내용</a:t>
            </a:r>
            <a:endParaRPr lang="en-US" sz="2102" b="1" dirty="0">
              <a:solidFill>
                <a:srgbClr val="EBEEF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65BFC194-A499-0FB2-4B9E-258762880EE7}"/>
              </a:ext>
            </a:extLst>
          </p:cNvPr>
          <p:cNvSpPr txBox="1"/>
          <p:nvPr/>
        </p:nvSpPr>
        <p:spPr>
          <a:xfrm>
            <a:off x="1720142" y="5193258"/>
            <a:ext cx="5756400" cy="12553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481"/>
              </a:lnSpc>
              <a:spcBef>
                <a:spcPct val="0"/>
              </a:spcBef>
            </a:pPr>
            <a:r>
              <a:rPr lang="en-US" sz="7486" b="1" dirty="0">
                <a:solidFill>
                  <a:srgbClr val="EBEEF0"/>
                </a:solidFill>
                <a:latin typeface="Inter Bold"/>
                <a:ea typeface="Inter Bold"/>
                <a:cs typeface="Inter Bold"/>
                <a:sym typeface="Inter Bold"/>
              </a:rPr>
              <a:t>THANK YOU</a:t>
            </a:r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47C09759-0A34-36FF-E0F9-56389DEDD4D7}"/>
              </a:ext>
            </a:extLst>
          </p:cNvPr>
          <p:cNvGrpSpPr/>
          <p:nvPr/>
        </p:nvGrpSpPr>
        <p:grpSpPr>
          <a:xfrm>
            <a:off x="14712436" y="816258"/>
            <a:ext cx="2884832" cy="737968"/>
            <a:chOff x="0" y="0"/>
            <a:chExt cx="759791" cy="194362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D5B05A81-1137-5FF2-A4E9-04E7769A6E84}"/>
                </a:ext>
              </a:extLst>
            </p:cNvPr>
            <p:cNvSpPr/>
            <p:nvPr/>
          </p:nvSpPr>
          <p:spPr>
            <a:xfrm>
              <a:off x="0" y="0"/>
              <a:ext cx="759791" cy="194362"/>
            </a:xfrm>
            <a:custGeom>
              <a:avLst/>
              <a:gdLst/>
              <a:ahLst/>
              <a:cxnLst/>
              <a:rect l="l" t="t" r="r" b="b"/>
              <a:pathLst>
                <a:path w="759791" h="194362">
                  <a:moveTo>
                    <a:pt x="97181" y="0"/>
                  </a:moveTo>
                  <a:lnTo>
                    <a:pt x="662610" y="0"/>
                  </a:lnTo>
                  <a:cubicBezTo>
                    <a:pt x="716282" y="0"/>
                    <a:pt x="759791" y="43509"/>
                    <a:pt x="759791" y="97181"/>
                  </a:cubicBezTo>
                  <a:lnTo>
                    <a:pt x="759791" y="97181"/>
                  </a:lnTo>
                  <a:cubicBezTo>
                    <a:pt x="759791" y="122955"/>
                    <a:pt x="749552" y="147673"/>
                    <a:pt x="731327" y="165898"/>
                  </a:cubicBezTo>
                  <a:cubicBezTo>
                    <a:pt x="713102" y="184123"/>
                    <a:pt x="688384" y="194362"/>
                    <a:pt x="662610" y="194362"/>
                  </a:cubicBezTo>
                  <a:lnTo>
                    <a:pt x="97181" y="194362"/>
                  </a:lnTo>
                  <a:cubicBezTo>
                    <a:pt x="71407" y="194362"/>
                    <a:pt x="46689" y="184123"/>
                    <a:pt x="28464" y="165898"/>
                  </a:cubicBezTo>
                  <a:cubicBezTo>
                    <a:pt x="10239" y="147673"/>
                    <a:pt x="0" y="122955"/>
                    <a:pt x="0" y="97181"/>
                  </a:cubicBezTo>
                  <a:lnTo>
                    <a:pt x="0" y="97181"/>
                  </a:lnTo>
                  <a:cubicBezTo>
                    <a:pt x="0" y="71407"/>
                    <a:pt x="10239" y="46689"/>
                    <a:pt x="28464" y="28464"/>
                  </a:cubicBezTo>
                  <a:cubicBezTo>
                    <a:pt x="46689" y="10239"/>
                    <a:pt x="71407" y="0"/>
                    <a:pt x="97181" y="0"/>
                  </a:cubicBezTo>
                  <a:close/>
                </a:path>
              </a:pathLst>
            </a:custGeom>
            <a:solidFill>
              <a:srgbClr val="EBEEF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7808B1F4-8EF4-2638-0F39-B66E2D47052C}"/>
                </a:ext>
              </a:extLst>
            </p:cNvPr>
            <p:cNvSpPr txBox="1"/>
            <p:nvPr/>
          </p:nvSpPr>
          <p:spPr>
            <a:xfrm>
              <a:off x="0" y="-38100"/>
              <a:ext cx="759791" cy="232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9" name="TextBox 9">
            <a:extLst>
              <a:ext uri="{FF2B5EF4-FFF2-40B4-BE49-F238E27FC236}">
                <a16:creationId xmlns:a16="http://schemas.microsoft.com/office/drawing/2014/main" id="{976527EC-8EBF-B984-DC81-81ED89257415}"/>
              </a:ext>
            </a:extLst>
          </p:cNvPr>
          <p:cNvSpPr txBox="1"/>
          <p:nvPr/>
        </p:nvSpPr>
        <p:spPr>
          <a:xfrm>
            <a:off x="15803952" y="988103"/>
            <a:ext cx="883848" cy="3359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3"/>
              </a:lnSpc>
              <a:spcBef>
                <a:spcPct val="0"/>
              </a:spcBef>
            </a:pPr>
            <a:r>
              <a:rPr lang="en-US" sz="2002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~8</a:t>
            </a:r>
            <a:r>
              <a:rPr lang="ko-KR" altLang="en-US" sz="2002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주차</a:t>
            </a:r>
            <a:endParaRPr lang="en-US" sz="2002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</p:spTree>
    <p:extLst>
      <p:ext uri="{BB962C8B-B14F-4D97-AF65-F5344CB8AC3E}">
        <p14:creationId xmlns:p14="http://schemas.microsoft.com/office/powerpoint/2010/main" val="371705169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FCD9B1-6CC8-8BBD-2613-ED9A5F912A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">
            <a:extLst>
              <a:ext uri="{FF2B5EF4-FFF2-40B4-BE49-F238E27FC236}">
                <a16:creationId xmlns:a16="http://schemas.microsoft.com/office/drawing/2014/main" id="{F8C6B3DB-8640-6023-C391-3B194B5B96F8}"/>
              </a:ext>
            </a:extLst>
          </p:cNvPr>
          <p:cNvSpPr txBox="1"/>
          <p:nvPr/>
        </p:nvSpPr>
        <p:spPr>
          <a:xfrm>
            <a:off x="1028700" y="971550"/>
            <a:ext cx="74295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altLang="ko-KR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Optimizer.py </a:t>
            </a:r>
            <a:r>
              <a:rPr lang="ko-KR" altLang="en-US" sz="3000" b="1" u="none" strike="noStrike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미구현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기능 구현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1AC73C-701B-FFAE-3E51-641C08D62A7C}"/>
              </a:ext>
            </a:extLst>
          </p:cNvPr>
          <p:cNvSpPr txBox="1"/>
          <p:nvPr/>
        </p:nvSpPr>
        <p:spPr>
          <a:xfrm>
            <a:off x="838200" y="1866900"/>
            <a:ext cx="161544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 err="1"/>
              <a:t>performance_optimization.cpu.enable_scheduler_tuning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800100" lvl="1" indent="-342900">
              <a:buAutoNum type="arabicPeriod"/>
            </a:pPr>
            <a:r>
              <a:rPr lang="en-US" altLang="ko-KR" dirty="0"/>
              <a:t>Config_builder.py</a:t>
            </a:r>
            <a:r>
              <a:rPr lang="ko-KR" altLang="en-US" dirty="0"/>
              <a:t>의 </a:t>
            </a:r>
            <a:r>
              <a:rPr lang="en-US" altLang="ko-KR" dirty="0" err="1"/>
              <a:t>performance_optimization</a:t>
            </a:r>
            <a:r>
              <a:rPr lang="ko-KR" altLang="en-US" dirty="0"/>
              <a:t>에 내용추가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en-US" altLang="ko-KR" dirty="0"/>
              <a:t>Optimizer.py</a:t>
            </a:r>
            <a:r>
              <a:rPr lang="ko-KR" altLang="en-US" dirty="0"/>
              <a:t>의 </a:t>
            </a:r>
            <a:r>
              <a:rPr lang="en-US" altLang="ko-KR" dirty="0" err="1"/>
              <a:t>optimize_cpu</a:t>
            </a:r>
            <a:r>
              <a:rPr lang="en-US" altLang="ko-KR" dirty="0"/>
              <a:t>() </a:t>
            </a:r>
            <a:r>
              <a:rPr lang="ko-KR" altLang="en-US" dirty="0"/>
              <a:t>함수에 스케줄러 정책 적용</a:t>
            </a:r>
            <a:endParaRPr lang="en-US" altLang="ko-KR" dirty="0"/>
          </a:p>
          <a:p>
            <a:pPr marL="800100" lvl="1" indent="-342900">
              <a:buAutoNum type="arabicPeriod"/>
            </a:pPr>
            <a:endParaRPr lang="en-US" altLang="ko-KR" dirty="0"/>
          </a:p>
          <a:p>
            <a:pPr marL="800100" lvl="1" indent="-342900">
              <a:buAutoNum type="arabicPeriod"/>
            </a:pPr>
            <a:r>
              <a:rPr lang="ko-KR" altLang="en-US" dirty="0"/>
              <a:t>임의로 </a:t>
            </a:r>
            <a:r>
              <a:rPr lang="en-US" altLang="ko-KR" dirty="0"/>
              <a:t>python3</a:t>
            </a:r>
            <a:r>
              <a:rPr lang="ko-KR" altLang="en-US" dirty="0"/>
              <a:t>을 </a:t>
            </a:r>
            <a:r>
              <a:rPr lang="en-US" altLang="ko-KR" dirty="0"/>
              <a:t>5</a:t>
            </a:r>
            <a:r>
              <a:rPr lang="ko-KR" altLang="en-US" dirty="0"/>
              <a:t>분간 실행</a:t>
            </a:r>
            <a:r>
              <a:rPr lang="en-US" altLang="ko-KR" dirty="0"/>
              <a:t>( python3 -c "import time; </a:t>
            </a:r>
            <a:r>
              <a:rPr lang="en-US" altLang="ko-KR" dirty="0" err="1"/>
              <a:t>time.sleep</a:t>
            </a:r>
            <a:r>
              <a:rPr lang="en-US" altLang="ko-KR" dirty="0"/>
              <a:t>(300)“ )</a:t>
            </a:r>
          </a:p>
          <a:p>
            <a:pPr marL="800100" lvl="1" indent="-342900">
              <a:buAutoNum type="arabicPeriod"/>
            </a:pPr>
            <a:r>
              <a:rPr lang="en-US" altLang="ko-KR" dirty="0"/>
              <a:t>PID</a:t>
            </a:r>
            <a:r>
              <a:rPr lang="ko-KR" altLang="en-US" dirty="0"/>
              <a:t>확인 </a:t>
            </a:r>
            <a:r>
              <a:rPr lang="en-US" altLang="ko-KR" dirty="0"/>
              <a:t>( </a:t>
            </a:r>
            <a:r>
              <a:rPr lang="en-US" altLang="ko-KR" dirty="0" err="1"/>
              <a:t>pgrep</a:t>
            </a:r>
            <a:r>
              <a:rPr lang="en-US" altLang="ko-KR" dirty="0"/>
              <a:t> -f "python3 -c“ )</a:t>
            </a:r>
          </a:p>
          <a:p>
            <a:pPr marL="800100" lvl="1" indent="-342900">
              <a:buAutoNum type="arabicPeriod"/>
            </a:pPr>
            <a:r>
              <a:rPr lang="ko-KR" altLang="en-US" dirty="0"/>
              <a:t>그리고 최적화 실행 후 확인 </a:t>
            </a:r>
            <a:r>
              <a:rPr lang="en-US" altLang="ko-KR" dirty="0" err="1"/>
              <a:t>sudo</a:t>
            </a:r>
            <a:r>
              <a:rPr lang="en-US" altLang="ko-KR" dirty="0"/>
              <a:t> </a:t>
            </a:r>
            <a:r>
              <a:rPr lang="en-US" altLang="ko-KR" dirty="0" err="1"/>
              <a:t>chrt</a:t>
            </a:r>
            <a:r>
              <a:rPr lang="en-US" altLang="ko-KR" dirty="0"/>
              <a:t> -p &lt;PID&gt;</a:t>
            </a:r>
          </a:p>
          <a:p>
            <a:pPr marL="800100" lvl="1" indent="-342900">
              <a:buAutoNum type="arabicPeriod"/>
            </a:pPr>
            <a:endParaRPr lang="en-US" altLang="ko-KR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A93EDB9-FB2D-FDC2-202D-94E20021752C}"/>
              </a:ext>
            </a:extLst>
          </p:cNvPr>
          <p:cNvSpPr txBox="1"/>
          <p:nvPr/>
        </p:nvSpPr>
        <p:spPr>
          <a:xfrm>
            <a:off x="8915400" y="9098134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https://www.kernel.org/doc/html/latest/scheduler/sched-design-CFS.html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94BB905-DDB6-5E30-F479-34C1008D26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4582924"/>
            <a:ext cx="6087325" cy="543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28601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98C085-BE96-2780-E6BE-DB07CBF0C2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">
            <a:extLst>
              <a:ext uri="{FF2B5EF4-FFF2-40B4-BE49-F238E27FC236}">
                <a16:creationId xmlns:a16="http://schemas.microsoft.com/office/drawing/2014/main" id="{B805F803-7648-6F50-F66A-D148E5F10FDE}"/>
              </a:ext>
            </a:extLst>
          </p:cNvPr>
          <p:cNvSpPr txBox="1"/>
          <p:nvPr/>
        </p:nvSpPr>
        <p:spPr>
          <a:xfrm>
            <a:off x="1028700" y="971550"/>
            <a:ext cx="91821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altLang="ko-KR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Optimizer.py </a:t>
            </a:r>
            <a:r>
              <a:rPr lang="ko-KR" altLang="en-US" sz="3000" b="1" u="none" strike="noStrike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미구현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기능 구현</a:t>
            </a:r>
            <a:r>
              <a:rPr lang="en-US" altLang="ko-KR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(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아직 테스트 안함</a:t>
            </a:r>
            <a:r>
              <a:rPr lang="en-US" altLang="ko-KR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)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F6040D-EB8F-D6AE-5C23-2E104025AFEC}"/>
              </a:ext>
            </a:extLst>
          </p:cNvPr>
          <p:cNvSpPr txBox="1"/>
          <p:nvPr/>
        </p:nvSpPr>
        <p:spPr>
          <a:xfrm>
            <a:off x="838200" y="1866900"/>
            <a:ext cx="16154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 err="1"/>
              <a:t>memory_optimization.low_memory_threshold_percent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800100" lvl="1" indent="-342900">
              <a:buAutoNum type="arabicPeriod"/>
            </a:pPr>
            <a:r>
              <a:rPr lang="en-US" altLang="ko-KR" dirty="0"/>
              <a:t>Optimizer.py</a:t>
            </a:r>
            <a:r>
              <a:rPr lang="ko-KR" altLang="en-US" dirty="0"/>
              <a:t>의 </a:t>
            </a:r>
            <a:r>
              <a:rPr lang="en-US" altLang="ko-KR" dirty="0" err="1"/>
              <a:t>optimize_memory</a:t>
            </a:r>
            <a:r>
              <a:rPr lang="en-US" altLang="ko-KR" dirty="0"/>
              <a:t>() </a:t>
            </a:r>
            <a:r>
              <a:rPr lang="ko-KR" altLang="en-US" dirty="0"/>
              <a:t>함수에 조건부 캐시 삭제 함수 추가</a:t>
            </a:r>
            <a:endParaRPr lang="en-US" altLang="ko-K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BA66D4-A2C3-13C3-C34D-152D0BB25425}"/>
              </a:ext>
            </a:extLst>
          </p:cNvPr>
          <p:cNvSpPr txBox="1"/>
          <p:nvPr/>
        </p:nvSpPr>
        <p:spPr>
          <a:xfrm>
            <a:off x="9129252" y="3803559"/>
            <a:ext cx="71628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사용 가능한 메모리 비율이 </a:t>
            </a:r>
            <a:r>
              <a:rPr lang="en-US" altLang="ko-KR" dirty="0" err="1"/>
              <a:t>low_memory_threshold_percent</a:t>
            </a:r>
            <a:r>
              <a:rPr lang="ko-KR" altLang="en-US" dirty="0"/>
              <a:t>값</a:t>
            </a:r>
            <a:r>
              <a:rPr lang="en-US" altLang="ko-KR" dirty="0"/>
              <a:t>(</a:t>
            </a:r>
            <a:r>
              <a:rPr lang="ko-KR" altLang="en-US" dirty="0"/>
              <a:t>현재 </a:t>
            </a:r>
            <a:r>
              <a:rPr lang="en-US" altLang="ko-KR" dirty="0"/>
              <a:t>15)</a:t>
            </a:r>
            <a:r>
              <a:rPr lang="ko-KR" altLang="en-US" dirty="0"/>
              <a:t>보다 낮으면 캐시 삭제 실행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/proc/</a:t>
            </a:r>
            <a:r>
              <a:rPr lang="en-US" altLang="ko-KR" dirty="0" err="1"/>
              <a:t>meminfo</a:t>
            </a:r>
            <a:r>
              <a:rPr lang="en-US" altLang="ko-KR" dirty="0"/>
              <a:t>: </a:t>
            </a:r>
            <a:r>
              <a:rPr lang="ko-KR" altLang="en-US" dirty="0"/>
              <a:t>현재 시스템 메모리 정보를 담고 있는 가상 파일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텍스트로 모든 메모리 상태가 기록되어 있어서 파싱 가능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 err="1"/>
              <a:t>re.search</a:t>
            </a:r>
            <a:r>
              <a:rPr lang="ko-KR" altLang="en-US" dirty="0"/>
              <a:t>로 </a:t>
            </a:r>
            <a:r>
              <a:rPr lang="en-US" altLang="ko-KR" dirty="0" err="1"/>
              <a:t>MemTotal</a:t>
            </a:r>
            <a:r>
              <a:rPr lang="en-US" altLang="ko-KR" dirty="0"/>
              <a:t>:</a:t>
            </a:r>
            <a:r>
              <a:rPr lang="ko-KR" altLang="en-US" dirty="0"/>
              <a:t>과 </a:t>
            </a:r>
            <a:r>
              <a:rPr lang="en-US" altLang="ko-KR" dirty="0" err="1"/>
              <a:t>MemAvailable</a:t>
            </a:r>
            <a:r>
              <a:rPr lang="en-US" altLang="ko-KR" dirty="0"/>
              <a:t>: </a:t>
            </a:r>
            <a:r>
              <a:rPr lang="ko-KR" altLang="en-US" dirty="0"/>
              <a:t>값을 각각 숫자로 추출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사용 가능한 메모리 비율 계산</a:t>
            </a:r>
            <a:r>
              <a:rPr lang="en-US" altLang="ko-KR" dirty="0"/>
              <a:t>(</a:t>
            </a:r>
            <a:r>
              <a:rPr lang="ko-KR" altLang="en-US" dirty="0"/>
              <a:t>예</a:t>
            </a:r>
            <a:r>
              <a:rPr lang="en-US" altLang="ko-KR" dirty="0"/>
              <a:t>: </a:t>
            </a:r>
            <a:r>
              <a:rPr lang="ko-KR" altLang="en-US" dirty="0"/>
              <a:t>총 메모리 </a:t>
            </a:r>
            <a:r>
              <a:rPr lang="en-US" altLang="ko-KR" dirty="0"/>
              <a:t>16GB </a:t>
            </a:r>
            <a:r>
              <a:rPr lang="ko-KR" altLang="en-US" dirty="0"/>
              <a:t>중 </a:t>
            </a:r>
            <a:r>
              <a:rPr lang="en-US" altLang="ko-KR" dirty="0"/>
              <a:t>5GB</a:t>
            </a:r>
            <a:r>
              <a:rPr lang="ko-KR" altLang="en-US" dirty="0"/>
              <a:t>가 사용 가능 → </a:t>
            </a:r>
            <a:r>
              <a:rPr lang="en-US" altLang="ko-KR" dirty="0"/>
              <a:t>(5 / 16) × 100 = </a:t>
            </a:r>
            <a:r>
              <a:rPr lang="ko-KR" altLang="en-US" dirty="0"/>
              <a:t>약 </a:t>
            </a:r>
            <a:r>
              <a:rPr lang="en-US" altLang="ko-KR" dirty="0"/>
              <a:t>31.25%)</a:t>
            </a:r>
          </a:p>
          <a:p>
            <a:endParaRPr lang="en-US" altLang="ko-KR" dirty="0"/>
          </a:p>
          <a:p>
            <a:r>
              <a:rPr lang="ko-KR" altLang="en-US" dirty="0"/>
              <a:t>로그 출력으로 현재 메모리 상태 확인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임계치보다 낮은 경우 캐시 삭제</a:t>
            </a:r>
            <a:r>
              <a:rPr lang="en-US" altLang="ko-KR" dirty="0"/>
              <a:t>(</a:t>
            </a:r>
            <a:r>
              <a:rPr lang="ko-KR" altLang="en-US" dirty="0"/>
              <a:t>이상일 경우 아무 작업도 </a:t>
            </a:r>
            <a:r>
              <a:rPr lang="en-US" altLang="ko-KR" dirty="0"/>
              <a:t>X)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21C1D64-45A7-40E5-1859-C78060EAB2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4000500"/>
            <a:ext cx="7239000" cy="424932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60664506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09B6DF-9542-EE56-AA22-C418BE6D9D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">
            <a:extLst>
              <a:ext uri="{FF2B5EF4-FFF2-40B4-BE49-F238E27FC236}">
                <a16:creationId xmlns:a16="http://schemas.microsoft.com/office/drawing/2014/main" id="{50069FF6-57EC-7F3A-F047-013719446882}"/>
              </a:ext>
            </a:extLst>
          </p:cNvPr>
          <p:cNvSpPr txBox="1"/>
          <p:nvPr/>
        </p:nvSpPr>
        <p:spPr>
          <a:xfrm>
            <a:off x="1028700" y="971550"/>
            <a:ext cx="91821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altLang="ko-KR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Optimizer.py </a:t>
            </a:r>
            <a:r>
              <a:rPr lang="ko-KR" altLang="en-US" sz="3000" b="1" u="none" strike="noStrike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미구현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기능 구현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A7993C-A1A6-9587-82F3-00B64E7B42B0}"/>
              </a:ext>
            </a:extLst>
          </p:cNvPr>
          <p:cNvSpPr txBox="1"/>
          <p:nvPr/>
        </p:nvSpPr>
        <p:spPr>
          <a:xfrm>
            <a:off x="838200" y="1866900"/>
            <a:ext cx="161544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 err="1"/>
              <a:t>service_management.zombie_cleanup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ko-KR" altLang="en-US" dirty="0"/>
              <a:t>좀비 프로세스를 자동으로 지우는 것은 부모 프로세스의 </a:t>
            </a:r>
            <a:endParaRPr lang="en-US" altLang="ko-KR" dirty="0"/>
          </a:p>
          <a:p>
            <a:pPr lvl="1"/>
            <a:r>
              <a:rPr lang="ko-KR" altLang="en-US" dirty="0"/>
              <a:t>정상적인 작동을 방해하거나 시스템의 안정성을 해칠 수 있으므로</a:t>
            </a:r>
            <a:endParaRPr lang="en-US" altLang="ko-KR" dirty="0"/>
          </a:p>
          <a:p>
            <a:pPr lvl="1"/>
            <a:r>
              <a:rPr lang="ko-KR" altLang="en-US" dirty="0"/>
              <a:t>좀비 프로세스를 확인 후 사용자가 선택하여 제거할 수 있도록 할 예정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 err="1"/>
              <a:t>Psutil</a:t>
            </a:r>
            <a:r>
              <a:rPr lang="ko-KR" altLang="en-US" dirty="0"/>
              <a:t>이 가상환경에 설치했지만 </a:t>
            </a:r>
            <a:r>
              <a:rPr lang="en-US" altLang="ko-KR" dirty="0" err="1"/>
              <a:t>sudo</a:t>
            </a:r>
            <a:r>
              <a:rPr lang="ko-KR" altLang="en-US" dirty="0"/>
              <a:t>로 </a:t>
            </a:r>
            <a:r>
              <a:rPr lang="ko-KR" altLang="en-US" dirty="0" err="1"/>
              <a:t>실행하다보니</a:t>
            </a:r>
            <a:r>
              <a:rPr lang="ko-KR" altLang="en-US" dirty="0"/>
              <a:t> 실제 환경에 </a:t>
            </a:r>
            <a:r>
              <a:rPr lang="ko-KR" altLang="en-US" dirty="0" err="1"/>
              <a:t>깔아야함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 err="1"/>
              <a:t>sudo</a:t>
            </a:r>
            <a:r>
              <a:rPr lang="en-US" altLang="ko-KR" dirty="0"/>
              <a:t> apt install python3-pip -y</a:t>
            </a:r>
          </a:p>
          <a:p>
            <a:pPr lvl="1"/>
            <a:r>
              <a:rPr lang="en-US" altLang="ko-KR" dirty="0" err="1"/>
              <a:t>sudo</a:t>
            </a:r>
            <a:r>
              <a:rPr lang="en-US" altLang="ko-KR" dirty="0"/>
              <a:t> pip3 install --upgrade pip</a:t>
            </a:r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원인 예상 </a:t>
            </a:r>
            <a:r>
              <a:rPr lang="en-US" altLang="ko-KR" dirty="0"/>
              <a:t>: </a:t>
            </a:r>
            <a:r>
              <a:rPr lang="ko-KR" altLang="en-US" dirty="0"/>
              <a:t>방화벽 설정에서 </a:t>
            </a:r>
            <a:r>
              <a:rPr lang="en-US" altLang="ko-KR" dirty="0"/>
              <a:t>DNS </a:t>
            </a:r>
            <a:r>
              <a:rPr lang="ko-KR" altLang="en-US" dirty="0"/>
              <a:t>포트를 막아서</a:t>
            </a:r>
            <a:r>
              <a:rPr lang="en-US" altLang="ko-KR" dirty="0"/>
              <a:t>(</a:t>
            </a:r>
            <a:r>
              <a:rPr lang="ko-KR" altLang="en-US" dirty="0"/>
              <a:t>기본 </a:t>
            </a:r>
            <a:r>
              <a:rPr lang="en-US" altLang="ko-KR" dirty="0"/>
              <a:t>22,80,443) -&gt; 53(DNS)</a:t>
            </a:r>
            <a:r>
              <a:rPr lang="ko-KR" altLang="en-US" dirty="0"/>
              <a:t>과 </a:t>
            </a:r>
            <a:r>
              <a:rPr lang="en-US" altLang="ko-KR" dirty="0"/>
              <a:t>123(NTP : </a:t>
            </a:r>
            <a:r>
              <a:rPr lang="ko-KR" altLang="en-US" dirty="0"/>
              <a:t>시간동기화</a:t>
            </a:r>
            <a:r>
              <a:rPr lang="en-US" altLang="ko-KR" dirty="0"/>
              <a:t>) </a:t>
            </a:r>
            <a:r>
              <a:rPr lang="ko-KR" altLang="en-US" dirty="0"/>
              <a:t>추가</a:t>
            </a:r>
            <a:r>
              <a:rPr lang="en-US" altLang="ko-KR" dirty="0"/>
              <a:t>) - </a:t>
            </a:r>
            <a:r>
              <a:rPr lang="ko-KR" altLang="en-US" dirty="0"/>
              <a:t>실패</a:t>
            </a:r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B42918-3AB2-7462-938E-67CEABF4B1E9}"/>
              </a:ext>
            </a:extLst>
          </p:cNvPr>
          <p:cNvSpPr txBox="1"/>
          <p:nvPr/>
        </p:nvSpPr>
        <p:spPr>
          <a:xfrm>
            <a:off x="9129252" y="3803559"/>
            <a:ext cx="716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1165259-017E-92A4-246B-23DD613BD3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326" y="5006221"/>
            <a:ext cx="7030431" cy="461074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80D3C02-DBBD-2344-567D-D5D4E69B43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7400" y="5666575"/>
            <a:ext cx="4296375" cy="885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46189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F1B590-F154-5021-82E3-94F71AC42B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">
            <a:extLst>
              <a:ext uri="{FF2B5EF4-FFF2-40B4-BE49-F238E27FC236}">
                <a16:creationId xmlns:a16="http://schemas.microsoft.com/office/drawing/2014/main" id="{78E3A45F-B955-7581-6ADF-D19D7D03DFC2}"/>
              </a:ext>
            </a:extLst>
          </p:cNvPr>
          <p:cNvSpPr txBox="1"/>
          <p:nvPr/>
        </p:nvSpPr>
        <p:spPr>
          <a:xfrm>
            <a:off x="1028700" y="971550"/>
            <a:ext cx="91821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altLang="ko-KR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Optimizer.py </a:t>
            </a:r>
            <a:r>
              <a:rPr lang="ko-KR" altLang="en-US" sz="3000" b="1" u="none" strike="noStrike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미구현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기능 구현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4FC751-AC69-EEA3-0EFB-1B229CB8E19F}"/>
              </a:ext>
            </a:extLst>
          </p:cNvPr>
          <p:cNvSpPr txBox="1"/>
          <p:nvPr/>
        </p:nvSpPr>
        <p:spPr>
          <a:xfrm>
            <a:off x="838200" y="1866900"/>
            <a:ext cx="16154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 err="1"/>
              <a:t>service_management.zombie_cleanup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ko-KR" altLang="en-US" dirty="0"/>
              <a:t>현재 가상환경에는 </a:t>
            </a:r>
            <a:r>
              <a:rPr lang="ko-KR" altLang="en-US" dirty="0" err="1"/>
              <a:t>설치되어있고</a:t>
            </a:r>
            <a:r>
              <a:rPr lang="ko-KR" altLang="en-US" dirty="0"/>
              <a:t> 실제환경에는 </a:t>
            </a:r>
            <a:r>
              <a:rPr lang="ko-KR" altLang="en-US" dirty="0" err="1"/>
              <a:t>설치되어있지</a:t>
            </a:r>
            <a:r>
              <a:rPr lang="ko-KR" altLang="en-US" dirty="0"/>
              <a:t> 않은데 실제 환경에 설치가 안되는 상황</a:t>
            </a:r>
            <a:endParaRPr lang="en-US" altLang="ko-KR" dirty="0"/>
          </a:p>
          <a:p>
            <a:pPr marL="800100" lvl="1" indent="-342900">
              <a:buAutoNum type="arabicPeriod"/>
            </a:pPr>
            <a:endParaRPr lang="en-US" altLang="ko-K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4C9DC8-D912-B23E-0D4E-8D2BD72C7F5D}"/>
              </a:ext>
            </a:extLst>
          </p:cNvPr>
          <p:cNvSpPr txBox="1"/>
          <p:nvPr/>
        </p:nvSpPr>
        <p:spPr>
          <a:xfrm>
            <a:off x="9129252" y="3803559"/>
            <a:ext cx="716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5FA893F-11ED-A9B1-F32E-9213A5399A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851342"/>
            <a:ext cx="11107700" cy="6525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00625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9C8359-E100-0DF6-FBC4-EAFCCC9190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">
            <a:extLst>
              <a:ext uri="{FF2B5EF4-FFF2-40B4-BE49-F238E27FC236}">
                <a16:creationId xmlns:a16="http://schemas.microsoft.com/office/drawing/2014/main" id="{A14BE990-31A9-FB3D-23C7-9224D03FD152}"/>
              </a:ext>
            </a:extLst>
          </p:cNvPr>
          <p:cNvSpPr txBox="1"/>
          <p:nvPr/>
        </p:nvSpPr>
        <p:spPr>
          <a:xfrm>
            <a:off x="1028700" y="971550"/>
            <a:ext cx="91821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실행 툴</a:t>
            </a:r>
            <a:r>
              <a:rPr lang="en-US" altLang="ko-KR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, 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패키지 모음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31B765-089B-2400-011E-BFDA1CE41551}"/>
              </a:ext>
            </a:extLst>
          </p:cNvPr>
          <p:cNvSpPr txBox="1"/>
          <p:nvPr/>
        </p:nvSpPr>
        <p:spPr>
          <a:xfrm>
            <a:off x="838200" y="1866900"/>
            <a:ext cx="1615440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다음에 같은 문제가 발생하지 않도록 설치파일 정리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 err="1"/>
              <a:t>sudo</a:t>
            </a:r>
            <a:r>
              <a:rPr lang="en-US" altLang="ko-KR" dirty="0"/>
              <a:t> apt update</a:t>
            </a:r>
          </a:p>
          <a:p>
            <a:pPr marL="342900" indent="-342900">
              <a:buAutoNum type="arabicPeriod"/>
            </a:pPr>
            <a:r>
              <a:rPr lang="en-US" altLang="ko-KR" dirty="0" err="1"/>
              <a:t>sudo</a:t>
            </a:r>
            <a:r>
              <a:rPr lang="en-US" altLang="ko-KR" dirty="0"/>
              <a:t> apt install -y python3 python3-pip python3-venv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 err="1"/>
              <a:t>psutil</a:t>
            </a:r>
            <a:r>
              <a:rPr lang="en-US" altLang="ko-KR" dirty="0"/>
              <a:t>&gt;=5.9.0</a:t>
            </a:r>
          </a:p>
          <a:p>
            <a:pPr marL="342900" indent="-342900">
              <a:buAutoNum type="arabicPeriod"/>
            </a:pPr>
            <a:r>
              <a:rPr lang="en-US" altLang="ko-KR" dirty="0"/>
              <a:t>click&gt;=8.1.3</a:t>
            </a:r>
          </a:p>
          <a:p>
            <a:pPr marL="342900" indent="-342900">
              <a:buAutoNum type="arabicPeriod"/>
            </a:pPr>
            <a:r>
              <a:rPr lang="en-US" altLang="ko-KR" dirty="0" err="1"/>
              <a:t>colorama</a:t>
            </a:r>
            <a:r>
              <a:rPr lang="en-US" altLang="ko-KR" dirty="0"/>
              <a:t>&gt;=0.4.6</a:t>
            </a:r>
          </a:p>
          <a:p>
            <a:pPr marL="342900" indent="-342900">
              <a:buAutoNum type="arabicPeriod"/>
            </a:pPr>
            <a:r>
              <a:rPr lang="en-US" altLang="ko-KR" dirty="0"/>
              <a:t>rich&gt;=13.4.2</a:t>
            </a:r>
          </a:p>
          <a:p>
            <a:pPr marL="342900" indent="-342900">
              <a:buAutoNum type="arabicPeriod"/>
            </a:pPr>
            <a:r>
              <a:rPr lang="en-US" altLang="ko-KR" dirty="0" err="1"/>
              <a:t>jsonschema</a:t>
            </a:r>
            <a:r>
              <a:rPr lang="en-US" altLang="ko-KR" dirty="0"/>
              <a:t>&gt;=4.18.0</a:t>
            </a:r>
          </a:p>
          <a:p>
            <a:pPr marL="342900" indent="-342900">
              <a:buAutoNum type="arabicPeriod"/>
            </a:pPr>
            <a:r>
              <a:rPr lang="en-US" altLang="ko-KR" dirty="0" err="1"/>
              <a:t>pytest</a:t>
            </a:r>
            <a:r>
              <a:rPr lang="en-US" altLang="ko-KR" dirty="0"/>
              <a:t>&gt;=7.4.0</a:t>
            </a:r>
          </a:p>
          <a:p>
            <a:pPr marL="342900" indent="-342900">
              <a:buAutoNum type="arabicPeriod"/>
            </a:pPr>
            <a:r>
              <a:rPr lang="en-US" altLang="ko-KR" dirty="0"/>
              <a:t>schedule&gt;=1.1.0</a:t>
            </a:r>
          </a:p>
          <a:p>
            <a:pPr marL="342900" indent="-342900">
              <a:buAutoNum type="arabicPeriod"/>
            </a:pPr>
            <a:r>
              <a:rPr lang="en-US" altLang="ko-KR" dirty="0"/>
              <a:t>python-</a:t>
            </a:r>
            <a:r>
              <a:rPr lang="en-US" altLang="ko-KR" dirty="0" err="1"/>
              <a:t>json</a:t>
            </a:r>
            <a:r>
              <a:rPr lang="en-US" altLang="ko-KR" dirty="0"/>
              <a:t>-logger&gt;=2.0.7</a:t>
            </a:r>
          </a:p>
          <a:p>
            <a:pPr marL="342900" indent="-342900">
              <a:buAutoNum type="arabicPeriod"/>
            </a:pPr>
            <a:r>
              <a:rPr lang="en-US" altLang="ko-KR" dirty="0"/>
              <a:t>pip install -r requirements.txt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 err="1"/>
              <a:t>sudo</a:t>
            </a:r>
            <a:r>
              <a:rPr lang="en-US" altLang="ko-KR" dirty="0"/>
              <a:t> apt install -y </a:t>
            </a:r>
            <a:r>
              <a:rPr lang="en-US" altLang="ko-KR" dirty="0" err="1"/>
              <a:t>cpufrequtils</a:t>
            </a:r>
            <a:r>
              <a:rPr lang="en-US" altLang="ko-KR" dirty="0"/>
              <a:t> </a:t>
            </a:r>
            <a:r>
              <a:rPr lang="en-US" altLang="ko-KR" dirty="0" err="1"/>
              <a:t>ufw</a:t>
            </a:r>
            <a:r>
              <a:rPr lang="en-US" altLang="ko-KR" dirty="0"/>
              <a:t> util-</a:t>
            </a:r>
            <a:r>
              <a:rPr lang="en-US" altLang="ko-KR" dirty="0" err="1"/>
              <a:t>linux</a:t>
            </a:r>
            <a:r>
              <a:rPr lang="en-US" altLang="ko-KR" dirty="0"/>
              <a:t> e2fsprogs</a:t>
            </a:r>
          </a:p>
          <a:p>
            <a:pPr marL="342900" indent="-342900">
              <a:buAutoNum type="arabicPeriod"/>
            </a:pPr>
            <a:endParaRPr lang="en-US" altLang="ko-K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E47B7E-BBE6-7F07-F666-F672DE0497B2}"/>
              </a:ext>
            </a:extLst>
          </p:cNvPr>
          <p:cNvSpPr txBox="1"/>
          <p:nvPr/>
        </p:nvSpPr>
        <p:spPr>
          <a:xfrm>
            <a:off x="9129252" y="3803559"/>
            <a:ext cx="716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9010477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514001" y="4254292"/>
            <a:ext cx="1400929" cy="1400929"/>
          </a:xfrm>
          <a:custGeom>
            <a:avLst/>
            <a:gdLst/>
            <a:ahLst/>
            <a:cxnLst/>
            <a:rect l="l" t="t" r="r" b="b"/>
            <a:pathLst>
              <a:path w="1400929" h="1400929">
                <a:moveTo>
                  <a:pt x="0" y="0"/>
                </a:moveTo>
                <a:lnTo>
                  <a:pt x="1400929" y="0"/>
                </a:lnTo>
                <a:lnTo>
                  <a:pt x="1400929" y="1400928"/>
                </a:lnTo>
                <a:lnTo>
                  <a:pt x="0" y="14009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6391270" y="7425771"/>
            <a:ext cx="1646390" cy="1400929"/>
          </a:xfrm>
          <a:custGeom>
            <a:avLst/>
            <a:gdLst/>
            <a:ahLst/>
            <a:cxnLst/>
            <a:rect l="l" t="t" r="r" b="b"/>
            <a:pathLst>
              <a:path w="1646390" h="1400929">
                <a:moveTo>
                  <a:pt x="0" y="0"/>
                </a:moveTo>
                <a:lnTo>
                  <a:pt x="1646391" y="0"/>
                </a:lnTo>
                <a:lnTo>
                  <a:pt x="1646391" y="1400929"/>
                </a:lnTo>
                <a:lnTo>
                  <a:pt x="0" y="14009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Freeform 4"/>
          <p:cNvSpPr/>
          <p:nvPr/>
        </p:nvSpPr>
        <p:spPr>
          <a:xfrm>
            <a:off x="14427427" y="4254292"/>
            <a:ext cx="1575687" cy="1400929"/>
          </a:xfrm>
          <a:custGeom>
            <a:avLst/>
            <a:gdLst/>
            <a:ahLst/>
            <a:cxnLst/>
            <a:rect l="l" t="t" r="r" b="b"/>
            <a:pathLst>
              <a:path w="1575687" h="1400929">
                <a:moveTo>
                  <a:pt x="0" y="0"/>
                </a:moveTo>
                <a:lnTo>
                  <a:pt x="1575687" y="0"/>
                </a:lnTo>
                <a:lnTo>
                  <a:pt x="1575687" y="1400928"/>
                </a:lnTo>
                <a:lnTo>
                  <a:pt x="0" y="140092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Freeform 5"/>
          <p:cNvSpPr/>
          <p:nvPr/>
        </p:nvSpPr>
        <p:spPr>
          <a:xfrm>
            <a:off x="14649076" y="7425771"/>
            <a:ext cx="1132389" cy="994329"/>
          </a:xfrm>
          <a:custGeom>
            <a:avLst/>
            <a:gdLst/>
            <a:ahLst/>
            <a:cxnLst/>
            <a:rect l="l" t="t" r="r" b="b"/>
            <a:pathLst>
              <a:path w="1132389" h="1400929">
                <a:moveTo>
                  <a:pt x="0" y="0"/>
                </a:moveTo>
                <a:lnTo>
                  <a:pt x="1132388" y="0"/>
                </a:lnTo>
                <a:lnTo>
                  <a:pt x="1132388" y="1400929"/>
                </a:lnTo>
                <a:lnTo>
                  <a:pt x="0" y="140092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AutoShape 6"/>
          <p:cNvSpPr/>
          <p:nvPr/>
        </p:nvSpPr>
        <p:spPr>
          <a:xfrm>
            <a:off x="827427" y="2830304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7" name="TextBox 7"/>
          <p:cNvSpPr txBox="1"/>
          <p:nvPr/>
        </p:nvSpPr>
        <p:spPr>
          <a:xfrm>
            <a:off x="1028700" y="971550"/>
            <a:ext cx="3776067" cy="4931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초기 개발 환경 설정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2284886" y="4710340"/>
            <a:ext cx="3407122" cy="3003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mkdir</a:t>
            </a:r>
            <a:r>
              <a:rPr lang="en-US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~/</a:t>
            </a:r>
            <a:r>
              <a:rPr lang="en-US" sz="1800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linux_optimize</a:t>
            </a:r>
            <a:endParaRPr lang="en-US" sz="18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2284886" y="4206667"/>
            <a:ext cx="3407122" cy="3003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sz="18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프로젝트 디렉터리 생성</a:t>
            </a:r>
            <a:endParaRPr lang="en-US" sz="18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0157776" y="4710340"/>
            <a:ext cx="3553420" cy="6209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fr-FR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python3 -m venv venv   	#</a:t>
            </a:r>
            <a:r>
              <a:rPr lang="ko-KR" altLang="en-US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생성</a:t>
            </a:r>
            <a:endParaRPr lang="fr-FR" sz="18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algn="l">
              <a:lnSpc>
                <a:spcPts val="2520"/>
              </a:lnSpc>
            </a:pPr>
            <a:r>
              <a:rPr lang="fr-FR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source venv/bin/activate	#</a:t>
            </a:r>
            <a:r>
              <a:rPr lang="ko-KR" altLang="en-US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활성화</a:t>
            </a:r>
            <a:endParaRPr lang="fr-FR" sz="18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0157776" y="4206667"/>
            <a:ext cx="3196754" cy="3003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가상환경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</a:t>
            </a:r>
            <a:r>
              <a:rPr lang="en-US" altLang="ko-KR" sz="18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venv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)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생성</a:t>
            </a:r>
            <a:endParaRPr lang="en-US" sz="18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2284886" y="7881820"/>
            <a:ext cx="3811114" cy="3003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Sudo apt install python3.10-venv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284886" y="7378146"/>
            <a:ext cx="2811838" cy="3003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Python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3.10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버전 설치</a:t>
            </a:r>
            <a:endParaRPr lang="en-US" sz="18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0157776" y="7881820"/>
            <a:ext cx="6758624" cy="19033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pip install click </a:t>
            </a:r>
            <a:r>
              <a:rPr lang="en-US" sz="1800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jsonschema</a:t>
            </a:r>
            <a:r>
              <a:rPr lang="en-US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psutil</a:t>
            </a:r>
            <a:endParaRPr lang="en-US" sz="18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algn="l">
              <a:lnSpc>
                <a:spcPts val="2520"/>
              </a:lnSpc>
            </a:pPr>
            <a:r>
              <a:rPr lang="en-US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#pip</a:t>
            </a:r>
            <a:r>
              <a:rPr lang="ko-KR" altLang="en-US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가 없을 시 </a:t>
            </a:r>
            <a:r>
              <a:rPr lang="en-US" altLang="ko-KR" sz="1800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sudo</a:t>
            </a:r>
            <a:r>
              <a:rPr lang="en-US" altLang="ko-KR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apt install python3-pip</a:t>
            </a:r>
            <a:endParaRPr lang="en-US" sz="18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algn="l">
              <a:lnSpc>
                <a:spcPts val="2520"/>
              </a:lnSpc>
            </a:pP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click → CLI(Command Line Interface) 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개발을 편리하게 지원</a:t>
            </a:r>
            <a:endParaRPr lang="en-US" altLang="ko-KR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algn="l">
              <a:lnSpc>
                <a:spcPts val="2520"/>
              </a:lnSpc>
            </a:pPr>
            <a:r>
              <a:rPr lang="en-US" altLang="ko-KR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jsonschema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→ JSON 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설정 파일의 유효성 검사</a:t>
            </a:r>
            <a:endParaRPr lang="en-US" altLang="ko-KR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algn="l">
              <a:lnSpc>
                <a:spcPts val="2520"/>
              </a:lnSpc>
            </a:pPr>
            <a:r>
              <a:rPr lang="en-US" altLang="ko-KR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psutil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→ 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시스템 정보 및 프로세스 관리에 유용</a:t>
            </a:r>
            <a:endParaRPr lang="en-US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algn="l">
              <a:lnSpc>
                <a:spcPts val="2520"/>
              </a:lnSpc>
            </a:pPr>
            <a:endParaRPr lang="en-US" sz="18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0157776" y="7378146"/>
            <a:ext cx="2549640" cy="3003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Python </a:t>
            </a:r>
            <a:r>
              <a:rPr lang="ko-KR" altLang="en-US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패키지 설치</a:t>
            </a:r>
            <a:endParaRPr lang="en-US" sz="18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E6A701-23B1-5C66-7CED-2D73ACB582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">
            <a:extLst>
              <a:ext uri="{FF2B5EF4-FFF2-40B4-BE49-F238E27FC236}">
                <a16:creationId xmlns:a16="http://schemas.microsoft.com/office/drawing/2014/main" id="{42523E28-0915-11AD-2A77-5C563BE87CA8}"/>
              </a:ext>
            </a:extLst>
          </p:cNvPr>
          <p:cNvSpPr txBox="1"/>
          <p:nvPr/>
        </p:nvSpPr>
        <p:spPr>
          <a:xfrm>
            <a:off x="1028700" y="971550"/>
            <a:ext cx="91821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altLang="ko-KR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Optimizer.py </a:t>
            </a:r>
            <a:r>
              <a:rPr lang="ko-KR" altLang="en-US" sz="3000" b="1" u="none" strike="noStrike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미구현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기능 구현</a:t>
            </a:r>
            <a:r>
              <a:rPr lang="en-US" altLang="ko-KR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(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아직 테스트 안함</a:t>
            </a:r>
            <a:r>
              <a:rPr lang="en-US" altLang="ko-KR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)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1A0D66-728C-51DD-59C4-319C2CAAB744}"/>
              </a:ext>
            </a:extLst>
          </p:cNvPr>
          <p:cNvSpPr txBox="1"/>
          <p:nvPr/>
        </p:nvSpPr>
        <p:spPr>
          <a:xfrm>
            <a:off x="838200" y="1866900"/>
            <a:ext cx="161544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 err="1"/>
              <a:t>disk_optimization.inode_cleanup.log_deleted_files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ko-KR" altLang="en-US" dirty="0"/>
              <a:t>중요한 폴더까지 접근하면 안되니 더미파일이 쌓이기 쉬운 </a:t>
            </a:r>
            <a:r>
              <a:rPr lang="en-US" altLang="ko-KR" dirty="0"/>
              <a:t>/</a:t>
            </a:r>
            <a:r>
              <a:rPr lang="en-US" altLang="ko-KR" dirty="0" err="1"/>
              <a:t>tmp</a:t>
            </a:r>
            <a:r>
              <a:rPr lang="en-US" altLang="ko-KR" dirty="0"/>
              <a:t>, /download</a:t>
            </a:r>
            <a:r>
              <a:rPr lang="ko-KR" altLang="en-US" dirty="0"/>
              <a:t>를 청소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ko-KR" altLang="en-US" dirty="0"/>
              <a:t>생긴지 얼마 되지 않은 파일은 제거하지 않음</a:t>
            </a:r>
            <a:endParaRPr lang="en-US" altLang="ko-KR" dirty="0"/>
          </a:p>
          <a:p>
            <a:pPr marL="800100" lvl="1" indent="-342900">
              <a:buAutoNum type="arabicPeriod"/>
            </a:pPr>
            <a:endParaRPr lang="en-US" altLang="ko-KR" dirty="0"/>
          </a:p>
          <a:p>
            <a:pPr marL="800100" lvl="1" indent="-342900">
              <a:buAutoNum type="arabicPeriod"/>
            </a:pPr>
            <a:r>
              <a:rPr lang="ko-KR" altLang="en-US" dirty="0"/>
              <a:t>스냅샷으로 되돌려서 현재 파일 없음</a:t>
            </a:r>
            <a:endParaRPr lang="en-US" altLang="ko-K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5BDCF56-B8F5-0335-434C-AF491BAE4B9E}"/>
              </a:ext>
            </a:extLst>
          </p:cNvPr>
          <p:cNvSpPr txBox="1"/>
          <p:nvPr/>
        </p:nvSpPr>
        <p:spPr>
          <a:xfrm>
            <a:off x="9129252" y="3803559"/>
            <a:ext cx="716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28D4B94-4CF6-0955-54CD-7732D32742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4686300"/>
            <a:ext cx="5334744" cy="2019582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44490742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3293F5-8C25-2730-9136-06E7A8CC56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">
            <a:extLst>
              <a:ext uri="{FF2B5EF4-FFF2-40B4-BE49-F238E27FC236}">
                <a16:creationId xmlns:a16="http://schemas.microsoft.com/office/drawing/2014/main" id="{2DCCB6E7-0622-E0C0-59F9-5F625C10E60E}"/>
              </a:ext>
            </a:extLst>
          </p:cNvPr>
          <p:cNvSpPr txBox="1"/>
          <p:nvPr/>
        </p:nvSpPr>
        <p:spPr>
          <a:xfrm>
            <a:off x="1028700" y="971550"/>
            <a:ext cx="91821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방화벽 설정 수정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91BAFD-8F97-4798-4263-68D7E6317328}"/>
              </a:ext>
            </a:extLst>
          </p:cNvPr>
          <p:cNvSpPr txBox="1"/>
          <p:nvPr/>
        </p:nvSpPr>
        <p:spPr>
          <a:xfrm>
            <a:off x="838200" y="1866900"/>
            <a:ext cx="161544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기존 설정</a:t>
            </a:r>
            <a:r>
              <a:rPr lang="en-US" altLang="ko-KR" dirty="0"/>
              <a:t>(</a:t>
            </a:r>
            <a:r>
              <a:rPr lang="ko-KR" altLang="en-US" dirty="0"/>
              <a:t>설정 한 포트 허용</a:t>
            </a:r>
            <a:r>
              <a:rPr lang="en-US" altLang="ko-KR" dirty="0"/>
              <a:t>)</a:t>
            </a:r>
            <a:r>
              <a:rPr lang="ko-KR" altLang="en-US" dirty="0"/>
              <a:t>에서 새로운 설정</a:t>
            </a:r>
            <a:r>
              <a:rPr lang="en-US" altLang="ko-KR" dirty="0"/>
              <a:t>(</a:t>
            </a:r>
            <a:r>
              <a:rPr lang="ko-KR" altLang="en-US" dirty="0"/>
              <a:t>설정 한 포트 차단</a:t>
            </a:r>
            <a:r>
              <a:rPr lang="en-US" altLang="ko-KR" dirty="0"/>
              <a:t>)</a:t>
            </a:r>
            <a:r>
              <a:rPr lang="ko-KR" altLang="en-US" dirty="0"/>
              <a:t>으로 변경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ko-KR" altLang="en-US" dirty="0"/>
              <a:t>이유 </a:t>
            </a:r>
            <a:r>
              <a:rPr lang="en-US" altLang="ko-KR" dirty="0"/>
              <a:t>: </a:t>
            </a:r>
            <a:r>
              <a:rPr lang="ko-KR" altLang="en-US" dirty="0"/>
              <a:t>설정한 포트만 허용 시 다운로드도 막혀서 원하는 패키지들도 다운이 막힘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en-US" altLang="ko-KR" dirty="0" err="1"/>
              <a:t>Deny_all_by_default</a:t>
            </a:r>
            <a:r>
              <a:rPr lang="en-US" altLang="ko-KR" dirty="0"/>
              <a:t> </a:t>
            </a:r>
            <a:r>
              <a:rPr lang="ko-KR" altLang="en-US" dirty="0"/>
              <a:t>삭제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ko-KR" altLang="en-US" dirty="0"/>
              <a:t>포트 이름 및 설정 변경</a:t>
            </a:r>
            <a:r>
              <a:rPr lang="en-US" altLang="ko-KR" dirty="0"/>
              <a:t>(22, 80, 443 -&gt; 7777,8888,9999)</a:t>
            </a:r>
          </a:p>
          <a:p>
            <a:pPr marL="800100" lvl="1" indent="-342900">
              <a:buAutoNum type="arabicPeriod"/>
            </a:pPr>
            <a:endParaRPr lang="en-US" altLang="ko-KR" dirty="0"/>
          </a:p>
          <a:p>
            <a:pPr marL="800100" lvl="1" indent="-342900">
              <a:buAutoNum type="arabicPeriod"/>
            </a:pPr>
            <a:r>
              <a:rPr lang="en-US" altLang="ko-KR" dirty="0"/>
              <a:t>Optimizer.py </a:t>
            </a:r>
            <a:r>
              <a:rPr lang="ko-KR" altLang="en-US" dirty="0"/>
              <a:t>방화벽코드 변경</a:t>
            </a:r>
            <a:endParaRPr lang="en-US" altLang="ko-KR" dirty="0"/>
          </a:p>
          <a:p>
            <a:pPr marL="1257300" lvl="2" indent="-342900">
              <a:buAutoNum type="arabicPeriod"/>
            </a:pPr>
            <a:r>
              <a:rPr lang="ko-KR" altLang="en-US" dirty="0"/>
              <a:t>모든 </a:t>
            </a:r>
            <a:r>
              <a:rPr lang="ko-KR" altLang="en-US" dirty="0" err="1"/>
              <a:t>인바운드</a:t>
            </a:r>
            <a:r>
              <a:rPr lang="ko-KR" altLang="en-US" dirty="0"/>
              <a:t> 차단</a:t>
            </a:r>
            <a:r>
              <a:rPr lang="en-US" altLang="ko-KR" dirty="0"/>
              <a:t>, </a:t>
            </a:r>
            <a:r>
              <a:rPr lang="ko-KR" altLang="en-US" dirty="0"/>
              <a:t>모든 </a:t>
            </a:r>
            <a:r>
              <a:rPr lang="ko-KR" altLang="en-US" dirty="0" err="1"/>
              <a:t>아웃바운드</a:t>
            </a:r>
            <a:r>
              <a:rPr lang="ko-KR" altLang="en-US" dirty="0"/>
              <a:t> 허용</a:t>
            </a:r>
            <a:r>
              <a:rPr lang="en-US" altLang="ko-KR" dirty="0"/>
              <a:t>(</a:t>
            </a:r>
            <a:r>
              <a:rPr lang="ko-KR" altLang="en-US" dirty="0"/>
              <a:t>기본 방화벽 설정</a:t>
            </a:r>
            <a:r>
              <a:rPr lang="en-US" altLang="ko-KR" dirty="0"/>
              <a:t>)</a:t>
            </a:r>
          </a:p>
          <a:p>
            <a:pPr marL="1257300" lvl="2" indent="-342900">
              <a:buAutoNum type="arabicPeriod"/>
            </a:pPr>
            <a:r>
              <a:rPr lang="ko-KR" altLang="en-US" dirty="0"/>
              <a:t>설정해둔 포트 모든 바운드 차단</a:t>
            </a:r>
            <a:endParaRPr lang="en-US" altLang="ko-K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43E2E0E-8B99-929A-2B53-1A580348EA68}"/>
              </a:ext>
            </a:extLst>
          </p:cNvPr>
          <p:cNvSpPr txBox="1"/>
          <p:nvPr/>
        </p:nvSpPr>
        <p:spPr>
          <a:xfrm>
            <a:off x="9129252" y="3803559"/>
            <a:ext cx="716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6AB045B-9B1E-7693-EFB3-881F8BA4D2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6286500"/>
            <a:ext cx="2514729" cy="141612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BA3255C-5595-A4D7-A918-7D3AD63177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8200" y="6686570"/>
            <a:ext cx="2711589" cy="61598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883E522-06CB-EA7F-8CAB-EEB51BA570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7200" y="6551098"/>
            <a:ext cx="2997354" cy="1130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254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6BC4BD-D7D3-5878-1800-392EE59481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">
            <a:extLst>
              <a:ext uri="{FF2B5EF4-FFF2-40B4-BE49-F238E27FC236}">
                <a16:creationId xmlns:a16="http://schemas.microsoft.com/office/drawing/2014/main" id="{663501EF-07DC-BCB7-ECD9-C40169D90A2C}"/>
              </a:ext>
            </a:extLst>
          </p:cNvPr>
          <p:cNvSpPr txBox="1"/>
          <p:nvPr/>
        </p:nvSpPr>
        <p:spPr>
          <a:xfrm>
            <a:off x="1028700" y="971550"/>
            <a:ext cx="91821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버전관리의 어려움을 느껴 </a:t>
            </a:r>
            <a:r>
              <a:rPr lang="ko-KR" altLang="en-US" sz="3000" b="1" u="none" strike="noStrike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깃사용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4D6D67-5FC1-5D56-9723-77D97A9132A4}"/>
              </a:ext>
            </a:extLst>
          </p:cNvPr>
          <p:cNvSpPr txBox="1"/>
          <p:nvPr/>
        </p:nvSpPr>
        <p:spPr>
          <a:xfrm>
            <a:off x="838200" y="1866900"/>
            <a:ext cx="161544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노트북에 깃 설치 및 </a:t>
            </a:r>
            <a:r>
              <a:rPr lang="ko-KR" altLang="en-US" dirty="0" err="1"/>
              <a:t>깃허브</a:t>
            </a:r>
            <a:r>
              <a:rPr lang="ko-KR" altLang="en-US" dirty="0"/>
              <a:t> 시작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ko-KR" altLang="en-US" dirty="0"/>
              <a:t>현재까지 한 내용들을 추가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ko-KR" altLang="en-US" dirty="0"/>
              <a:t>프로젝트를 만들어 플랜 정리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ko-KR" altLang="en-US" dirty="0"/>
              <a:t>현재 노트북 </a:t>
            </a:r>
            <a:r>
              <a:rPr lang="en-US" altLang="ko-KR" dirty="0"/>
              <a:t>vs code</a:t>
            </a:r>
            <a:r>
              <a:rPr lang="ko-KR" altLang="en-US" dirty="0"/>
              <a:t>가 </a:t>
            </a:r>
            <a:r>
              <a:rPr lang="en-US" altLang="ko-KR" dirty="0"/>
              <a:t>git</a:t>
            </a:r>
            <a:r>
              <a:rPr lang="ko-KR" altLang="en-US" dirty="0"/>
              <a:t>을 인식하지 </a:t>
            </a:r>
            <a:r>
              <a:rPr lang="ko-KR" altLang="en-US" dirty="0" err="1"/>
              <a:t>못하는중</a:t>
            </a:r>
            <a:endParaRPr lang="en-US" altLang="ko-KR" dirty="0"/>
          </a:p>
          <a:p>
            <a:pPr marL="800100" lvl="1" indent="-342900">
              <a:buAutoNum type="arabicPeriod"/>
            </a:pP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53B80E5-FD2B-2CA9-C619-6FB435438B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3803559"/>
            <a:ext cx="5943600" cy="354758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396E4B4-68E3-0943-8648-2836183F68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7200" y="3642798"/>
            <a:ext cx="6248400" cy="3729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10193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336F8D-ACC4-3CF9-A450-1801FADB86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">
            <a:extLst>
              <a:ext uri="{FF2B5EF4-FFF2-40B4-BE49-F238E27FC236}">
                <a16:creationId xmlns:a16="http://schemas.microsoft.com/office/drawing/2014/main" id="{84D65954-D7A0-840F-C5B6-849BA5FD7A97}"/>
              </a:ext>
            </a:extLst>
          </p:cNvPr>
          <p:cNvSpPr txBox="1"/>
          <p:nvPr/>
        </p:nvSpPr>
        <p:spPr>
          <a:xfrm>
            <a:off x="1028700" y="971550"/>
            <a:ext cx="91821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버전관리의 어려움을 느껴 </a:t>
            </a:r>
            <a:r>
              <a:rPr lang="ko-KR" altLang="en-US" sz="3000" b="1" u="none" strike="noStrike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깃사용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A48FFE-25F3-F92D-1592-DC0CBF019E27}"/>
              </a:ext>
            </a:extLst>
          </p:cNvPr>
          <p:cNvSpPr txBox="1"/>
          <p:nvPr/>
        </p:nvSpPr>
        <p:spPr>
          <a:xfrm>
            <a:off x="838200" y="1866900"/>
            <a:ext cx="16154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앞으로 </a:t>
            </a:r>
            <a:r>
              <a:rPr lang="ko-KR" altLang="en-US" dirty="0" err="1"/>
              <a:t>해야할</a:t>
            </a:r>
            <a:r>
              <a:rPr lang="ko-KR" altLang="en-US" dirty="0"/>
              <a:t> 내용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en-US" altLang="ko-KR" dirty="0"/>
              <a:t>PC</a:t>
            </a:r>
            <a:r>
              <a:rPr lang="ko-KR" altLang="en-US" dirty="0"/>
              <a:t>에도 </a:t>
            </a:r>
            <a:r>
              <a:rPr lang="ko-KR" altLang="en-US" dirty="0" err="1"/>
              <a:t>깃허브</a:t>
            </a:r>
            <a:r>
              <a:rPr lang="ko-KR" altLang="en-US" dirty="0"/>
              <a:t> 연동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ko-KR" altLang="en-US" dirty="0"/>
              <a:t>현재까지 만들 파일들 전부 업로드</a:t>
            </a:r>
            <a:endParaRPr lang="en-US" altLang="ko-KR" dirty="0"/>
          </a:p>
          <a:p>
            <a:pPr marL="800100" lvl="1" indent="-342900">
              <a:buAutoNum type="arabicPeriod"/>
            </a:pPr>
            <a:endParaRPr lang="en-US" altLang="ko-KR" dirty="0"/>
          </a:p>
          <a:p>
            <a:pPr marL="800100" lvl="1" indent="-342900">
              <a:buAutoNum type="arabicPeriod"/>
            </a:pPr>
            <a:r>
              <a:rPr lang="ko-KR" altLang="en-US" dirty="0"/>
              <a:t>이번주까지 최적화기능 완료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ko-KR" altLang="en-US" dirty="0"/>
              <a:t>이번주까지 완성해도 복원기능 </a:t>
            </a:r>
            <a:r>
              <a:rPr lang="en-US" altLang="ko-KR" dirty="0"/>
              <a:t>3</a:t>
            </a:r>
            <a:r>
              <a:rPr lang="ko-KR" altLang="en-US" dirty="0"/>
              <a:t>주밖에 여유가 없음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906459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ADACFE6-197D-A8E6-466D-96B3EA58AD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40AE2675-2F99-F661-033C-A61BF794CC1B}"/>
              </a:ext>
            </a:extLst>
          </p:cNvPr>
          <p:cNvSpPr txBox="1"/>
          <p:nvPr/>
        </p:nvSpPr>
        <p:spPr>
          <a:xfrm>
            <a:off x="1720142" y="7267726"/>
            <a:ext cx="4604458" cy="3422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943"/>
              </a:lnSpc>
              <a:spcBef>
                <a:spcPct val="0"/>
              </a:spcBef>
            </a:pPr>
            <a:r>
              <a:rPr lang="en-US" sz="2102" b="1" dirty="0">
                <a:solidFill>
                  <a:srgbClr val="EBEEF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Inter Bold"/>
                <a:ea typeface="Inter Bold"/>
                <a:cs typeface="Inter Bold"/>
                <a:sym typeface="Inter Bold"/>
              </a:rPr>
              <a:t>~9</a:t>
            </a:r>
            <a:r>
              <a:rPr lang="ko-KR" altLang="en-US" sz="2102" b="1" dirty="0">
                <a:solidFill>
                  <a:srgbClr val="EBEEF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Inter Bold"/>
                <a:ea typeface="Inter Bold"/>
                <a:cs typeface="Inter Bold"/>
                <a:sym typeface="Inter Bold"/>
              </a:rPr>
              <a:t>주차 까지의 내용</a:t>
            </a:r>
            <a:endParaRPr lang="en-US" sz="2102" b="1" dirty="0">
              <a:solidFill>
                <a:srgbClr val="EBEEF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F0FB3A18-9402-0A4E-48A3-037231CEC2C2}"/>
              </a:ext>
            </a:extLst>
          </p:cNvPr>
          <p:cNvSpPr txBox="1"/>
          <p:nvPr/>
        </p:nvSpPr>
        <p:spPr>
          <a:xfrm>
            <a:off x="1720142" y="5193258"/>
            <a:ext cx="5756400" cy="12553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481"/>
              </a:lnSpc>
              <a:spcBef>
                <a:spcPct val="0"/>
              </a:spcBef>
            </a:pPr>
            <a:r>
              <a:rPr lang="en-US" sz="7486" b="1" dirty="0">
                <a:solidFill>
                  <a:srgbClr val="EBEEF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Inter Bold"/>
                <a:ea typeface="Inter Bold"/>
                <a:cs typeface="Inter Bold"/>
                <a:sym typeface="Inter Bold"/>
              </a:rPr>
              <a:t>THANK YOU</a:t>
            </a:r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0EAD80F9-3BCD-F863-34F7-2F103F64AB07}"/>
              </a:ext>
            </a:extLst>
          </p:cNvPr>
          <p:cNvGrpSpPr/>
          <p:nvPr/>
        </p:nvGrpSpPr>
        <p:grpSpPr>
          <a:xfrm>
            <a:off x="14712436" y="816258"/>
            <a:ext cx="2884832" cy="737968"/>
            <a:chOff x="0" y="0"/>
            <a:chExt cx="759791" cy="194362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BA8528DD-5340-E13A-616E-BD4ED8464EC0}"/>
                </a:ext>
              </a:extLst>
            </p:cNvPr>
            <p:cNvSpPr/>
            <p:nvPr/>
          </p:nvSpPr>
          <p:spPr>
            <a:xfrm>
              <a:off x="0" y="0"/>
              <a:ext cx="759791" cy="194362"/>
            </a:xfrm>
            <a:custGeom>
              <a:avLst/>
              <a:gdLst/>
              <a:ahLst/>
              <a:cxnLst/>
              <a:rect l="l" t="t" r="r" b="b"/>
              <a:pathLst>
                <a:path w="759791" h="194362">
                  <a:moveTo>
                    <a:pt x="97181" y="0"/>
                  </a:moveTo>
                  <a:lnTo>
                    <a:pt x="662610" y="0"/>
                  </a:lnTo>
                  <a:cubicBezTo>
                    <a:pt x="716282" y="0"/>
                    <a:pt x="759791" y="43509"/>
                    <a:pt x="759791" y="97181"/>
                  </a:cubicBezTo>
                  <a:lnTo>
                    <a:pt x="759791" y="97181"/>
                  </a:lnTo>
                  <a:cubicBezTo>
                    <a:pt x="759791" y="122955"/>
                    <a:pt x="749552" y="147673"/>
                    <a:pt x="731327" y="165898"/>
                  </a:cubicBezTo>
                  <a:cubicBezTo>
                    <a:pt x="713102" y="184123"/>
                    <a:pt x="688384" y="194362"/>
                    <a:pt x="662610" y="194362"/>
                  </a:cubicBezTo>
                  <a:lnTo>
                    <a:pt x="97181" y="194362"/>
                  </a:lnTo>
                  <a:cubicBezTo>
                    <a:pt x="71407" y="194362"/>
                    <a:pt x="46689" y="184123"/>
                    <a:pt x="28464" y="165898"/>
                  </a:cubicBezTo>
                  <a:cubicBezTo>
                    <a:pt x="10239" y="147673"/>
                    <a:pt x="0" y="122955"/>
                    <a:pt x="0" y="97181"/>
                  </a:cubicBezTo>
                  <a:lnTo>
                    <a:pt x="0" y="97181"/>
                  </a:lnTo>
                  <a:cubicBezTo>
                    <a:pt x="0" y="71407"/>
                    <a:pt x="10239" y="46689"/>
                    <a:pt x="28464" y="28464"/>
                  </a:cubicBezTo>
                  <a:cubicBezTo>
                    <a:pt x="46689" y="10239"/>
                    <a:pt x="71407" y="0"/>
                    <a:pt x="97181" y="0"/>
                  </a:cubicBezTo>
                  <a:close/>
                </a:path>
              </a:pathLst>
            </a:custGeom>
            <a:solidFill>
              <a:srgbClr val="EBEEF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4A3B7318-B0BB-BC4C-49D8-792C77E8F20E}"/>
                </a:ext>
              </a:extLst>
            </p:cNvPr>
            <p:cNvSpPr txBox="1"/>
            <p:nvPr/>
          </p:nvSpPr>
          <p:spPr>
            <a:xfrm>
              <a:off x="0" y="-38100"/>
              <a:ext cx="759791" cy="232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9" name="TextBox 9">
            <a:extLst>
              <a:ext uri="{FF2B5EF4-FFF2-40B4-BE49-F238E27FC236}">
                <a16:creationId xmlns:a16="http://schemas.microsoft.com/office/drawing/2014/main" id="{C551B84A-6170-1A75-1932-26CD8C151977}"/>
              </a:ext>
            </a:extLst>
          </p:cNvPr>
          <p:cNvSpPr txBox="1"/>
          <p:nvPr/>
        </p:nvSpPr>
        <p:spPr>
          <a:xfrm>
            <a:off x="15803952" y="988103"/>
            <a:ext cx="883848" cy="3359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3"/>
              </a:lnSpc>
              <a:spcBef>
                <a:spcPct val="0"/>
              </a:spcBef>
            </a:pPr>
            <a:r>
              <a:rPr lang="en-US" sz="2002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~9</a:t>
            </a:r>
            <a:r>
              <a:rPr lang="ko-KR" altLang="en-US" sz="2002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주차</a:t>
            </a:r>
            <a:endParaRPr lang="en-US" sz="2002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</p:spTree>
    <p:extLst>
      <p:ext uri="{BB962C8B-B14F-4D97-AF65-F5344CB8AC3E}">
        <p14:creationId xmlns:p14="http://schemas.microsoft.com/office/powerpoint/2010/main" val="320443617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1488C8-E3B5-7EB5-3332-1E63DF6B2D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">
            <a:extLst>
              <a:ext uri="{FF2B5EF4-FFF2-40B4-BE49-F238E27FC236}">
                <a16:creationId xmlns:a16="http://schemas.microsoft.com/office/drawing/2014/main" id="{9BD20ACF-563F-B4A0-C62F-BEA6B34C3B46}"/>
              </a:ext>
            </a:extLst>
          </p:cNvPr>
          <p:cNvSpPr txBox="1"/>
          <p:nvPr/>
        </p:nvSpPr>
        <p:spPr>
          <a:xfrm>
            <a:off x="1028700" y="971550"/>
            <a:ext cx="91821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PC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에 </a:t>
            </a:r>
            <a:r>
              <a:rPr 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Git </a:t>
            </a: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설치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5629B5E-7B0D-0D3E-1281-3CE6302CE2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1790700"/>
            <a:ext cx="12201525" cy="765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95505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BDFEF1-2C3F-E0AE-1AF5-8588C20FB5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">
            <a:extLst>
              <a:ext uri="{FF2B5EF4-FFF2-40B4-BE49-F238E27FC236}">
                <a16:creationId xmlns:a16="http://schemas.microsoft.com/office/drawing/2014/main" id="{CDD5CEEB-F729-4BFF-7CA6-9D8B4ECE2311}"/>
              </a:ext>
            </a:extLst>
          </p:cNvPr>
          <p:cNvSpPr txBox="1"/>
          <p:nvPr/>
        </p:nvSpPr>
        <p:spPr>
          <a:xfrm>
            <a:off x="1028700" y="971550"/>
            <a:ext cx="91821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Git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과 </a:t>
            </a:r>
            <a:r>
              <a:rPr lang="en-US" altLang="ko-KR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vs code</a:t>
            </a: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연결을 위한 </a:t>
            </a:r>
            <a:r>
              <a:rPr lang="en-US" altLang="ko-KR" sz="3000" b="1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.net</a:t>
            </a:r>
            <a:r>
              <a:rPr lang="en-US" altLang="ko-KR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설치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07A6810-3B87-48B3-DD64-D4CDD86AFB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1790700"/>
            <a:ext cx="12203228" cy="7659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2913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977800-5908-B179-976D-36628C760A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">
            <a:extLst>
              <a:ext uri="{FF2B5EF4-FFF2-40B4-BE49-F238E27FC236}">
                <a16:creationId xmlns:a16="http://schemas.microsoft.com/office/drawing/2014/main" id="{7C731EF7-7517-F9B1-49A4-1635AA9433DB}"/>
              </a:ext>
            </a:extLst>
          </p:cNvPr>
          <p:cNvSpPr txBox="1"/>
          <p:nvPr/>
        </p:nvSpPr>
        <p:spPr>
          <a:xfrm>
            <a:off x="1028700" y="971550"/>
            <a:ext cx="91821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Git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와 </a:t>
            </a:r>
            <a:r>
              <a:rPr lang="en-US" altLang="ko-KR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vs 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코드 연결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90ADF68C-E7D8-4354-388A-B3CABC0A1446}"/>
              </a:ext>
            </a:extLst>
          </p:cNvPr>
          <p:cNvSpPr txBox="1"/>
          <p:nvPr/>
        </p:nvSpPr>
        <p:spPr>
          <a:xfrm>
            <a:off x="1447800" y="9436510"/>
            <a:ext cx="105156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뭔가 많은 일이 있었지만 </a:t>
            </a:r>
            <a:r>
              <a:rPr lang="ko-KR" altLang="en-US" sz="3000" b="1" u="none" strike="noStrike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정신없이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하느라 과정이 생략됨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A8FF348-1737-1A39-202B-3983568AEE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3212" y="3086100"/>
            <a:ext cx="10620375" cy="59817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B52A529-97CD-DB68-D906-E869073989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714500"/>
            <a:ext cx="10620375" cy="59817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A4CB1FF-A2EA-0328-D584-9DBFBDF56E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0400" y="1214437"/>
            <a:ext cx="6934200" cy="4496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5916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3F2CAD-09C1-70FB-11F2-C8CBD188D1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">
            <a:extLst>
              <a:ext uri="{FF2B5EF4-FFF2-40B4-BE49-F238E27FC236}">
                <a16:creationId xmlns:a16="http://schemas.microsoft.com/office/drawing/2014/main" id="{9B41FC88-270E-641A-4580-B5FD5EE5C127}"/>
              </a:ext>
            </a:extLst>
          </p:cNvPr>
          <p:cNvSpPr txBox="1"/>
          <p:nvPr/>
        </p:nvSpPr>
        <p:spPr>
          <a:xfrm>
            <a:off x="1028700" y="971550"/>
            <a:ext cx="91821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Git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와 </a:t>
            </a:r>
            <a:r>
              <a:rPr lang="en-US" altLang="ko-KR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vs 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코드 연결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F6C2838-2B30-8CA0-8739-4E5C6EB82E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85618"/>
            <a:ext cx="12201525" cy="7658100"/>
          </a:xfrm>
          <a:prstGeom prst="rect">
            <a:avLst/>
          </a:prstGeom>
        </p:spPr>
      </p:pic>
      <p:sp>
        <p:nvSpPr>
          <p:cNvPr id="2" name="TextBox 2">
            <a:extLst>
              <a:ext uri="{FF2B5EF4-FFF2-40B4-BE49-F238E27FC236}">
                <a16:creationId xmlns:a16="http://schemas.microsoft.com/office/drawing/2014/main" id="{A99BB070-0CCC-5A9A-0387-AF82F3B1566D}"/>
              </a:ext>
            </a:extLst>
          </p:cNvPr>
          <p:cNvSpPr txBox="1"/>
          <p:nvPr/>
        </p:nvSpPr>
        <p:spPr>
          <a:xfrm>
            <a:off x="1447800" y="9436510"/>
            <a:ext cx="105156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뭔가 많은 일이 있었지만 </a:t>
            </a:r>
            <a:r>
              <a:rPr lang="ko-KR" altLang="en-US" sz="3000" b="1" u="none" strike="noStrike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정신없이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하느라 과정이 생략됨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</p:spTree>
    <p:extLst>
      <p:ext uri="{BB962C8B-B14F-4D97-AF65-F5344CB8AC3E}">
        <p14:creationId xmlns:p14="http://schemas.microsoft.com/office/powerpoint/2010/main" val="243064731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761E7B-D5D2-5D84-854E-265487A325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">
            <a:extLst>
              <a:ext uri="{FF2B5EF4-FFF2-40B4-BE49-F238E27FC236}">
                <a16:creationId xmlns:a16="http://schemas.microsoft.com/office/drawing/2014/main" id="{D54A7E09-3F11-8107-086B-1ADDE9C9E88E}"/>
              </a:ext>
            </a:extLst>
          </p:cNvPr>
          <p:cNvSpPr txBox="1"/>
          <p:nvPr/>
        </p:nvSpPr>
        <p:spPr>
          <a:xfrm>
            <a:off x="1028700" y="971550"/>
            <a:ext cx="91821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Git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와 </a:t>
            </a:r>
            <a:r>
              <a:rPr lang="en-US" altLang="ko-KR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vs 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코드 연결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3B7F2D95-6A4D-5E1C-AD0A-D6DF134162E8}"/>
              </a:ext>
            </a:extLst>
          </p:cNvPr>
          <p:cNvSpPr txBox="1"/>
          <p:nvPr/>
        </p:nvSpPr>
        <p:spPr>
          <a:xfrm>
            <a:off x="1524000" y="2247900"/>
            <a:ext cx="10515600" cy="36891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변경된 내용 업데이트</a:t>
            </a:r>
            <a:endParaRPr lang="en-US" altLang="ko-KR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altLang="ko-KR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-cd</a:t>
            </a:r>
            <a:r>
              <a:rPr lang="ko-KR" altLang="en-US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fr-FR" altLang="ko-KR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C:\Code\linux_optimize\capstone-linux_Optimization-restoration</a:t>
            </a:r>
            <a:endParaRPr lang="en-US" altLang="ko-KR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-g</a:t>
            </a:r>
            <a:r>
              <a:rPr lang="en-US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it add .</a:t>
            </a:r>
            <a:endParaRPr lang="en-US" b="1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-git commit -m "Initial commit“</a:t>
            </a:r>
          </a:p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-git push -u origin main</a:t>
            </a:r>
          </a:p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endParaRPr lang="en-US" b="1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정상적으로 업데이트 완료</a:t>
            </a:r>
            <a:endParaRPr lang="en-US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1A121EA-F233-AD42-F4B2-02836EA727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4600" y="3467100"/>
            <a:ext cx="9686925" cy="607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3451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5039</TotalTime>
  <Words>19215</Words>
  <Application>Microsoft Office PowerPoint</Application>
  <PresentationFormat>사용자 지정</PresentationFormat>
  <Paragraphs>2486</Paragraphs>
  <Slides>112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112</vt:i4>
      </vt:variant>
    </vt:vector>
  </HeadingPairs>
  <TitlesOfParts>
    <vt:vector size="124" baseType="lpstr">
      <vt:lpstr>Inter Light</vt:lpstr>
      <vt:lpstr>Inter Bold</vt:lpstr>
      <vt:lpstr>맑은 고딕</vt:lpstr>
      <vt:lpstr>Source Han Sans KR</vt:lpstr>
      <vt:lpstr>Wingdings</vt:lpstr>
      <vt:lpstr>Source Han Sans KR Bold</vt:lpstr>
      <vt:lpstr>Calibri</vt:lpstr>
      <vt:lpstr>Consolas</vt:lpstr>
      <vt:lpstr>Source Han Sans KR Medium</vt:lpstr>
      <vt:lpstr>Arial</vt:lpstr>
      <vt:lpstr>Inter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그레이 블랙 심플한 마케터 포트폴리오 프레젠테이션</dc:title>
  <cp:lastModifiedBy>민혁 정</cp:lastModifiedBy>
  <cp:revision>173</cp:revision>
  <dcterms:created xsi:type="dcterms:W3CDTF">2006-08-16T00:00:00Z</dcterms:created>
  <dcterms:modified xsi:type="dcterms:W3CDTF">2025-05-21T08:30:24Z</dcterms:modified>
  <dc:identifier>DAGis_g1UzM</dc:identifier>
</cp:coreProperties>
</file>